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7" r:id="rId2"/>
    <p:sldId id="337" r:id="rId3"/>
    <p:sldId id="259" r:id="rId4"/>
    <p:sldId id="292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293" r:id="rId15"/>
    <p:sldId id="295" r:id="rId16"/>
    <p:sldId id="296" r:id="rId17"/>
    <p:sldId id="297" r:id="rId18"/>
    <p:sldId id="323" r:id="rId19"/>
    <p:sldId id="350" r:id="rId20"/>
    <p:sldId id="324" r:id="rId21"/>
    <p:sldId id="345" r:id="rId22"/>
    <p:sldId id="352" r:id="rId23"/>
    <p:sldId id="366" r:id="rId24"/>
    <p:sldId id="367" r:id="rId25"/>
    <p:sldId id="327" r:id="rId26"/>
    <p:sldId id="332" r:id="rId27"/>
    <p:sldId id="342" r:id="rId28"/>
    <p:sldId id="351" r:id="rId29"/>
    <p:sldId id="329" r:id="rId30"/>
    <p:sldId id="309" r:id="rId31"/>
    <p:sldId id="311" r:id="rId32"/>
    <p:sldId id="312" r:id="rId33"/>
    <p:sldId id="313" r:id="rId34"/>
    <p:sldId id="349" r:id="rId35"/>
    <p:sldId id="353" r:id="rId36"/>
    <p:sldId id="318" r:id="rId37"/>
    <p:sldId id="317" r:id="rId38"/>
    <p:sldId id="319" r:id="rId39"/>
    <p:sldId id="364" r:id="rId40"/>
    <p:sldId id="363" r:id="rId41"/>
    <p:sldId id="365" r:id="rId42"/>
    <p:sldId id="338" r:id="rId43"/>
    <p:sldId id="32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0" autoAdjust="0"/>
  </p:normalViewPr>
  <p:slideViewPr>
    <p:cSldViewPr>
      <p:cViewPr>
        <p:scale>
          <a:sx n="75" d="100"/>
          <a:sy n="75" d="100"/>
        </p:scale>
        <p:origin x="-61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1 экскурсия</c:v>
                </c:pt>
                <c:pt idx="1">
                  <c:v>2 экскурсия</c:v>
                </c:pt>
                <c:pt idx="2">
                  <c:v>3 экскурсия</c:v>
                </c:pt>
                <c:pt idx="3">
                  <c:v>4 экскурсия</c:v>
                </c:pt>
                <c:pt idx="4">
                  <c:v>5 экскурсия</c:v>
                </c:pt>
                <c:pt idx="5">
                  <c:v>6 экскурсия</c:v>
                </c:pt>
                <c:pt idx="6">
                  <c:v>7 экскурсия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4.1599999999999975</c:v>
                </c:pt>
                <c:pt idx="1">
                  <c:v>8.33</c:v>
                </c:pt>
                <c:pt idx="2">
                  <c:v>16.64</c:v>
                </c:pt>
                <c:pt idx="3">
                  <c:v>16.64</c:v>
                </c:pt>
                <c:pt idx="4">
                  <c:v>20.8</c:v>
                </c:pt>
                <c:pt idx="5">
                  <c:v>24.959999999999987</c:v>
                </c:pt>
                <c:pt idx="6">
                  <c:v>29.12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1 экскурсия</c:v>
                </c:pt>
                <c:pt idx="1">
                  <c:v>2 экскурсия</c:v>
                </c:pt>
                <c:pt idx="2">
                  <c:v>3 экскурсия</c:v>
                </c:pt>
                <c:pt idx="3">
                  <c:v>4 экскурсия</c:v>
                </c:pt>
                <c:pt idx="4">
                  <c:v>5 экскурсия</c:v>
                </c:pt>
                <c:pt idx="5">
                  <c:v>6 экскурсия</c:v>
                </c:pt>
                <c:pt idx="6">
                  <c:v>7 экскурсия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7"/>
                <c:pt idx="0">
                  <c:v>1 экскурсия</c:v>
                </c:pt>
                <c:pt idx="1">
                  <c:v>2 экскурсия</c:v>
                </c:pt>
                <c:pt idx="2">
                  <c:v>3 экскурсия</c:v>
                </c:pt>
                <c:pt idx="3">
                  <c:v>4 экскурсия</c:v>
                </c:pt>
                <c:pt idx="4">
                  <c:v>5 экскурсия</c:v>
                </c:pt>
                <c:pt idx="5">
                  <c:v>6 экскурсия</c:v>
                </c:pt>
                <c:pt idx="6">
                  <c:v>7 экскурсия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042048"/>
        <c:axId val="163043584"/>
      </c:barChart>
      <c:catAx>
        <c:axId val="163042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63043584"/>
        <c:crosses val="autoZero"/>
        <c:auto val="1"/>
        <c:lblAlgn val="ctr"/>
        <c:lblOffset val="100"/>
        <c:noMultiLvlLbl val="0"/>
      </c:catAx>
      <c:valAx>
        <c:axId val="16304358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6304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568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4170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3917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3086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51500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0490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306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894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368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704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17068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8154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1BD2D1-9A0E-4904-9A48-01A76D80E2CE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59C3E6-DD75-45D9-87A4-C541208ABB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772816"/>
            <a:ext cx="8712968" cy="2592288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zh-C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Экскурсии – как средство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zh-C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всестороннего развития личности ребёнка 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ru-RU" altLang="zh-CN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старшего дошкольного возраста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1100" b="1" dirty="0">
              <a:latin typeface="Times New Roman" pitchFamily="18" charset="0"/>
            </a:endParaRPr>
          </a:p>
          <a:p>
            <a:pPr marL="3657600" lvl="8" indent="0">
              <a:lnSpc>
                <a:spcPct val="80000"/>
              </a:lnSpc>
              <a:buNone/>
              <a:defRPr/>
            </a:pPr>
            <a:endParaRPr lang="ru-RU" sz="1100" b="1" dirty="0" smtClean="0">
              <a:latin typeface="Times New Roman" pitchFamily="18" charset="0"/>
            </a:endParaRPr>
          </a:p>
          <a:p>
            <a:pPr marL="3657600" lvl="8" indent="0">
              <a:lnSpc>
                <a:spcPct val="80000"/>
              </a:lnSpc>
              <a:buNone/>
              <a:tabLst>
                <a:tab pos="3409950" algn="l"/>
              </a:tabLst>
              <a:defRPr/>
            </a:pPr>
            <a:endParaRPr lang="ru-RU" sz="1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</a:endParaRPr>
          </a:p>
          <a:p>
            <a:pPr marL="3314700" lvl="8" indent="0">
              <a:lnSpc>
                <a:spcPct val="80000"/>
              </a:lnSpc>
              <a:buNone/>
              <a:tabLst>
                <a:tab pos="3409950" algn="l"/>
              </a:tabLst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группа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общеразвивающей направленности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314700" lvl="8" indent="0">
              <a:lnSpc>
                <a:spcPct val="80000"/>
              </a:lnSpc>
              <a:buNone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6-ти до 7-ми лет </a:t>
            </a:r>
            <a:r>
              <a:rPr lang="ru-RU" altLang="zh-CN" sz="1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3314700" lvl="8" indent="0">
              <a:lnSpc>
                <a:spcPct val="80000"/>
              </a:lnSpc>
              <a:buNone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Воспитатель: Пархоменко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Надежда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Ювинальевна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2014 год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sz="1050" b="1" dirty="0" smtClean="0"/>
          </a:p>
          <a:p>
            <a:pPr algn="ctr" eaLnBrk="1" hangingPunct="1">
              <a:lnSpc>
                <a:spcPct val="80000"/>
              </a:lnSpc>
              <a:defRPr/>
            </a:pPr>
            <a:endParaRPr lang="ru-RU" sz="1050" b="1" dirty="0"/>
          </a:p>
          <a:p>
            <a:pPr algn="ctr" eaLnBrk="1" hangingPunct="1">
              <a:lnSpc>
                <a:spcPct val="80000"/>
              </a:lnSpc>
              <a:defRPr/>
            </a:pPr>
            <a:endParaRPr lang="ru-RU" sz="1050" b="1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zh-CN" sz="1600" b="1" dirty="0" smtClean="0"/>
              <a:t>Автономное учреждение «Дошкольное образовательное учреждение </a:t>
            </a:r>
            <a:br>
              <a:rPr lang="ru-RU" altLang="zh-CN" sz="1600" b="1" dirty="0" smtClean="0"/>
            </a:br>
            <a:r>
              <a:rPr lang="ru-RU" altLang="zh-CN" sz="1600" b="1" dirty="0" smtClean="0"/>
              <a:t>детский сад </a:t>
            </a:r>
            <a:r>
              <a:rPr lang="ru-RU" altLang="zh-CN" sz="1600" b="1" dirty="0" err="1" smtClean="0"/>
              <a:t>общеразвивающего</a:t>
            </a:r>
            <a:r>
              <a:rPr lang="ru-RU" altLang="zh-CN" sz="1600" b="1" dirty="0" smtClean="0"/>
              <a:t> вида, с приоритетным </a:t>
            </a:r>
            <a:br>
              <a:rPr lang="ru-RU" altLang="zh-CN" sz="1600" b="1" dirty="0" smtClean="0"/>
            </a:br>
            <a:r>
              <a:rPr lang="ru-RU" altLang="zh-CN" sz="1600" b="1" dirty="0" smtClean="0"/>
              <a:t>осуществлением познавательно – речевого развития</a:t>
            </a:r>
            <a:br>
              <a:rPr lang="ru-RU" altLang="zh-CN" sz="1600" b="1" dirty="0" smtClean="0"/>
            </a:br>
            <a:r>
              <a:rPr lang="ru-RU" altLang="zh-CN" sz="1600" b="1" dirty="0" smtClean="0"/>
              <a:t>детей №6 «Сказка» муниципального образования Ханты – Мансийского</a:t>
            </a:r>
            <a:br>
              <a:rPr lang="ru-RU" altLang="zh-CN" sz="1600" b="1" dirty="0" smtClean="0"/>
            </a:br>
            <a:r>
              <a:rPr lang="ru-RU" altLang="zh-CN" sz="1600" b="1" dirty="0" smtClean="0"/>
              <a:t>Автономного округа – </a:t>
            </a:r>
            <a:r>
              <a:rPr lang="ru-RU" altLang="zh-CN" sz="1600" b="1" dirty="0" err="1" smtClean="0"/>
              <a:t>Югры</a:t>
            </a:r>
            <a:r>
              <a:rPr lang="ru-RU" altLang="zh-CN" sz="1600" b="1" dirty="0" smtClean="0"/>
              <a:t> городской округ город Радужный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26753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76872"/>
            <a:ext cx="2962672" cy="1800200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А вокруг такая красота, кругом клумбы с цветами! Не зря же детский сад носит название «Сказка».</a:t>
            </a:r>
            <a:endParaRPr lang="ru-RU" sz="2000" dirty="0"/>
          </a:p>
        </p:txBody>
      </p:sp>
      <p:pic>
        <p:nvPicPr>
          <p:cNvPr id="4" name="Объект 3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19872" y="1484784"/>
            <a:ext cx="5184000" cy="3348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8102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132856"/>
            <a:ext cx="3106688" cy="2592288"/>
          </a:xfr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На протяжении всей прогулки дети знакомили гостя с правилами дорожного движения и делились своими секретами, играли в различные игры.</a:t>
            </a:r>
            <a:endParaRPr lang="ru-RU" sz="2000" dirty="0"/>
          </a:p>
        </p:txBody>
      </p:sp>
      <p:pic>
        <p:nvPicPr>
          <p:cNvPr id="2051" name="Picture 3" descr="C:\Users\ДИАНА\Desktop\Стершонок\DSC04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600000" cy="4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22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АНА\Desktop\Стершонок\DSC0417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485184"/>
            <a:ext cx="48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599381" y="2241068"/>
            <a:ext cx="3106688" cy="2088232"/>
          </a:xfrm>
          <a:prstGeom prst="rect">
            <a:avLst/>
          </a:prstGeom>
          <a:ln w="76200" cap="flat" cmpd="sng" algn="ctr">
            <a:solidFill>
              <a:schemeClr val="accent3">
                <a:lumMod val="50000"/>
              </a:schemeClr>
            </a:solidFill>
            <a:prstDash val="soli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После прогулки в группе дети нарисовали и слепили для </a:t>
            </a:r>
            <a:r>
              <a:rPr lang="ru-RU" sz="2000" dirty="0" err="1"/>
              <a:t>Стершонка</a:t>
            </a:r>
            <a:r>
              <a:rPr lang="ru-RU" sz="2000" dirty="0"/>
              <a:t> его друзей </a:t>
            </a:r>
            <a:r>
              <a:rPr lang="ru-RU" sz="2000" dirty="0" err="1"/>
              <a:t>Стерхов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4827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87296" y="1797480"/>
            <a:ext cx="4801456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611560" y="1988840"/>
            <a:ext cx="3106688" cy="3168352"/>
          </a:xfrm>
          <a:prstGeom prst="rect">
            <a:avLst/>
          </a:prstGeom>
          <a:ln w="76200" cap="flat" cmpd="sng" algn="ctr">
            <a:solidFill>
              <a:schemeClr val="accent3">
                <a:lumMod val="50000"/>
              </a:schemeClr>
            </a:solidFill>
            <a:prstDash val="solid"/>
          </a:ln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/>
              <a:t>Стершонок</a:t>
            </a:r>
            <a:r>
              <a:rPr lang="ru-RU" sz="2000" dirty="0"/>
              <a:t> «</a:t>
            </a:r>
            <a:r>
              <a:rPr lang="ru-RU" sz="2000" dirty="0" err="1"/>
              <a:t>Конда</a:t>
            </a:r>
            <a:r>
              <a:rPr lang="ru-RU" sz="2000" dirty="0"/>
              <a:t>» в свою очередь пригласил ребят на экскурсию в эколого-этнографический музей города, где они продолжат своё знакомство с жизнью животных и птиц.</a:t>
            </a:r>
          </a:p>
        </p:txBody>
      </p:sp>
    </p:spTree>
    <p:extLst>
      <p:ext uri="{BB962C8B-B14F-4D97-AF65-F5344CB8AC3E}">
        <p14:creationId xmlns:p14="http://schemas.microsoft.com/office/powerpoint/2010/main" val="2893682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/>
              <a:t/>
            </a:r>
            <a:br>
              <a:rPr lang="ru-RU" sz="2800" dirty="0"/>
            </a:br>
            <a:r>
              <a:rPr lang="ru-RU" sz="27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Составление тематического плана экскурсий</a:t>
            </a:r>
            <a:br>
              <a:rPr lang="ru-RU" sz="2700" dirty="0">
                <a:solidFill>
                  <a:schemeClr val="accent5">
                    <a:lumMod val="25000"/>
                  </a:schemeClr>
                </a:solidFill>
                <a:latin typeface="+mn-lt"/>
              </a:rPr>
            </a:br>
            <a:r>
              <a:rPr lang="ru-RU" sz="27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/>
            </a:r>
            <a:br>
              <a:rPr lang="ru-RU" sz="2700" dirty="0">
                <a:solidFill>
                  <a:schemeClr val="accent5">
                    <a:lumMod val="25000"/>
                  </a:schemeClr>
                </a:solidFill>
                <a:latin typeface="+mn-lt"/>
              </a:rPr>
            </a:br>
            <a:endParaRPr lang="ru-RU" sz="27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45406"/>
              </p:ext>
            </p:extLst>
          </p:nvPr>
        </p:nvGraphicFramePr>
        <p:xfrm>
          <a:off x="285720" y="1071546"/>
          <a:ext cx="8568952" cy="5572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4216"/>
                <a:gridCol w="5544616"/>
                <a:gridCol w="1080120"/>
              </a:tblGrid>
              <a:tr h="459070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</a:rPr>
                        <a:t>Тема экскурсии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</a:rPr>
                        <a:t>Содержание экскурсии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</a:rPr>
                        <a:t>Сроки проведения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 anchor="ctr"/>
                </a:tc>
              </a:tr>
              <a:tr h="459070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«Осторожно,</a:t>
                      </a:r>
                      <a:r>
                        <a:rPr lang="ru-RU" sz="1200" b="1" baseline="0" dirty="0" smtClean="0">
                          <a:effectLst/>
                        </a:rPr>
                        <a:t> ремонтные работы</a:t>
                      </a:r>
                      <a:r>
                        <a:rPr lang="ru-RU" sz="1200" b="1" dirty="0" smtClean="0">
                          <a:effectLst/>
                        </a:rPr>
                        <a:t>»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Рассказать</a:t>
                      </a:r>
                      <a:r>
                        <a:rPr lang="ru-RU" sz="1200" b="1" baseline="0" dirty="0" smtClean="0">
                          <a:effectLst/>
                        </a:rPr>
                        <a:t> детям об опасностях на дорогах, развивать внимание, быстроту и ориентирование в пространстве.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Сентябрь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28340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Экскурсия к светофору</a:t>
                      </a:r>
                      <a:r>
                        <a:rPr lang="ru-RU" sz="1200" b="1" baseline="0" dirty="0" smtClean="0">
                          <a:effectLst/>
                        </a:rPr>
                        <a:t> и пешеходным переходам по городу</a:t>
                      </a:r>
                      <a:r>
                        <a:rPr lang="ru-RU" sz="1200" b="1" dirty="0" smtClean="0">
                          <a:effectLst/>
                        </a:rPr>
                        <a:t>».</a:t>
                      </a:r>
                      <a:endParaRPr lang="ru-RU" sz="1200" b="1" dirty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Закрепить представления детей о светофоре,</a:t>
                      </a:r>
                      <a:r>
                        <a:rPr lang="ru-RU" sz="1200" b="1" baseline="0" dirty="0" smtClean="0">
                          <a:effectLst/>
                        </a:rPr>
                        <a:t> расширять знания детей о правилах поведения пешехода в условиях улицы.</a:t>
                      </a:r>
                      <a:endParaRPr lang="ru-RU" sz="1200" b="1" baseline="0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>
                          <a:effectLst/>
                        </a:rPr>
                        <a:t>С</a:t>
                      </a:r>
                      <a:r>
                        <a:rPr lang="ru-RU" sz="1200" b="1" dirty="0" smtClean="0">
                          <a:effectLst/>
                        </a:rPr>
                        <a:t>ентябрь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818150">
                <a:tc rowSpan="3"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Экскурсия в школу</a:t>
                      </a: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/>
                        <a:t>Расширять представления о школе: здесь дети учатся читать, писать, узнают много интересного.  Вызывать стремление как можно больше узнать о школьной жизни, желание учиться в школе.</a:t>
                      </a:r>
                    </a:p>
                  </a:txBody>
                  <a:tcPr marL="38100" marR="38100" marT="38100" marB="3810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Октябрь</a:t>
                      </a: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</a:txBody>
                  <a:tcPr marL="38100" marR="38100" marT="38100" marB="38100"/>
                </a:tc>
              </a:tr>
              <a:tr h="65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effectLst/>
                        </a:rPr>
                        <a:t>Знакомство детей с парком города , закрепить знания детей о многообразии растительного мира нашего края, воспитывать любовь к природе.</a:t>
                      </a:r>
                      <a:endParaRPr lang="ru-RU" sz="1200" b="1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Октябрь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785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Экскурсия в</a:t>
                      </a:r>
                      <a:r>
                        <a:rPr lang="ru-RU" sz="1200" b="1" baseline="0" dirty="0" smtClean="0">
                          <a:effectLst/>
                        </a:rPr>
                        <a:t> городской парк</a:t>
                      </a:r>
                      <a:endParaRPr lang="ru-RU" sz="1200" b="1" kern="1200" baseline="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endParaRPr lang="ru-RU" sz="1200" b="1" baseline="0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7994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Экскурсия</a:t>
                      </a:r>
                      <a:r>
                        <a:rPr lang="ru-RU" sz="1200" b="1" baseline="0" dirty="0" smtClean="0">
                          <a:effectLst/>
                        </a:rPr>
                        <a:t> в пожарную часть</a:t>
                      </a:r>
                      <a:r>
                        <a:rPr lang="ru-RU" sz="1200" b="1" dirty="0" smtClean="0">
                          <a:effectLst/>
                        </a:rPr>
                        <a:t>».</a:t>
                      </a:r>
                      <a:endParaRPr lang="ru-RU" sz="1200" b="1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Познакомить</a:t>
                      </a:r>
                      <a:r>
                        <a:rPr lang="ru-RU" sz="1200" b="1" baseline="0" dirty="0" smtClean="0">
                          <a:effectLst/>
                        </a:rPr>
                        <a:t> с профессией пожарного, развивать понимание того, что соблюдение правил пожарной безопасности обязательно всегда и везде, и прививать уважение к труду пожарных.</a:t>
                      </a:r>
                      <a:endParaRPr lang="ru-RU" sz="1200" b="1" baseline="0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Октябрь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994871"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 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Экскурсия</a:t>
                      </a:r>
                      <a:r>
                        <a:rPr lang="ru-RU" sz="1200" b="1" baseline="0" dirty="0" smtClean="0">
                          <a:effectLst/>
                        </a:rPr>
                        <a:t> в эколого-этнографический музей</a:t>
                      </a:r>
                      <a:endParaRPr lang="ru-RU" sz="1200" b="1" dirty="0" smtClean="0">
                        <a:effectLst/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Расширить</a:t>
                      </a:r>
                      <a:r>
                        <a:rPr lang="ru-RU" sz="1200" b="1" baseline="0" dirty="0" smtClean="0"/>
                        <a:t> знания </a:t>
                      </a:r>
                      <a:r>
                        <a:rPr lang="ru-RU" sz="1200" b="1" dirty="0" smtClean="0"/>
                        <a:t> детей об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эколого-этнографическом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музее нашего города, с бытом коренных жителей севера, полезными ископаемыми нашего края.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Развивать интерес к посещению музея.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Способствовать обогащению представлений о растительном и животном мире,</a:t>
                      </a:r>
                      <a:r>
                        <a:rPr lang="ru-RU" sz="1200" b="1" baseline="0" dirty="0" smtClean="0"/>
                        <a:t> в</a:t>
                      </a:r>
                      <a:r>
                        <a:rPr lang="ru-RU" sz="1200" b="1" dirty="0" smtClean="0"/>
                        <a:t>оспитывать любовь к родному городу и краю.</a:t>
                      </a:r>
                      <a:endParaRPr lang="ru-RU" sz="1200" b="1" dirty="0" smtClean="0">
                        <a:latin typeface="+mj-lt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Ноябрь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6283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Экскурсия в школьную библиотеку</a:t>
                      </a:r>
                      <a:endParaRPr lang="ru-RU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</a:rPr>
                        <a:t>Познакомить детей со школьной</a:t>
                      </a:r>
                      <a:r>
                        <a:rPr lang="ru-RU" sz="1200" b="1" baseline="0" dirty="0" smtClean="0">
                          <a:effectLst/>
                        </a:rPr>
                        <a:t> библиотекой и </a:t>
                      </a:r>
                      <a:r>
                        <a:rPr lang="ru-RU" sz="1200" b="1" dirty="0" smtClean="0">
                          <a:effectLst/>
                        </a:rPr>
                        <a:t> её функциями; расширять знания о профессии</a:t>
                      </a:r>
                      <a:r>
                        <a:rPr lang="ru-RU" sz="1200" b="1" baseline="0" dirty="0" smtClean="0">
                          <a:effectLst/>
                        </a:rPr>
                        <a:t> библиотекарь, прививать любовь к чтению.</a:t>
                      </a:r>
                      <a:endParaRPr lang="ru-RU" sz="1200" b="1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65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Ноябрь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261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9271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Структура</a:t>
            </a:r>
            <a:r>
              <a:rPr lang="ru-RU" sz="3600" dirty="0" smtClean="0"/>
              <a:t> </a:t>
            </a:r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экскурсий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>
                <a:solidFill>
                  <a:schemeClr val="accent5">
                    <a:lumMod val="25000"/>
                  </a:schemeClr>
                </a:solidFill>
              </a:rPr>
              <a:t>Подготовительный этап</a:t>
            </a:r>
          </a:p>
          <a:p>
            <a:pPr marL="0" indent="0">
              <a:buNone/>
            </a:pPr>
            <a:endParaRPr lang="ru-RU" sz="2400" b="1" u="sng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Договорённость о принятии на экскурсию детей. 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Назначение даты и времени проведения экскурсии 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Оповещение родителей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Утверждение ответственных и помощников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Беседа с детьми о предстоящей экскурсии и правил поведения и безопасности во время её проведения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Инструктаж по технике безопасности ответственных за проведение экскурсии</a:t>
            </a:r>
          </a:p>
          <a:p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Составление схемы маршрута экскурсии 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27100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2400" u="sng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Основной этап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000" dirty="0">
                <a:solidFill>
                  <a:schemeClr val="accent5">
                    <a:lumMod val="2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000" dirty="0">
              <a:solidFill>
                <a:schemeClr val="accent5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chemeClr val="accent5">
                    <a:lumMod val="25000"/>
                  </a:schemeClr>
                </a:solidFill>
              </a:rPr>
              <a:t>Создание условий эффективности экскурсий:</a:t>
            </a:r>
          </a:p>
          <a:p>
            <a:pPr marL="0" indent="0">
              <a:buNone/>
            </a:pPr>
            <a:endParaRPr lang="ru-RU" sz="2000" b="1" u="sng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учет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возрастных особенностей детей;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благоприятное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время для проведения, когда дети дошкольного возраста наиболее энергичны (утренние часы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);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обязательное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соблюдение мер безопасности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endParaRPr lang="ru-RU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000" b="1" u="sng" dirty="0" smtClean="0">
                <a:solidFill>
                  <a:schemeClr val="accent5">
                    <a:lumMod val="25000"/>
                  </a:schemeClr>
                </a:solidFill>
              </a:rPr>
              <a:t>Проведение непосредственно самой экскурсии</a:t>
            </a:r>
          </a:p>
          <a:p>
            <a:pPr marL="0" indent="0" algn="just">
              <a:buNone/>
            </a:pPr>
            <a:endParaRPr lang="ru-RU" sz="2000" b="1" u="sng" dirty="0">
              <a:solidFill>
                <a:schemeClr val="accent5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-рассказ воспитателя или экскурсовода;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-создание проблемных ситуаций и вопросов;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-подведение итогов: проверка знаний, полученных на экскурсии.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79512" y="116632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Структура</a:t>
            </a:r>
            <a:r>
              <a:rPr lang="ru-RU" sz="3600" dirty="0" smtClean="0"/>
              <a:t> </a:t>
            </a: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экскурсий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5059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4104456" cy="927100"/>
          </a:xfrm>
        </p:spPr>
        <p:txBody>
          <a:bodyPr>
            <a:normAutofit/>
          </a:bodyPr>
          <a:lstStyle/>
          <a:p>
            <a:r>
              <a:rPr lang="ru-RU" sz="2400" u="sng" dirty="0" smtClean="0"/>
              <a:t>Заключительный этап</a:t>
            </a:r>
            <a:endParaRPr lang="ru-RU" sz="24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229600" cy="3517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экскурсии: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-продуктивная деятельность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детей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рассказы,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-рисунки,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дидактические игры,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поделки,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5">
                    <a:lumMod val="25000"/>
                  </a:schemeClr>
                </a:solidFill>
              </a:rPr>
              <a:t>-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схемы,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</a:rPr>
              <a:t>-фотовыставки.</a:t>
            </a:r>
            <a:endParaRPr lang="ru-RU" sz="2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251520" y="404664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Структура</a:t>
            </a:r>
            <a:r>
              <a:rPr lang="ru-RU" sz="3600" dirty="0" smtClean="0"/>
              <a:t> </a:t>
            </a: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экскурсий</a:t>
            </a:r>
            <a:endParaRPr lang="ru-RU" sz="4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7766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03362"/>
          </a:xfrm>
        </p:spPr>
        <p:txBody>
          <a:bodyPr>
            <a:no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«</a:t>
            </a:r>
            <a:r>
              <a:rPr lang="ru-RU" sz="4000" kern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Осторожно,ремонтные</a:t>
            </a:r>
            <a:r>
              <a:rPr lang="ru-RU" sz="40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работы!»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924944"/>
            <a:ext cx="3699495" cy="1252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опасностями в близ лежащих зданий и дорог</a:t>
            </a:r>
          </a:p>
          <a:p>
            <a:endParaRPr lang="ru-RU" sz="1800" dirty="0"/>
          </a:p>
        </p:txBody>
      </p:sp>
      <p:pic>
        <p:nvPicPr>
          <p:cNvPr id="2050" name="Picture 2" descr="C:\Users\ДИАНА\Desktop\Ремонтные работы\DSC042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1229" y="1916832"/>
            <a:ext cx="5400000" cy="4049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18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964488" cy="1303362"/>
          </a:xfrm>
        </p:spPr>
        <p:txBody>
          <a:bodyPr>
            <a:no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«</a:t>
            </a:r>
            <a:r>
              <a:rPr lang="ru-RU" sz="4000" kern="12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Осторожно,ремонтные</a:t>
            </a:r>
            <a:r>
              <a:rPr lang="ru-RU" sz="40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работы!»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4038600" cy="12527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внимание и ориентирование в пространстве</a:t>
            </a:r>
          </a:p>
        </p:txBody>
      </p:sp>
      <p:pic>
        <p:nvPicPr>
          <p:cNvPr id="2051" name="Picture 3" descr="C:\Users\ДИАНА\Desktop\Ремонтные работы\DSC042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188" y="2094756"/>
            <a:ext cx="5400000" cy="405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12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5" y="188640"/>
            <a:ext cx="9001000" cy="223224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Экскурсия</a:t>
            </a:r>
            <a:r>
              <a:rPr lang="ru-RU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это целенаправленный, заранее запрограммированный </a:t>
            </a:r>
            <a:r>
              <a:rPr lang="ru-RU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процесс. </a:t>
            </a:r>
            <a:endParaRPr lang="ru-RU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2771801" y="2239329"/>
            <a:ext cx="6372200" cy="3384302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Экскурсии подразделяются: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ym typeface="Wingdings"/>
              </a:rPr>
              <a:t></a:t>
            </a:r>
            <a:r>
              <a:rPr lang="ru-RU" sz="2000" dirty="0" smtClean="0"/>
              <a:t>ознакомительные;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ym typeface="Wingdings"/>
              </a:rPr>
              <a:t> </a:t>
            </a:r>
            <a:r>
              <a:rPr lang="ru-RU" sz="2000" dirty="0" smtClean="0"/>
              <a:t>уточняющие ранее полученные знания;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ym typeface="Wingdings"/>
              </a:rPr>
              <a:t> </a:t>
            </a:r>
            <a:r>
              <a:rPr lang="ru-RU" sz="2000" dirty="0" smtClean="0"/>
              <a:t>закрепляющие, т.е. итоговые.</a:t>
            </a:r>
          </a:p>
        </p:txBody>
      </p:sp>
      <p:pic>
        <p:nvPicPr>
          <p:cNvPr id="1026" name="Picture 2" descr="&amp;Ncy;&amp;acy;&amp;shcy;&amp;icy; &amp;ecy;&amp;kcy;&amp;scy;&amp;kcy;&amp;ucy;&amp;rcy;&amp;scy;&amp;icy;&amp;icy; &amp;Mcy;&amp;Ocy;&amp;Bcy;&amp;Ucy; '&amp;Lcy;&amp;iecy;&amp;ncy;&amp;icy;&amp;ncy;&amp;scy;&amp;kcy;&amp;acy;&amp;yacy; &amp;ncy;&amp;acy;&amp;chcy;&amp;acy;&amp;lcy;&amp;softcy;&amp;ncy;&amp;acy;&amp;yacy; &amp;ocy;&amp;bcy;&amp;shchcy;&amp;iecy;&amp;ocy;&amp;bcy;&amp;rcy;&amp;acy;&amp;zcy;&amp;ocy;&amp;vcy;&amp;acy;&amp;tcy;&amp;iecy;&amp;lcy;&amp;softcy;&amp;ncy;&amp;acy;&amp;yacy; &amp;shcy;&amp;kcy;&amp;ocy;&amp;lcy;&amp;acy;'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1810975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2 &amp;scy;&amp;iecy;&amp;rcy;&amp;icy;&amp;yacy; &amp;Ncy;&amp;ucy;, &amp;pcy;&amp;ocy;&amp;gcy;&amp;ocy;&amp;dcy;&amp;icy;!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904" y="4725144"/>
            <a:ext cx="2399999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  <p:bldP spid="942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1375370"/>
          </a:xfrm>
        </p:spPr>
        <p:txBody>
          <a:bodyPr>
            <a:no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к светофору и пешеходным переходам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7537" y="1916832"/>
            <a:ext cx="5208040" cy="3907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116" y="2276872"/>
            <a:ext cx="4038600" cy="208823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Расширить знания детей о правилах поведения пешеходов ;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Закрепить представление детей о светофоре</a:t>
            </a:r>
          </a:p>
        </p:txBody>
      </p:sp>
    </p:spTree>
    <p:extLst>
      <p:ext uri="{BB962C8B-B14F-4D97-AF65-F5344CB8AC3E}">
        <p14:creationId xmlns:p14="http://schemas.microsoft.com/office/powerpoint/2010/main" val="1009725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2664" cy="970432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</a:t>
            </a:r>
            <a:r>
              <a:rPr lang="ru-RU" dirty="0" smtClean="0"/>
              <a:t> </a:t>
            </a:r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школу</a:t>
            </a:r>
          </a:p>
        </p:txBody>
      </p:sp>
      <p:pic>
        <p:nvPicPr>
          <p:cNvPr id="5" name="Содержимое 4" descr="DSCN188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772816"/>
            <a:ext cx="5111750" cy="3831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713980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представления о школе: здесь дети учатся читать, писать, узнают много интересного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2664" cy="970432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</a:t>
            </a:r>
            <a:r>
              <a:rPr lang="ru-RU" dirty="0" smtClean="0"/>
              <a:t> </a:t>
            </a:r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школу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4407" y="2204864"/>
            <a:ext cx="3008313" cy="2641972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стремление как можно больше узнать о школьной жизни, желание учиться в школе.</a:t>
            </a:r>
          </a:p>
          <a:p>
            <a:endParaRPr lang="ru-RU" dirty="0"/>
          </a:p>
        </p:txBody>
      </p:sp>
      <p:sp>
        <p:nvSpPr>
          <p:cNvPr id="7" name="AutoShape 2" descr="https://apf.mail.ru/cgi-bin/readmsg/DSCN1883.jpg?id=14159504320000000281%3B0%3B1&amp;x-email=yuliyaivanova1489%40mail.ru&amp;exif=1&amp;bs=2253&amp;bl=1810849&amp;ct=image%2Fjpeg&amp;cn=DSCN188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https://apf.mail.ru/cgi-bin/readmsg/DSCN1883.jpg?id=14159504320000000281%3B0%3B1&amp;x-email=yuliyaivanova1489%40mail.ru&amp;exif=1&amp;bs=2253&amp;bl=1810849&amp;ct=image%2Fjpeg&amp;cn=DSCN1883.jpg&amp;cte=base6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772816"/>
            <a:ext cx="5186216" cy="3889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817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18648" cy="1162050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в школьную библиотеку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772816"/>
            <a:ext cx="5111750" cy="3407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3218036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Расширять знания о профессиях работников социальной сферы –библиотекарь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Стимулировать у детей интерес к книгам.</a:t>
            </a:r>
          </a:p>
        </p:txBody>
      </p:sp>
    </p:spTree>
    <p:extLst>
      <p:ext uri="{BB962C8B-B14F-4D97-AF65-F5344CB8AC3E}">
        <p14:creationId xmlns:p14="http://schemas.microsoft.com/office/powerpoint/2010/main" val="3910090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3008313" cy="2281932"/>
          </a:xfrm>
        </p:spPr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правила культурного поведения в общественных местах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127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58608" cy="610392"/>
          </a:xfrm>
        </p:spPr>
        <p:txBody>
          <a:bodyPr/>
          <a:lstStyle/>
          <a:p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в городской парк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1124744"/>
            <a:ext cx="4127761" cy="4655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99592" y="2636912"/>
            <a:ext cx="3008313" cy="1080120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детей с городским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парком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4764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3219"/>
            <a:ext cx="5111750" cy="38327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1844824"/>
            <a:ext cx="3008313" cy="242594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Расширение знаний детей о растительном мире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 заботливого отношения к природе 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58608" cy="610392"/>
          </a:xfrm>
        </p:spPr>
        <p:txBody>
          <a:bodyPr/>
          <a:lstStyle/>
          <a:p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в городской парк  </a:t>
            </a:r>
          </a:p>
        </p:txBody>
      </p:sp>
    </p:spTree>
    <p:extLst>
      <p:ext uri="{BB962C8B-B14F-4D97-AF65-F5344CB8AC3E}">
        <p14:creationId xmlns:p14="http://schemas.microsoft.com/office/powerpoint/2010/main" val="829721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в пожарную часть  города Радужный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996952"/>
            <a:ext cx="4040188" cy="63976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профессией пожарного </a:t>
            </a:r>
          </a:p>
        </p:txBody>
      </p:sp>
      <p:pic>
        <p:nvPicPr>
          <p:cNvPr id="9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060848"/>
            <a:ext cx="5399999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549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Экскурсия в пожарную часть  города Радужный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0" y="2924944"/>
            <a:ext cx="4041775" cy="1101800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Учить </a:t>
            </a:r>
            <a:r>
              <a:rPr lang="ru-RU" sz="5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соблюдать правила  пожарной безопасности всегда и везде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2395" y="2132856"/>
            <a:ext cx="5235232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7907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1211734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Экскурсия в эколого-этнографический музей</a:t>
            </a:r>
          </a:p>
        </p:txBody>
      </p:sp>
      <p:pic>
        <p:nvPicPr>
          <p:cNvPr id="5" name="Содержимое 4" descr="DSCN175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6525" y="1772816"/>
            <a:ext cx="5111750" cy="38317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995936" cy="5090244"/>
          </a:xfrm>
        </p:spPr>
        <p:txBody>
          <a:bodyPr/>
          <a:lstStyle/>
          <a:p>
            <a:pPr algn="ctr"/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экскурсии:</a:t>
            </a: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Познакомить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детей с эколого-этнографическим музеем нашего города, с бытом коренных жителей севера, полезными ископаемыми нашего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края.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Способствовать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обогащению представлений о растительном и животном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мире.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Воспитывать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любовь к родному городу 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краю.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050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Актуальность: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229600" cy="3744416"/>
          </a:xfrm>
        </p:spPr>
        <p:txBody>
          <a:bodyPr>
            <a:noAutofit/>
          </a:bodyPr>
          <a:lstStyle/>
          <a:p>
            <a:pPr marL="266700" indent="-257175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Формирование коммуникативных навыков – есть одна из актуальных проблем воспитания подрастающего поколения. </a:t>
            </a:r>
          </a:p>
          <a:p>
            <a:pPr marL="266700" indent="-257175" algn="just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marL="266700" indent="-257175" algn="just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Организация экскурсионной работы как эффективное средство коммуникативного развития дошкольников наиболее актуальна, т.к. развитие и воспитание детей старшего дошкольного возраста направлено на подготовку к обучению, успешную адаптацию детей в школе, что невозможно без формирования основ коммуникативной компетентности дошкольников, развитие их социальных навыков.</a:t>
            </a:r>
          </a:p>
        </p:txBody>
      </p:sp>
    </p:spTree>
    <p:extLst>
      <p:ext uri="{BB962C8B-B14F-4D97-AF65-F5344CB8AC3E}">
        <p14:creationId xmlns:p14="http://schemas.microsoft.com/office/powerpoint/2010/main" val="27876145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3384376" cy="2520280"/>
          </a:xfr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 экскурсовода о музее.</a:t>
            </a:r>
            <a:r>
              <a:rPr lang="ru-RU" sz="2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848" y="1196752"/>
            <a:ext cx="5400600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34846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274" y="1878732"/>
            <a:ext cx="5400001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 bwMode="black">
          <a:xfrm>
            <a:off x="179512" y="2636912"/>
            <a:ext cx="3384376" cy="2088232"/>
          </a:xfrm>
          <a:prstGeom prst="rect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Знакомство детей с растительным и животным миром нашего края.</a:t>
            </a:r>
          </a:p>
        </p:txBody>
      </p:sp>
    </p:spTree>
    <p:extLst>
      <p:ext uri="{BB962C8B-B14F-4D97-AF65-F5344CB8AC3E}">
        <p14:creationId xmlns:p14="http://schemas.microsoft.com/office/powerpoint/2010/main" val="1662619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790044"/>
            <a:ext cx="5400000" cy="39259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 bwMode="black">
          <a:xfrm>
            <a:off x="187549" y="3068960"/>
            <a:ext cx="2952328" cy="1368152"/>
          </a:xfrm>
          <a:prstGeom prst="rect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Познавательные игры детей </a:t>
            </a:r>
          </a:p>
        </p:txBody>
      </p:sp>
    </p:spTree>
    <p:extLst>
      <p:ext uri="{BB962C8B-B14F-4D97-AF65-F5344CB8AC3E}">
        <p14:creationId xmlns:p14="http://schemas.microsoft.com/office/powerpoint/2010/main" val="3152606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020" y="1737012"/>
            <a:ext cx="54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41176" y="2492896"/>
            <a:ext cx="3600400" cy="2088232"/>
          </a:xfrm>
          <a:prstGeom prst="rect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Экскурсовод продолжает знакомить детей с бытом коренных жителей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севера.</a:t>
            </a:r>
            <a:endParaRPr lang="ru-RU" sz="2000" dirty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55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6650" y="2078831"/>
            <a:ext cx="5400000" cy="36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 bwMode="black">
          <a:xfrm>
            <a:off x="29394" y="3112393"/>
            <a:ext cx="3600400" cy="1440160"/>
          </a:xfrm>
          <a:prstGeom prst="rect">
            <a:avLst/>
          </a:prstGeom>
          <a:ln w="9525" cap="flat" cmpd="sng" algn="ctr">
            <a:solidFill>
              <a:schemeClr val="accent1">
                <a:lumMod val="75000"/>
              </a:schemeClr>
            </a:solidFill>
            <a:prstDash val="soli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Экскурсовод </a:t>
            </a:r>
            <a:r>
              <a:rPr lang="ru-RU" sz="2000" dirty="0" smtClean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знакомит с полезными </a:t>
            </a:r>
            <a:r>
              <a:rPr lang="ru-RU" sz="2000" dirty="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ископаемыми нашего края.</a:t>
            </a:r>
          </a:p>
        </p:txBody>
      </p:sp>
    </p:spTree>
    <p:extLst>
      <p:ext uri="{BB962C8B-B14F-4D97-AF65-F5344CB8AC3E}">
        <p14:creationId xmlns:p14="http://schemas.microsoft.com/office/powerpoint/2010/main" val="2120376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7100"/>
          </a:xfrm>
        </p:spPr>
        <p:txBody>
          <a:bodyPr/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после экскурсий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Планируя беседу после экскурсии, педагог продумывает систему вопросов так, чтобы восстановить в памяти детей весь ход экскурсии, подчеркнуть наиболее важные для осознания связей факты.</a:t>
            </a:r>
          </a:p>
          <a:p>
            <a:pPr algn="just"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полученные на экскурсиях расширяются, уточняются и обобщаются на занятиях, в играх, 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наблюдениях, в разных видах деятельности.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036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528" y="2273846"/>
            <a:ext cx="2808312" cy="2232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Выставка рисунков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29000"/>
            <a:ext cx="403860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0648"/>
            <a:ext cx="4038600" cy="269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05490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3995936" cy="216745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Дидактические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1700808"/>
            <a:ext cx="4988064" cy="374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06900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4040188" cy="95780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Лепка </a:t>
            </a:r>
          </a:p>
        </p:txBody>
      </p:sp>
      <p:pic>
        <p:nvPicPr>
          <p:cNvPr id="7" name="Объект 6" descr="D:\светик\ЗАПОВЕДНИКИ\заповедник- предварительная работа\P1140624.JPG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73860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6195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7100"/>
          </a:xfrm>
        </p:spPr>
        <p:txBody>
          <a:bodyPr/>
          <a:lstStyle/>
          <a:p>
            <a:r>
              <a:rPr lang="ru-RU" altLang="ru-RU" sz="2800" dirty="0" smtClean="0">
                <a:cs typeface="Times New Roman" pitchFamily="18" charset="0"/>
              </a:rPr>
              <a:t>Совместная деятельность педагогов и родителей с детьми</a:t>
            </a:r>
            <a:endParaRPr lang="ru-RU" sz="2800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altLang="ru-RU" sz="2400" dirty="0" smtClean="0"/>
              <a:t>C</a:t>
            </a:r>
            <a:r>
              <a:rPr lang="ru-RU" altLang="ru-RU" sz="2400" dirty="0" err="1" smtClean="0"/>
              <a:t>овместная</a:t>
            </a:r>
            <a:r>
              <a:rPr lang="ru-RU" altLang="ru-RU" sz="2400" dirty="0" smtClean="0"/>
              <a:t> деятельность педагогов, родителей и детей, не только развивает отношения педагогов и родителей, родителей и детей, но и содействует развитию отношений между семьями воспитанников.</a:t>
            </a:r>
          </a:p>
          <a:p>
            <a:pPr algn="just" eaLnBrk="1" hangingPunct="1">
              <a:lnSpc>
                <a:spcPct val="90000"/>
              </a:lnSpc>
              <a:buNone/>
            </a:pPr>
            <a:endParaRPr lang="en-US" altLang="ru-RU" sz="2400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dirty="0" smtClean="0"/>
              <a:t> Совместной деятельностью принято считать деятельность, возникающую при объединении людей для достижения общих целей.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400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Проблема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Наблюдения за детьми во время их пребывания в детском саду и беседы с родителями позволили выявить следующую проблему: 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marL="0" indent="0" algn="just">
              <a:buNone/>
            </a:pPr>
            <a:endParaRPr lang="ru-RU" sz="20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Уровень коммуникативного развития дошкольников недостаточен для организации благоприятного и эффективного взаимодействия со сверстниками и взрослыми</a:t>
            </a: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.</a:t>
            </a:r>
          </a:p>
          <a:p>
            <a:pPr algn="just">
              <a:buBlip>
                <a:blip r:embed="rId2"/>
              </a:buBlip>
            </a:pPr>
            <a:endParaRPr lang="ru-RU" sz="20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Дети редко общаются с друг другом за пределами детского учреждения. </a:t>
            </a:r>
            <a:endParaRPr lang="ru-RU" sz="2000" b="1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endParaRPr lang="ru-RU" sz="2000" b="1" dirty="0">
              <a:solidFill>
                <a:schemeClr val="accent5">
                  <a:lumMod val="25000"/>
                </a:schemeClr>
              </a:solidFill>
              <a:latin typeface="Times New Roman" pitchFamily="18" charset="0"/>
            </a:endParaRPr>
          </a:p>
          <a:p>
            <a:pPr algn="just">
              <a:buBlip>
                <a:blip r:embed="rId2"/>
              </a:buBlip>
            </a:pPr>
            <a:r>
              <a:rPr lang="ru-RU" sz="2000" b="1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</a:rPr>
              <a:t>Родителями не проводится совместные с детьми экскурсии в социальные институты города.  </a:t>
            </a:r>
          </a:p>
        </p:txBody>
      </p:sp>
    </p:spTree>
    <p:extLst>
      <p:ext uri="{BB962C8B-B14F-4D97-AF65-F5344CB8AC3E}">
        <p14:creationId xmlns:p14="http://schemas.microsoft.com/office/powerpoint/2010/main" val="2422268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Прогулки и экскурсии педагогов, детей и родителей</a:t>
            </a:r>
            <a:r>
              <a:rPr lang="ru-RU" altLang="ru-RU" sz="2400" dirty="0" smtClean="0"/>
              <a:t/>
            </a:r>
            <a:br>
              <a:rPr lang="ru-RU" altLang="ru-RU" sz="2400" dirty="0" smtClean="0"/>
            </a:br>
            <a:endParaRPr lang="ru-RU" altLang="ru-RU" sz="2400" dirty="0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 smtClean="0"/>
              <a:t>Совместные экскурсии на природу, совместное посещение  музея педагогами и родителями воспитанников, проведение вместе выходных как нельзя лучше сплачивает взрослых и детей, способствует неформальному, открытому детско-взрослому взаимодействию. 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altLang="ru-RU" sz="2400" dirty="0" smtClean="0"/>
              <a:t>Цель таких мероприятий – не только совместный отдых, увеселение, но и опосредованное обучение родителей элементарным способам организации детско-взрослой деятельности, показ средств налаживания контактов и путей выхода из сложных педагогических ситуаций.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59632" y="548680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Участие родителей в проведении экскурсий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9472940"/>
              </p:ext>
            </p:extLst>
          </p:nvPr>
        </p:nvGraphicFramePr>
        <p:xfrm>
          <a:off x="1475656" y="1988840"/>
          <a:ext cx="626469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57364"/>
            <a:ext cx="8229600" cy="4307940"/>
          </a:xfrm>
        </p:spPr>
        <p:txBody>
          <a:bodyPr/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Формируются первичные представления об объектах окружающего мира и о малой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родине.</a:t>
            </a:r>
          </a:p>
          <a:p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Развивается общение и взаимодействие детей со взрослыми и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сверстниками.</a:t>
            </a:r>
          </a:p>
          <a:p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Воспитываются основы безопасного поведения в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быту,  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социуме ,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природе.</a:t>
            </a:r>
            <a:endParaRPr lang="ru-RU" sz="2200" b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2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становятся активными участниками образовательного процесса в ДОУ.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black">
          <a:xfrm>
            <a:off x="179512" y="548680"/>
            <a:ext cx="8229600" cy="12241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4000" kern="12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Результаты проведения экскурсий</a:t>
            </a:r>
            <a:endParaRPr lang="ru-RU" sz="4000" kern="12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Использованная литература: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Зеленова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Н.Г., Осипова Л.Е. Мы живём в России, М., 2008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Нифонтова С.Н.,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Гаштова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О.А. Цикл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равивающих</a:t>
            </a: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целевых и тематических экскурсий для детей 4-7 лет., СПб., 2010г.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Николаева С.Н. Методика экологического воспитания дошкольников., М., 2001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Ребёнок и окружающий мир: явления общественной жизни., М., 2001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Рыжова Н.А. Экологическое образование в детском саду.- М., 2001 г.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Шорыгина Т.А. Беседа о тайге и её обитателях: методические рекомендации. М., 2009 г. 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77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384376" cy="4536504"/>
          </a:xfrm>
        </p:spPr>
        <p:txBody>
          <a:bodyPr>
            <a:noAutofit/>
          </a:bodyPr>
          <a:lstStyle/>
          <a:p>
            <a:r>
              <a:rPr lang="ru-RU" sz="2000" dirty="0" smtClean="0"/>
              <a:t> </a:t>
            </a:r>
            <a:r>
              <a:rPr lang="ru-RU" sz="2000" dirty="0"/>
              <a:t>К нам  в детский сад на экскурсию прилетел маленький </a:t>
            </a:r>
            <a:r>
              <a:rPr lang="ru-RU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Стершонок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Конда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Целью </a:t>
            </a:r>
            <a:r>
              <a:rPr lang="ru-RU" sz="2000" dirty="0"/>
              <a:t>этого мероприятия было вызвать </a:t>
            </a:r>
            <a:r>
              <a:rPr lang="ru-RU" sz="2000" dirty="0" smtClean="0"/>
              <a:t>у детей интерес к будущим экскурсиям.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368574"/>
            <a:ext cx="5376597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 bwMode="black">
          <a:xfrm>
            <a:off x="421060" y="26064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40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Стершонок</a:t>
            </a:r>
            <a:r>
              <a:rPr lang="ru-RU" sz="4000" kern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4000" kern="1200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Конда</a:t>
            </a:r>
            <a:endParaRPr lang="ru-RU" sz="4000" kern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2581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kern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Задачи мероприятия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229600" cy="331236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Продолжать знакомить детей с понятием «экскурсии»;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Формировать у детей чувство любви к Родине, стремление и желание принести посильную помощь взрослым, природе и родному городу;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5">
                    <a:lumMod val="25000"/>
                  </a:schemeClr>
                </a:solidFill>
              </a:rPr>
              <a:t>Воспитывать любовь и эстетическое отношение к природе, удовлетворяя познавательные потребности ребёнка</a:t>
            </a:r>
          </a:p>
          <a:p>
            <a:pPr>
              <a:buFont typeface="Wingdings" pitchFamily="2" charset="2"/>
              <a:buChar char="v"/>
            </a:pPr>
            <a:endParaRPr lang="ru-RU" sz="2000" b="1" dirty="0" smtClean="0"/>
          </a:p>
          <a:p>
            <a:pPr>
              <a:buFont typeface="Wingdings" pitchFamily="2" charset="2"/>
              <a:buChar char="v"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24542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2746648" cy="2951968"/>
          </a:xfr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Воспитатель рассказала о жизни этих замечательных птиц в природе. </a:t>
            </a:r>
            <a:br>
              <a:rPr lang="ru-RU" sz="2000" dirty="0" smtClean="0"/>
            </a:br>
            <a:r>
              <a:rPr lang="ru-RU" sz="2000" dirty="0" smtClean="0"/>
              <a:t>Показала иллюстрации, видеофильм.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pic>
        <p:nvPicPr>
          <p:cNvPr id="1028" name="Picture 4" descr="C:\Users\ДИАНА\Desktop\Стершонок\DSC04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040000" cy="37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18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08920"/>
            <a:ext cx="2890664" cy="1728192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/>
              <a:t>Знакомство детей с этой птицей продолжилось на дне рождении </a:t>
            </a:r>
            <a:r>
              <a:rPr lang="ru-RU" sz="2000" dirty="0" err="1" smtClean="0"/>
              <a:t>Кирюшы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2776"/>
            <a:ext cx="5040000" cy="3780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43983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1412776"/>
            <a:ext cx="5040000" cy="37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3181344" cy="1944216"/>
          </a:xfrm>
          <a:ln w="571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/>
              <a:t>На прогулке дети показали и рассказали гостю о прошедшем ранее празднике «Дне Российского флага».</a:t>
            </a:r>
          </a:p>
        </p:txBody>
      </p:sp>
    </p:spTree>
    <p:extLst>
      <p:ext uri="{BB962C8B-B14F-4D97-AF65-F5344CB8AC3E}">
        <p14:creationId xmlns:p14="http://schemas.microsoft.com/office/powerpoint/2010/main" val="1812199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EE9DE"/>
      </a:lt1>
      <a:dk2>
        <a:srgbClr val="000066"/>
      </a:dk2>
      <a:lt2>
        <a:srgbClr val="808080"/>
      </a:lt2>
      <a:accent1>
        <a:srgbClr val="5CB1FE"/>
      </a:accent1>
      <a:accent2>
        <a:srgbClr val="FF7575"/>
      </a:accent2>
      <a:accent3>
        <a:srgbClr val="FEF2EC"/>
      </a:accent3>
      <a:accent4>
        <a:srgbClr val="000000"/>
      </a:accent4>
      <a:accent5>
        <a:srgbClr val="B5D5FE"/>
      </a:accent5>
      <a:accent6>
        <a:srgbClr val="E76969"/>
      </a:accent6>
      <a:hlink>
        <a:srgbClr val="FFC319"/>
      </a:hlink>
      <a:folHlink>
        <a:srgbClr val="A8D02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вторник</Template>
  <TotalTime>1889</TotalTime>
  <Words>1198</Words>
  <Application>Microsoft Office PowerPoint</Application>
  <PresentationFormat>Экран (4:3)</PresentationFormat>
  <Paragraphs>172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Default Design</vt:lpstr>
      <vt:lpstr>Автономное учреждение «Дошкольное образовательное учреждение  детский сад общеразвивающего вида, с приоритетным  осуществлением познавательно – речевого развития детей №6 «Сказка» муниципального образования Ханты – Мансийского Автономного округа – Югры городской округ город Радужный</vt:lpstr>
      <vt:lpstr>Экскурсии подразделяются:  ознакомительные;  уточняющие ранее полученные знания;  закрепляющие, т.е. итоговые.</vt:lpstr>
      <vt:lpstr>Актуальность:</vt:lpstr>
      <vt:lpstr>Проблема</vt:lpstr>
      <vt:lpstr> К нам  в детский сад на экскурсию прилетел маленький Стершонок Конда.   Целью этого мероприятия было вызвать у детей интерес к будущим экскурсиям. </vt:lpstr>
      <vt:lpstr>Задачи мероприятия</vt:lpstr>
      <vt:lpstr> Воспитатель рассказала о жизни этих замечательных птиц в природе.  Показала иллюстрации, видеофильм. </vt:lpstr>
      <vt:lpstr>Знакомство детей с этой птицей продолжилось на дне рождении Кирюшы.</vt:lpstr>
      <vt:lpstr>Презентация PowerPoint</vt:lpstr>
      <vt:lpstr>А вокруг такая красота, кругом клумбы с цветами! Не зря же детский сад носит название «Сказка».</vt:lpstr>
      <vt:lpstr>На протяжении всей прогулки дети знакомили гостя с правилами дорожного движения и делились своими секретами, играли в различные игры.</vt:lpstr>
      <vt:lpstr>Презентация PowerPoint</vt:lpstr>
      <vt:lpstr>Презентация PowerPoint</vt:lpstr>
      <vt:lpstr> Составление тематического плана экскурсий  </vt:lpstr>
      <vt:lpstr>Структура экскурсий</vt:lpstr>
      <vt:lpstr>Основной этап </vt:lpstr>
      <vt:lpstr>Заключительный этап</vt:lpstr>
      <vt:lpstr>Экскурсия «Осторожно,ремонтные работы!»</vt:lpstr>
      <vt:lpstr>Экскурсия «Осторожно,ремонтные работы!»</vt:lpstr>
      <vt:lpstr>Экскурсия к светофору и пешеходным переходам</vt:lpstr>
      <vt:lpstr>Экскурсия в школу</vt:lpstr>
      <vt:lpstr>Экскурсия в школу</vt:lpstr>
      <vt:lpstr>Экскурсия в школьную библиотеку</vt:lpstr>
      <vt:lpstr>Презентация PowerPoint</vt:lpstr>
      <vt:lpstr>Экскурсия в городской парк  </vt:lpstr>
      <vt:lpstr>Экскурсия в городской парк  </vt:lpstr>
      <vt:lpstr>Экскурсия в пожарную часть  города Радужный</vt:lpstr>
      <vt:lpstr>Экскурсия в пожарную часть  города Радужный</vt:lpstr>
      <vt:lpstr>Экскурсия в эколого-этнографический музей</vt:lpstr>
      <vt:lpstr> 1. Рассказ экскурсовода о музее. 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после экскурсий</vt:lpstr>
      <vt:lpstr>Выставка рисунков</vt:lpstr>
      <vt:lpstr>Дидактические игры</vt:lpstr>
      <vt:lpstr>Презентация PowerPoint</vt:lpstr>
      <vt:lpstr>Совместная деятельность педагогов и родителей с детьми</vt:lpstr>
      <vt:lpstr> Прогулки и экскурсии педагогов, детей и родителей </vt:lpstr>
      <vt:lpstr>Презентация PowerPoint</vt:lpstr>
      <vt:lpstr>Презентация PowerPoint</vt:lpstr>
      <vt:lpstr>Использованная литература: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александр</cp:lastModifiedBy>
  <cp:revision>204</cp:revision>
  <dcterms:created xsi:type="dcterms:W3CDTF">2014-01-23T08:24:30Z</dcterms:created>
  <dcterms:modified xsi:type="dcterms:W3CDTF">2014-11-30T02:29:54Z</dcterms:modified>
</cp:coreProperties>
</file>