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7D3~1\AppData\Local\Temp\Rar$DR01.347\198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Конспект проведения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непосредственно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образовательной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деятельности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</a:rPr>
              <a:t>Тема: «Построим теремок»</a:t>
            </a:r>
            <a:endParaRPr lang="ru-RU" sz="4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7175" y="2571744"/>
            <a:ext cx="754783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по познавательному речевому</a:t>
            </a:r>
          </a:p>
          <a:p>
            <a:pPr algn="ctr"/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 развитию во </a:t>
            </a:r>
            <a:r>
              <a:rPr lang="en-US" sz="4000" b="1" i="1" dirty="0" smtClean="0">
                <a:solidFill>
                  <a:schemeClr val="accent2">
                    <a:lumMod val="75000"/>
                  </a:schemeClr>
                </a:solidFill>
              </a:rPr>
              <a:t>II </a:t>
            </a: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</a:rPr>
              <a:t>младшей группе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17D3~1\AppData\Local\Temp\Rar$DR47.9297\198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 algn="ctr">
              <a:buNone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Кто в теремочке живёт?</a:t>
            </a:r>
          </a:p>
          <a:p>
            <a:pPr algn="ctr">
              <a:buNone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Кто-кто в невысоком живёт?</a:t>
            </a:r>
          </a:p>
          <a:p>
            <a:pPr algn="ctr">
              <a:buNone/>
            </a:pP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4" y="1428736"/>
            <a:ext cx="3143272" cy="2643206"/>
          </a:xfrm>
          <a:prstGeom prst="rect">
            <a:avLst/>
          </a:prstGeom>
          <a:noFill/>
          <a:ln>
            <a:noFill/>
          </a:ln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285852" y="4714884"/>
            <a:ext cx="64294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085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Никто не ответил мышке.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450850" algn="l"/>
              </a:tabLs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Вошла мышка в терем и стала в нём жить.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Tm="1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17D3~1\AppData\Local\Temp\Rar$DR51.7049\198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	- Вот прыгает Лягушка-квакушка, увидела теремок, остановилась и говорит:</a:t>
            </a:r>
          </a:p>
          <a:p>
            <a:pPr algn="ctr">
              <a:buNone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Ква-ква!</a:t>
            </a:r>
          </a:p>
          <a:p>
            <a:pPr algn="ctr">
              <a:buNone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Мёрзнут лапки и живот.</a:t>
            </a:r>
          </a:p>
          <a:p>
            <a:pPr algn="ctr">
              <a:buNone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И вот терем-теремок!</a:t>
            </a:r>
          </a:p>
          <a:p>
            <a:pPr algn="ctr">
              <a:buNone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Он не низок не высок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Стучит.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Лягушка: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-Кто-кто в теремочке живёт?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-Кто-то в невысоком живёт?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000364" y="4286256"/>
            <a:ext cx="3357586" cy="2214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17D3~1\AppData\Local\Temp\Rar$DR55.1375\198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Мышка: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-Я мышка-норушка.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-А я лягушка-квакушка.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-Пусти меня к себе жить.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Мышка: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-Заходи.</a:t>
            </a:r>
          </a:p>
          <a:p>
            <a:pPr>
              <a:buNone/>
            </a:pP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Стали Мышка-норушка и Лягушка-квакушка жить вместе.</a:t>
            </a:r>
          </a:p>
          <a:p>
            <a:pPr>
              <a:buNone/>
            </a:pP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Вот скачет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Зайчик-побегайчик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Увидел теремок, остановился и говорит: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Я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Зайчик-побегайчик</a:t>
            </a: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По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тропиночке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бежал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И дорогу к своей норке.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Испугался, потерял.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Ах, вот терем-теремок!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Кто в теремочке живёт?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7D3~1\AppData\Local\Temp\Rar$DR65.076\198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Цель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: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продолжать занятия дошкольников с устным народным творчеством, учить выразительно и эмоционально участвовать в драматизации сказки, развивать художественное восприятие и эстетический вкус.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Задачи:</a:t>
            </a: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«Образовательные».</a:t>
            </a: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Учить сопереживать героям сказки.</a:t>
            </a:r>
          </a:p>
          <a:p>
            <a:pPr lvl="0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Видеть взаимосвязь между содержанием литературного текста и иллюстрациями к нему.</a:t>
            </a:r>
          </a:p>
          <a:p>
            <a:pPr lvl="0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Продолжать развивать связную речь: обогащать и активизировать словарь детей, вызвать желание воспроизвести диалоги между героями сказки.</a:t>
            </a:r>
          </a:p>
          <a:p>
            <a:pPr lvl="0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Обогащать словарь детей – различать по внешнему виду животных, правильно называть их.</a:t>
            </a:r>
          </a:p>
          <a:p>
            <a:pPr lvl="0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Учить передавать характерные особенности персонажей сказки.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 advTm="15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7D3~1\AppData\Local\Temp\Rar$DR12.1702\198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fontScale="70000" lnSpcReduction="20000"/>
          </a:bodyPr>
          <a:lstStyle/>
          <a:p>
            <a:endParaRPr lang="ru-RU" b="1" i="1" dirty="0" smtClean="0"/>
          </a:p>
          <a:p>
            <a:pPr>
              <a:buNone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«Развивающие».</a:t>
            </a: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развивать внимание, память, мышление, активизировать речь.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«Воспитательные».</a:t>
            </a: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воспитывать дружеские взаимоотношения, интерес к устному народному творчеству, к совместной творческой деятельности.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«Художественная литература»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lvl="0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формирование целостной картины мира, в том числе ценностных представлений.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«Труд»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lvl="0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развитие трудовой деятельности.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«Социализация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»</a:t>
            </a:r>
          </a:p>
          <a:p>
            <a:pPr lvl="0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приобщение к элементарным общепринятым  нормам и правилам взаимоотношения со сверстниками.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«Художественное творчество»</a:t>
            </a:r>
            <a:endParaRPr lang="ru-RU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развивать продуктивную деятельность.</a:t>
            </a:r>
          </a:p>
        </p:txBody>
      </p:sp>
    </p:spTree>
  </p:cSld>
  <p:clrMapOvr>
    <a:masterClrMapping/>
  </p:clrMapOvr>
  <p:transition spd="med" advTm="1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17D3~1\AppData\Local\Temp\Rar$DR18.4112\198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700" b="1" i="1" dirty="0" smtClean="0">
                <a:solidFill>
                  <a:schemeClr val="accent4">
                    <a:lumMod val="75000"/>
                  </a:schemeClr>
                </a:solidFill>
              </a:rPr>
              <a:t>«Коммуникация»</a:t>
            </a:r>
            <a:endParaRPr lang="ru-RU" sz="27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/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</a:rPr>
              <a:t>развитие всех компонентов устной речи детей.</a:t>
            </a:r>
          </a:p>
          <a:p>
            <a:pPr>
              <a:buNone/>
            </a:pPr>
            <a:r>
              <a:rPr lang="ru-RU" sz="2700" b="1" i="1" dirty="0" smtClean="0">
                <a:solidFill>
                  <a:schemeClr val="accent4">
                    <a:lumMod val="75000"/>
                  </a:schemeClr>
                </a:solidFill>
              </a:rPr>
              <a:t>«Здоровье»</a:t>
            </a:r>
            <a:endParaRPr lang="ru-RU" sz="27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/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</a:rPr>
              <a:t>воспитание культурно – гигиенических навыков.</a:t>
            </a:r>
          </a:p>
          <a:p>
            <a:pPr>
              <a:buNone/>
            </a:pPr>
            <a:r>
              <a:rPr lang="ru-RU" sz="2700" b="1" i="1" dirty="0" smtClean="0">
                <a:solidFill>
                  <a:schemeClr val="accent4">
                    <a:lumMod val="75000"/>
                  </a:schemeClr>
                </a:solidFill>
              </a:rPr>
              <a:t>«Познание»</a:t>
            </a:r>
            <a:endParaRPr lang="ru-RU" sz="27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</a:rPr>
              <a:t>развитие </a:t>
            </a:r>
            <a:r>
              <a:rPr lang="ru-RU" sz="2700" dirty="0" err="1" smtClean="0">
                <a:solidFill>
                  <a:schemeClr val="accent4">
                    <a:lumMod val="75000"/>
                  </a:schemeClr>
                </a:solidFill>
              </a:rPr>
              <a:t>сенсорики</a:t>
            </a:r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r>
              <a:rPr lang="ru-RU" sz="27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sz="27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2700" b="1" i="1" dirty="0" smtClean="0">
                <a:solidFill>
                  <a:schemeClr val="accent4">
                    <a:lumMod val="75000"/>
                  </a:schemeClr>
                </a:solidFill>
              </a:rPr>
              <a:t>«Конструирование»</a:t>
            </a:r>
            <a:endParaRPr lang="ru-RU" sz="27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/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</a:rPr>
              <a:t>учить детей строить теремок из деталей конструктора;</a:t>
            </a:r>
          </a:p>
          <a:p>
            <a:pPr lvl="0"/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</a:rPr>
              <a:t>различать и использовать основные строительные детали;</a:t>
            </a:r>
          </a:p>
          <a:p>
            <a:pPr lvl="0"/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</a:rPr>
              <a:t>использовать в постройке детали разного цвета.</a:t>
            </a:r>
          </a:p>
          <a:p>
            <a:pPr>
              <a:buNone/>
            </a:pPr>
            <a:r>
              <a:rPr lang="ru-RU" sz="2700" b="1" i="1" dirty="0" smtClean="0">
                <a:solidFill>
                  <a:schemeClr val="accent4">
                    <a:lumMod val="75000"/>
                  </a:schemeClr>
                </a:solidFill>
              </a:rPr>
              <a:t>«Музыка»</a:t>
            </a:r>
            <a:endParaRPr lang="ru-RU" sz="27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/>
            <a:r>
              <a:rPr lang="ru-RU" sz="2700" dirty="0" smtClean="0">
                <a:solidFill>
                  <a:schemeClr val="accent4">
                    <a:lumMod val="75000"/>
                  </a:schemeClr>
                </a:solidFill>
              </a:rPr>
              <a:t>приобщение к музыкальному искусству.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15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17D3~1\AppData\Local\Temp\Rar$DR23.4190\198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1687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500" dirty="0" smtClean="0">
                <a:solidFill>
                  <a:schemeClr val="accent4">
                    <a:lumMod val="75000"/>
                  </a:schemeClr>
                </a:solidFill>
              </a:rPr>
              <a:t>     </a:t>
            </a:r>
            <a:r>
              <a:rPr lang="ru-RU" sz="2500" b="1" dirty="0" smtClean="0">
                <a:solidFill>
                  <a:schemeClr val="accent4">
                    <a:lumMod val="75000"/>
                  </a:schemeClr>
                </a:solidFill>
              </a:rPr>
              <a:t>Предшествующая работа.</a:t>
            </a:r>
          </a:p>
          <a:p>
            <a:r>
              <a:rPr lang="ru-RU" sz="2500" dirty="0" smtClean="0">
                <a:solidFill>
                  <a:schemeClr val="accent4">
                    <a:lumMod val="75000"/>
                  </a:schemeClr>
                </a:solidFill>
              </a:rPr>
              <a:t>Чтение сказки «Теремок» (в обработке М.Булатова); рассматривание иллюстраций к сказке, драматизация сказки.</a:t>
            </a:r>
          </a:p>
          <a:p>
            <a:r>
              <a:rPr lang="ru-RU" sz="2500" dirty="0" smtClean="0">
                <a:solidFill>
                  <a:schemeClr val="accent4">
                    <a:lumMod val="75000"/>
                  </a:schemeClr>
                </a:solidFill>
              </a:rPr>
              <a:t>Материалы: макет теремка, игрушки: мышка, лиса, лягушка, заяц, волк, мишка, письмо, сундучок, печёнки, ёлочки, конструктор, корзинка с угощениями, музыкальное сопровождение</a:t>
            </a:r>
            <a:r>
              <a:rPr lang="ru-RU" sz="25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17D3~1\AppData\Local\Temp\Rar$DR25.9905\198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62500" lnSpcReduction="20000"/>
          </a:bodyPr>
          <a:lstStyle/>
          <a:p>
            <a:pPr lvl="1" algn="ctr">
              <a:buNone/>
            </a:pP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Проведение НОД</a:t>
            </a:r>
            <a:endParaRPr lang="ru-RU" sz="32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0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Вводная часть.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- Ребята, сегодня утром, у дверей нашей группы я встретила зайчика. Он очень огорчён, и он мне рассказал свою историю.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- Он потерялся и не знает, где находится его дом, откуда он. Он помнит только, что он из какой-то сказки, а из какой забыл. Он говорит, что очень замёрз и ему очень страшно, вокруг всё такое незнакомое.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- Поможем зайчику попасть домой? (Ответы детей.)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- Но прежде, чем помочь зайчику мы должны попасть в сказочную страну.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- Ребята, вы хотите совершить со мной путешествие по сказочной стране, волшебной и удивительной. (Ответы детей.)</a:t>
            </a:r>
          </a:p>
          <a:p>
            <a:pPr lvl="0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- Давайте закроем глаза, сейчас заиграет волшебная музыка и вы потихоньку покружитесь на месте. (Звучит музыка «Волшебный цветок».)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И раз, и два, и три, и четыре,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и пять, и шесть, и семь, и восемь.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     В сказку всех мы переносим.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     (Появляются цветы, деревья.)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1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17D3~1\AppData\Local\Temp\Rar$DR30.6920\198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72230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r>
              <a:rPr lang="ru-RU" sz="8000" dirty="0" smtClean="0"/>
              <a:t>	- </a:t>
            </a:r>
            <a:r>
              <a:rPr lang="ru-RU" sz="8000" dirty="0" smtClean="0">
                <a:solidFill>
                  <a:schemeClr val="accent4">
                    <a:lumMod val="75000"/>
                  </a:schemeClr>
                </a:solidFill>
              </a:rPr>
              <a:t>Вот мы попали в сказочную страну.</a:t>
            </a:r>
          </a:p>
          <a:p>
            <a:pPr lvl="0">
              <a:buNone/>
            </a:pPr>
            <a:r>
              <a:rPr lang="ru-RU" sz="8000" dirty="0" smtClean="0">
                <a:solidFill>
                  <a:schemeClr val="accent4">
                    <a:lumMod val="75000"/>
                  </a:schemeClr>
                </a:solidFill>
              </a:rPr>
              <a:t>	- Давайте погуляем по ней.</a:t>
            </a:r>
          </a:p>
          <a:p>
            <a:pPr lvl="0">
              <a:buNone/>
            </a:pPr>
            <a:r>
              <a:rPr lang="ru-RU" sz="8000" dirty="0" smtClean="0">
                <a:solidFill>
                  <a:schemeClr val="accent4">
                    <a:lumMod val="75000"/>
                  </a:schemeClr>
                </a:solidFill>
              </a:rPr>
              <a:t>	- Смотрите шкатулка с письмом какая-то на пенёчке лежит.</a:t>
            </a:r>
          </a:p>
          <a:p>
            <a:pPr algn="ctr">
              <a:buNone/>
            </a:pPr>
            <a:r>
              <a:rPr lang="ru-RU" sz="8000" dirty="0" smtClean="0">
                <a:solidFill>
                  <a:schemeClr val="accent4">
                    <a:lumMod val="75000"/>
                  </a:schemeClr>
                </a:solidFill>
              </a:rPr>
              <a:t>	Сказка спряталась в загадку.</a:t>
            </a:r>
          </a:p>
          <a:p>
            <a:pPr algn="ctr">
              <a:buNone/>
            </a:pPr>
            <a:r>
              <a:rPr lang="ru-RU" sz="8000" dirty="0" smtClean="0">
                <a:solidFill>
                  <a:schemeClr val="accent4">
                    <a:lumMod val="75000"/>
                  </a:schemeClr>
                </a:solidFill>
              </a:rPr>
              <a:t>      </a:t>
            </a:r>
            <a:r>
              <a:rPr lang="ru-RU" sz="7600" dirty="0" smtClean="0">
                <a:solidFill>
                  <a:schemeClr val="accent4">
                    <a:lumMod val="75000"/>
                  </a:schemeClr>
                </a:solidFill>
              </a:rPr>
              <a:t>Ну, попробуй, отгадать.</a:t>
            </a:r>
          </a:p>
          <a:p>
            <a:pPr algn="ctr">
              <a:buNone/>
            </a:pPr>
            <a:r>
              <a:rPr lang="ru-RU" sz="8000" dirty="0" smtClean="0">
                <a:solidFill>
                  <a:schemeClr val="accent4">
                    <a:lumMod val="75000"/>
                  </a:schemeClr>
                </a:solidFill>
              </a:rPr>
              <a:t>	Если верной будет отгадка.</a:t>
            </a:r>
          </a:p>
          <a:p>
            <a:pPr algn="ctr">
              <a:buNone/>
            </a:pPr>
            <a:r>
              <a:rPr lang="ru-RU" sz="8000" dirty="0" smtClean="0">
                <a:solidFill>
                  <a:schemeClr val="accent4">
                    <a:lumMod val="75000"/>
                  </a:schemeClr>
                </a:solidFill>
              </a:rPr>
              <a:t>	В сказку ты попадёшь опять.</a:t>
            </a:r>
          </a:p>
          <a:p>
            <a:pPr>
              <a:buNone/>
            </a:pPr>
            <a:r>
              <a:rPr lang="ru-RU" sz="8000" dirty="0" smtClean="0">
                <a:solidFill>
                  <a:schemeClr val="accent4">
                    <a:lumMod val="75000"/>
                  </a:schemeClr>
                </a:solidFill>
              </a:rPr>
              <a:t>	(Воспитатель загадывает загадки и шкатулка под волшебную музыку открывается.)</a:t>
            </a:r>
          </a:p>
          <a:p>
            <a:pPr algn="ctr">
              <a:buNone/>
            </a:pPr>
            <a:r>
              <a:rPr lang="ru-RU" sz="8000" dirty="0" smtClean="0">
                <a:solidFill>
                  <a:schemeClr val="accent4">
                    <a:lumMod val="75000"/>
                  </a:schemeClr>
                </a:solidFill>
              </a:rPr>
              <a:t>	1.Маленький шарик</a:t>
            </a:r>
          </a:p>
          <a:p>
            <a:pPr algn="ctr">
              <a:buNone/>
            </a:pPr>
            <a:r>
              <a:rPr lang="ru-RU" sz="8000" dirty="0" smtClean="0">
                <a:solidFill>
                  <a:schemeClr val="accent4">
                    <a:lumMod val="75000"/>
                  </a:schemeClr>
                </a:solidFill>
              </a:rPr>
              <a:t>	под полом шарит.</a:t>
            </a:r>
          </a:p>
          <a:p>
            <a:pPr algn="ctr">
              <a:buNone/>
            </a:pPr>
            <a:r>
              <a:rPr lang="ru-RU" sz="8000" dirty="0" smtClean="0">
                <a:solidFill>
                  <a:schemeClr val="accent4">
                    <a:lumMod val="75000"/>
                  </a:schemeClr>
                </a:solidFill>
              </a:rPr>
              <a:t>	(Мышь.)</a:t>
            </a:r>
          </a:p>
          <a:p>
            <a:pPr algn="ctr">
              <a:buNone/>
            </a:pPr>
            <a:r>
              <a:rPr lang="ru-RU" sz="8000" dirty="0" smtClean="0">
                <a:solidFill>
                  <a:schemeClr val="accent4">
                    <a:lumMod val="75000"/>
                  </a:schemeClr>
                </a:solidFill>
              </a:rPr>
              <a:t>	2.Кто зимой холодной.</a:t>
            </a:r>
          </a:p>
          <a:p>
            <a:pPr algn="ctr">
              <a:buNone/>
            </a:pPr>
            <a:r>
              <a:rPr lang="ru-RU" sz="8000" dirty="0" smtClean="0">
                <a:solidFill>
                  <a:schemeClr val="accent4">
                    <a:lumMod val="75000"/>
                  </a:schemeClr>
                </a:solidFill>
              </a:rPr>
              <a:t>	Ходит злой, голодный?</a:t>
            </a:r>
          </a:p>
          <a:p>
            <a:pPr algn="ctr">
              <a:buNone/>
            </a:pPr>
            <a:r>
              <a:rPr lang="ru-RU" sz="8000" dirty="0" smtClean="0">
                <a:solidFill>
                  <a:schemeClr val="accent4">
                    <a:lumMod val="75000"/>
                  </a:schemeClr>
                </a:solidFill>
              </a:rPr>
              <a:t>	(Волк.)</a:t>
            </a:r>
          </a:p>
          <a:p>
            <a:pPr algn="ctr">
              <a:buNone/>
            </a:pPr>
            <a:r>
              <a:rPr lang="ru-RU" sz="8000" dirty="0" smtClean="0">
                <a:solidFill>
                  <a:schemeClr val="accent4">
                    <a:lumMod val="75000"/>
                  </a:schemeClr>
                </a:solidFill>
              </a:rPr>
              <a:t>	3.Хвост пушистый,</a:t>
            </a:r>
          </a:p>
          <a:p>
            <a:pPr algn="ctr">
              <a:buNone/>
            </a:pPr>
            <a:r>
              <a:rPr lang="ru-RU" sz="8000" dirty="0" smtClean="0">
                <a:solidFill>
                  <a:schemeClr val="accent4">
                    <a:lumMod val="75000"/>
                  </a:schemeClr>
                </a:solidFill>
              </a:rPr>
              <a:t>	Мех золотистый</a:t>
            </a:r>
          </a:p>
          <a:p>
            <a:pPr algn="ctr">
              <a:buNone/>
            </a:pPr>
            <a:r>
              <a:rPr lang="ru-RU" sz="8000" dirty="0" smtClean="0">
                <a:solidFill>
                  <a:schemeClr val="accent4">
                    <a:lumMod val="75000"/>
                  </a:schemeClr>
                </a:solidFill>
              </a:rPr>
              <a:t>	В лесу живёт,</a:t>
            </a:r>
          </a:p>
          <a:p>
            <a:pPr algn="ctr">
              <a:buNone/>
            </a:pPr>
            <a:r>
              <a:rPr lang="ru-RU" sz="8000" dirty="0" smtClean="0">
                <a:solidFill>
                  <a:schemeClr val="accent4">
                    <a:lumMod val="75000"/>
                  </a:schemeClr>
                </a:solidFill>
              </a:rPr>
              <a:t>	В деревне кур крадёт.</a:t>
            </a:r>
          </a:p>
          <a:p>
            <a:pPr algn="ctr">
              <a:buNone/>
            </a:pPr>
            <a:r>
              <a:rPr lang="ru-RU" sz="8000" dirty="0" smtClean="0">
                <a:solidFill>
                  <a:schemeClr val="accent4">
                    <a:lumMod val="75000"/>
                  </a:schemeClr>
                </a:solidFill>
              </a:rPr>
              <a:t>	(Лиса.)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 advTm="10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17D3~1\AppData\Local\Temp\Rar$DR35.9163\198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78647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4.Большой, косолапый</a:t>
            </a:r>
          </a:p>
          <a:p>
            <a:pPr algn="ctr">
              <a:buNone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Зимой спит</a:t>
            </a:r>
          </a:p>
          <a:p>
            <a:pPr algn="ctr">
              <a:buNone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А </a:t>
            </a:r>
            <a:r>
              <a:rPr lang="ru-RU" sz="2200" dirty="0" err="1" smtClean="0">
                <a:solidFill>
                  <a:schemeClr val="accent4">
                    <a:lumMod val="75000"/>
                  </a:schemeClr>
                </a:solidFill>
              </a:rPr>
              <a:t>летом-ульи</a:t>
            </a:r>
            <a:endParaRPr lang="ru-RU" sz="22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Ворошит.</a:t>
            </a:r>
          </a:p>
          <a:p>
            <a:pPr algn="ctr">
              <a:buNone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(Медведь.)</a:t>
            </a:r>
          </a:p>
          <a:p>
            <a:pPr algn="ctr">
              <a:buNone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5.Летом в болоте</a:t>
            </a:r>
          </a:p>
          <a:p>
            <a:pPr algn="ctr">
              <a:buNone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Вы её найдёте,</a:t>
            </a:r>
          </a:p>
          <a:p>
            <a:pPr algn="ctr">
              <a:buNone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Вы её найдёте, А зовут её?</a:t>
            </a:r>
          </a:p>
          <a:p>
            <a:pPr algn="ctr">
              <a:buNone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(Лягушка.)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Зайчик: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-Спасибо, ребята, что помогли попасть в сказку.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-Ребята, посмотрите на героев этой сказки и скажите, как она называется.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(Герои сказки «Теремок».)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-А знаете, что Теремок – это дом, где живут сказочные животные.</a:t>
            </a:r>
          </a:p>
          <a:p>
            <a:pPr>
              <a:buNone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</a:rPr>
              <a:t>-Давайте расскажем её вместе.</a:t>
            </a:r>
          </a:p>
          <a:p>
            <a:endParaRPr lang="ru-RU" sz="2200" dirty="0" smtClean="0"/>
          </a:p>
          <a:p>
            <a:endParaRPr lang="ru-RU" dirty="0"/>
          </a:p>
        </p:txBody>
      </p:sp>
    </p:spTree>
  </p:cSld>
  <p:clrMapOvr>
    <a:masterClrMapping/>
  </p:clrMapOvr>
  <p:transition spd="med" advTm="1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17D3~1\AppData\Local\Temp\Rar$DR39.8370\198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7223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2. Основная часть.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Все садитесь рядом,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Поиграем ладом.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Приготовьте ушки, глазки,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Начинаем нашу сказку.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Стоит в поле теремок.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Он не низок, ни высок.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2.1Дети инсценируют сказку</a:t>
            </a:r>
          </a:p>
          <a:p>
            <a:pPr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	-Вот бежит Мышка-норушка. Увидела теремок, остановилась и говорит: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Я маленькая мышка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По лесу брожу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Ищу себе домишко,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Ищу не нахожу.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Вот так домик невеличка,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Он не низок, не высок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Терем-терем теремок!</a:t>
            </a:r>
          </a:p>
          <a:p>
            <a:pPr algn="ctr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Стучит.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1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443</Words>
  <Application>Microsoft Office PowerPoint</Application>
  <PresentationFormat>Экран (4:3)</PresentationFormat>
  <Paragraphs>133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Конспект проведения непосредственно образовательной деятельности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проведения непосредственно образовательной деятельности</dc:title>
  <dc:creator>Денис</dc:creator>
  <cp:lastModifiedBy>Денис</cp:lastModifiedBy>
  <cp:revision>26</cp:revision>
  <dcterms:created xsi:type="dcterms:W3CDTF">2014-04-21T14:13:01Z</dcterms:created>
  <dcterms:modified xsi:type="dcterms:W3CDTF">2014-04-23T13:20:42Z</dcterms:modified>
</cp:coreProperties>
</file>