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9" r:id="rId3"/>
    <p:sldId id="259" r:id="rId4"/>
    <p:sldId id="270" r:id="rId5"/>
    <p:sldId id="264" r:id="rId6"/>
    <p:sldId id="276" r:id="rId7"/>
    <p:sldId id="260" r:id="rId8"/>
    <p:sldId id="262" r:id="rId9"/>
    <p:sldId id="263" r:id="rId10"/>
    <p:sldId id="265" r:id="rId11"/>
    <p:sldId id="281" r:id="rId12"/>
    <p:sldId id="280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3399"/>
    <a:srgbClr val="0033CC"/>
    <a:srgbClr val="008000"/>
    <a:srgbClr val="0066CC"/>
    <a:srgbClr val="0C9672"/>
    <a:srgbClr val="FF99CC"/>
    <a:srgbClr val="FF7D7D"/>
    <a:srgbClr val="33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640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2834-2773-4089-B812-524ACFF9AA23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C2-1113-4763-B469-8266DA551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33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2834-2773-4089-B812-524ACFF9AA23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C2-1113-4763-B469-8266DA551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61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2834-2773-4089-B812-524ACFF9AA23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C2-1113-4763-B469-8266DA551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38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2834-2773-4089-B812-524ACFF9AA23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C2-1113-4763-B469-8266DA551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1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2834-2773-4089-B812-524ACFF9AA23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C2-1113-4763-B469-8266DA551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60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2834-2773-4089-B812-524ACFF9AA23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C2-1113-4763-B469-8266DA551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61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2834-2773-4089-B812-524ACFF9AA23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C2-1113-4763-B469-8266DA551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82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2834-2773-4089-B812-524ACFF9AA23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C2-1113-4763-B469-8266DA551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21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2834-2773-4089-B812-524ACFF9AA23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C2-1113-4763-B469-8266DA551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89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2834-2773-4089-B812-524ACFF9AA23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C2-1113-4763-B469-8266DA551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4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2834-2773-4089-B812-524ACFF9AA23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C2-1113-4763-B469-8266DA551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37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7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52834-2773-4089-B812-524ACFF9AA23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137C2-1113-4763-B469-8266DA551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79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420888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Су-</a:t>
            </a:r>
            <a:r>
              <a:rPr lang="ru-RU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жок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терапия в развитии речи детей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153899"/>
            <a:ext cx="8568951" cy="714356"/>
          </a:xfrm>
          <a:prstGeom prst="rect">
            <a:avLst/>
          </a:prstGeom>
        </p:spPr>
        <p:txBody>
          <a:bodyPr anchor="b">
            <a:normAutofit fontScale="2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9pPr>
            <a:extLst/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>МУНИЦИПАЛЬНОЕ  АВТОНОМНОЕ  ДОШКОЛЬНОЕ  ОБРАЗОВАТЕЛЬНОЕ УЧРЕЖДЕНИЕ </a:t>
            </a: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>ЦЕНТР  РАЗВИТИЯ  РЕБЕНКА  ДЕТСКИЙ  САД  № 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itchFamily="18" charset="0"/>
              </a:rPr>
              <a:t>7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>«СКАЗКА»          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rgbClr val="0B539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orbel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5083" y="5894397"/>
            <a:ext cx="4714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Учитель-логопед Теленченко Т.А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675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 txBox="1">
            <a:spLocks/>
          </p:cNvSpPr>
          <p:nvPr/>
        </p:nvSpPr>
        <p:spPr>
          <a:xfrm>
            <a:off x="1634567" y="4973638"/>
            <a:ext cx="6059016" cy="1650827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 cap="none" baseline="0"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9pPr>
            <a:extLst/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</a:br>
            <a:endParaRPr kumimoji="0" lang="ru-RU" sz="107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orbel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19" y="1124744"/>
            <a:ext cx="453650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i="1" dirty="0" smtClean="0">
                <a:solidFill>
                  <a:srgbClr val="9400D3"/>
                </a:solidFill>
                <a:latin typeface="Verdana"/>
                <a:ea typeface="Times New Roman"/>
                <a:cs typeface="Times New Roman"/>
              </a:rPr>
              <a:t>Катать </a:t>
            </a:r>
            <a:r>
              <a:rPr lang="ru-RU" sz="2000" i="1" dirty="0">
                <a:solidFill>
                  <a:srgbClr val="9400D3"/>
                </a:solidFill>
                <a:latin typeface="Verdana"/>
                <a:ea typeface="Times New Roman"/>
                <a:cs typeface="Times New Roman"/>
              </a:rPr>
              <a:t>шарик круговыми </a:t>
            </a:r>
            <a:r>
              <a:rPr lang="ru-RU" sz="2000" i="1" dirty="0" smtClean="0">
                <a:solidFill>
                  <a:srgbClr val="9400D3"/>
                </a:solidFill>
                <a:latin typeface="Verdana"/>
                <a:ea typeface="Times New Roman"/>
                <a:cs typeface="Times New Roman"/>
              </a:rPr>
              <a:t>движениями ладоней, прямыми </a:t>
            </a:r>
            <a:r>
              <a:rPr lang="ru-RU" sz="2000" i="1" dirty="0">
                <a:solidFill>
                  <a:srgbClr val="9400D3"/>
                </a:solidFill>
                <a:latin typeface="Verdana"/>
                <a:ea typeface="Times New Roman"/>
                <a:cs typeface="Times New Roman"/>
              </a:rPr>
              <a:t>движениями ладоней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04664"/>
            <a:ext cx="8928992" cy="55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400" i="1" dirty="0">
                <a:solidFill>
                  <a:srgbClr val="0000CD"/>
                </a:solidFill>
                <a:latin typeface="Verdana"/>
                <a:ea typeface="Times New Roman"/>
                <a:cs typeface="Times New Roman"/>
              </a:rPr>
              <a:t>  </a:t>
            </a:r>
            <a:r>
              <a:rPr lang="ru-RU" sz="2400" i="1" dirty="0" smtClean="0">
                <a:solidFill>
                  <a:srgbClr val="0000CD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ru-RU" sz="2800" i="1" dirty="0" smtClean="0">
                <a:solidFill>
                  <a:srgbClr val="008000"/>
                </a:solidFill>
                <a:latin typeface="Verdana"/>
                <a:ea typeface="Times New Roman"/>
                <a:cs typeface="Times New Roman"/>
              </a:rPr>
              <a:t>Приемы использования </a:t>
            </a:r>
            <a:r>
              <a:rPr lang="ru-RU" sz="2800" i="1" dirty="0">
                <a:solidFill>
                  <a:srgbClr val="008000"/>
                </a:solidFill>
                <a:latin typeface="Verdana"/>
                <a:ea typeface="Times New Roman"/>
                <a:cs typeface="Times New Roman"/>
              </a:rPr>
              <a:t>шариков </a:t>
            </a:r>
            <a:r>
              <a:rPr lang="ru-RU" sz="2800" i="1" dirty="0" smtClean="0">
                <a:solidFill>
                  <a:srgbClr val="008000"/>
                </a:solidFill>
                <a:latin typeface="Verdana"/>
                <a:ea typeface="Times New Roman"/>
                <a:cs typeface="Times New Roman"/>
              </a:rPr>
              <a:t>Су-</a:t>
            </a:r>
            <a:r>
              <a:rPr lang="ru-RU" sz="2800" i="1" dirty="0" err="1">
                <a:solidFill>
                  <a:srgbClr val="008000"/>
                </a:solidFill>
                <a:latin typeface="Verdana"/>
                <a:ea typeface="Times New Roman"/>
                <a:cs typeface="Times New Roman"/>
              </a:rPr>
              <a:t>Д</a:t>
            </a:r>
            <a:r>
              <a:rPr lang="ru-RU" sz="2800" i="1" dirty="0" err="1" smtClean="0">
                <a:solidFill>
                  <a:srgbClr val="008000"/>
                </a:solidFill>
                <a:latin typeface="Verdana"/>
                <a:ea typeface="Times New Roman"/>
                <a:cs typeface="Times New Roman"/>
              </a:rPr>
              <a:t>жок</a:t>
            </a:r>
            <a:r>
              <a:rPr lang="ru-RU" sz="2800" i="1" dirty="0" smtClean="0">
                <a:solidFill>
                  <a:srgbClr val="008000"/>
                </a:solidFill>
                <a:latin typeface="Verdana"/>
                <a:ea typeface="Times New Roman"/>
                <a:cs typeface="Times New Roman"/>
              </a:rPr>
              <a:t>:</a:t>
            </a:r>
            <a:endParaRPr lang="ru-RU" sz="1600" dirty="0">
              <a:solidFill>
                <a:srgbClr val="008000"/>
              </a:solidFill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358456"/>
            <a:ext cx="3928476" cy="253349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0705" y="5301208"/>
            <a:ext cx="37444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9400D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Прокатывать шарик по каждому </a:t>
            </a:r>
            <a:r>
              <a:rPr lang="ru-RU" sz="2000" i="1" dirty="0" smtClean="0">
                <a:solidFill>
                  <a:srgbClr val="9400D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пальцу, сжимать </a:t>
            </a:r>
            <a:r>
              <a:rPr lang="ru-RU" sz="2000" i="1" dirty="0">
                <a:solidFill>
                  <a:srgbClr val="9400D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шарик в кулачке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3" descr="E:\фото\8,5 гр. су джок кинезиология 9 гр 13-14\SDC1197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0152" y="1186218"/>
            <a:ext cx="2112009" cy="24734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004048" y="4042614"/>
            <a:ext cx="333939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9400D3"/>
                </a:solidFill>
                <a:latin typeface="Verdana"/>
                <a:ea typeface="Times New Roman"/>
                <a:cs typeface="Times New Roman"/>
              </a:rPr>
              <a:t>В каждом шарике есть колечко, которое нужно надеть на палец и провести массаж каждого пальца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683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2844" y="198901"/>
            <a:ext cx="88583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И УПРАЖНЕНИЯ ПО РАЗВИТИЮ МЕЛКОЙ МОТОРИКИ</a:t>
            </a:r>
            <a:endParaRPr lang="ru-RU" sz="2200" b="1" i="1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76340" y="741469"/>
            <a:ext cx="3215539" cy="4771918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ЗАЙЧИКИ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На поляне, на лужайке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(катать шарик между ладонями)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Целый день скакали зайки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(прыгать по ладошке шаром).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И катались по траве,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(катать вперед – назад)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От хвоста и к голове.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Долго зайцы так скакали,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(прыгать по ладошке шаром)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  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   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                        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6340" y="5627242"/>
            <a:ext cx="2898938" cy="1053190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Массаж «ёжиком» в соответствии с текстом стихотворения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997" y="3861048"/>
            <a:ext cx="2016224" cy="137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857620" y="750941"/>
            <a:ext cx="5143536" cy="914400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Проведение шарика по дорожкам различной конфигурации</a:t>
            </a: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5004048" y="1936625"/>
            <a:ext cx="3311228" cy="479827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4F81BD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Котик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Котик с бабочкой играл,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Котик бабочку поймал,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И не знает, как с ней быть,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Может, в клетку посадить?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Только всем давно известно-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В клетке бабочке не место.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1"/>
          <p:cNvSpPr>
            <a:spLocks noChangeArrowheads="1"/>
          </p:cNvSpPr>
          <p:nvPr/>
        </p:nvSpPr>
        <p:spPr bwMode="auto">
          <a:xfrm>
            <a:off x="4429124" y="1772816"/>
            <a:ext cx="4246306" cy="494229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4F81BD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Котик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Котик с бабочкой играл,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Котик бабочку поймал,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И не знает, как с ней быть,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Может, в клетку посадить?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Только всем давно известно-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В клетке бабочке не место.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20" y="2928934"/>
            <a:ext cx="1245910" cy="119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5715016"/>
            <a:ext cx="409214" cy="39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5143512"/>
            <a:ext cx="409213" cy="39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5143512"/>
            <a:ext cx="409213" cy="39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4572008"/>
            <a:ext cx="409213" cy="39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4572008"/>
            <a:ext cx="409213" cy="39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4000504"/>
            <a:ext cx="409213" cy="39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5143512"/>
            <a:ext cx="951954" cy="142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313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353446"/>
            <a:ext cx="2436036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80112" y="2787862"/>
            <a:ext cx="340867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 ладошке мяч катаю и животных называю»</a:t>
            </a:r>
            <a:endParaRPr lang="ru-RU" sz="2200" dirty="0" smtClean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«Я знаю 5 названий…»</a:t>
            </a:r>
            <a:endParaRPr lang="ru-RU" sz="2200" dirty="0" smtClean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«Едет, плывет, летит»</a:t>
            </a:r>
            <a:endParaRPr lang="ru-RU" sz="2200" dirty="0" smtClean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«Скажи ласково»</a:t>
            </a:r>
            <a:endParaRPr lang="ru-RU" sz="2200" dirty="0" smtClean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«Один-много»</a:t>
            </a:r>
            <a:endParaRPr lang="ru-RU" sz="2200" dirty="0" smtClean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«Что из чего сделано»</a:t>
            </a:r>
            <a:endParaRPr lang="ru-RU" sz="2200" dirty="0" smtClean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42852"/>
            <a:ext cx="4214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Игры, направленные на обобщение и расширение словаря,</a:t>
            </a:r>
          </a:p>
          <a:p>
            <a:pPr algn="ctr"/>
            <a:r>
              <a:rPr lang="ru-RU" sz="2400" dirty="0" smtClean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развитие грамматического  строя речи</a:t>
            </a:r>
            <a:endParaRPr lang="ru-RU" sz="2400" dirty="0">
              <a:solidFill>
                <a:srgbClr val="C0504D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16243" y="2787861"/>
            <a:ext cx="2211539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«Мячик ты скорей катай,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дни недели называй»</a:t>
            </a:r>
            <a:endParaRPr lang="ru-RU" sz="2200" dirty="0" smtClean="0">
              <a:solidFill>
                <a:srgbClr val="C0504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«Утро, день, вечер, ночь»</a:t>
            </a:r>
            <a:endParaRPr lang="ru-RU" sz="2200" dirty="0" smtClean="0">
              <a:solidFill>
                <a:srgbClr val="C0504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«Времена года»</a:t>
            </a:r>
            <a:endParaRPr lang="ru-RU" sz="2200" dirty="0" smtClean="0">
              <a:solidFill>
                <a:srgbClr val="C0504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3141" y="155513"/>
            <a:ext cx="228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Игры, направленные на развитие в пространстве и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270313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"/>
          <p:cNvSpPr>
            <a:spLocks noChangeArrowheads="1" noChangeShapeType="1" noTextEdit="1"/>
          </p:cNvSpPr>
          <p:nvPr/>
        </p:nvSpPr>
        <p:spPr bwMode="auto">
          <a:xfrm>
            <a:off x="1907704" y="2132856"/>
            <a:ext cx="5727972" cy="13521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13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</a:t>
            </a:r>
          </a:p>
          <a:p>
            <a:pPr algn="ctr"/>
            <a:r>
              <a:rPr lang="ru-RU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ЗА  </a:t>
            </a:r>
          </a:p>
          <a:p>
            <a:pPr algn="ctr"/>
            <a:r>
              <a:rPr lang="ru-RU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ВНИМАНИЕ!</a:t>
            </a:r>
            <a:endParaRPr lang="ru-RU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86091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 bwMode="auto">
          <a:xfrm>
            <a:off x="1043608" y="1155754"/>
            <a:ext cx="460826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" indent="0" algn="ct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 sz="1400" b="1" i="1" kern="1200">
                <a:solidFill>
                  <a:srgbClr val="0D9C75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F2CA"/>
              </a:buClr>
              <a:buFont typeface="Wingdings 2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4450" algn="r" eaLnBrk="1" hangingPunct="1">
              <a:spcBef>
                <a:spcPct val="0"/>
              </a:spcBef>
              <a:buClr>
                <a:srgbClr val="0F6FC6"/>
              </a:buClr>
            </a:pPr>
            <a:r>
              <a:rPr lang="ru-RU" sz="2800" dirty="0" err="1" smtClean="0">
                <a:solidFill>
                  <a:sysClr val="windowText" lastClr="000000"/>
                </a:solidFill>
                <a:latin typeface="Corbel"/>
              </a:rPr>
              <a:t>В.А.Сухомлинский</a:t>
            </a:r>
            <a:endParaRPr lang="ru-RU" sz="2800" dirty="0" smtClean="0">
              <a:solidFill>
                <a:sysClr val="windowText" lastClr="000000"/>
              </a:solidFill>
              <a:latin typeface="Corbel"/>
            </a:endParaRPr>
          </a:p>
          <a:p>
            <a:pPr marL="44450" algn="r" eaLnBrk="1" hangingPunct="1">
              <a:spcBef>
                <a:spcPct val="0"/>
              </a:spcBef>
              <a:buClr>
                <a:srgbClr val="0F6FC6"/>
              </a:buClr>
            </a:pPr>
            <a:r>
              <a:rPr lang="ru-RU" sz="1100" dirty="0" smtClean="0">
                <a:solidFill>
                  <a:sysClr val="windowText" lastClr="000000"/>
                </a:solidFill>
                <a:latin typeface="Corbel"/>
              </a:rPr>
              <a:t> </a:t>
            </a:r>
          </a:p>
          <a:p>
            <a:pPr marL="44450" algn="r" eaLnBrk="1" hangingPunct="1">
              <a:spcBef>
                <a:spcPct val="0"/>
              </a:spcBef>
              <a:buClr>
                <a:srgbClr val="0F6FC6"/>
              </a:buClr>
            </a:pPr>
            <a:r>
              <a:rPr lang="ru-RU" sz="2800" i="0" dirty="0" smtClean="0">
                <a:solidFill>
                  <a:sysClr val="windowText" lastClr="000000"/>
                </a:solidFill>
                <a:latin typeface="Corbel"/>
              </a:rPr>
              <a:t>«Ум ребенка находится на кончиках его пальцев» </a:t>
            </a:r>
            <a:endParaRPr lang="ru-RU" sz="2800" i="0" dirty="0" smtClean="0">
              <a:latin typeface="Corbel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43608" y="3068960"/>
            <a:ext cx="7461849" cy="3240360"/>
          </a:xfrm>
        </p:spPr>
        <p:txBody>
          <a:bodyPr>
            <a:normAutofit fontScale="90000"/>
          </a:bodyPr>
          <a:lstStyle/>
          <a:p>
            <a:pPr marL="82550" lvl="0" algn="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ru-RU" sz="3200" b="1" i="1" dirty="0" smtClean="0">
                <a:solidFill>
                  <a:srgbClr val="0F6FC6">
                    <a:lumMod val="75000"/>
                  </a:srgbClr>
                </a:solidFill>
                <a:latin typeface="Corbel"/>
                <a:ea typeface="+mn-ea"/>
                <a:cs typeface="+mn-cs"/>
              </a:rPr>
              <a:t/>
            </a:r>
            <a:br>
              <a:rPr lang="ru-RU" sz="3200" b="1" i="1" dirty="0" smtClean="0">
                <a:solidFill>
                  <a:srgbClr val="0F6FC6">
                    <a:lumMod val="75000"/>
                  </a:srgbClr>
                </a:solidFill>
                <a:latin typeface="Corbel"/>
                <a:ea typeface="+mn-ea"/>
                <a:cs typeface="+mn-cs"/>
              </a:rPr>
            </a:br>
            <a:r>
              <a:rPr lang="ru-RU" sz="3200" b="1" i="1" dirty="0" smtClean="0">
                <a:solidFill>
                  <a:srgbClr val="0F6FC6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«</a:t>
            </a:r>
            <a:r>
              <a:rPr lang="ru-RU" sz="3200" b="1" i="1" dirty="0">
                <a:solidFill>
                  <a:srgbClr val="0F6FC6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Пальцы помогают говорить»</a:t>
            </a:r>
            <a:br>
              <a:rPr lang="ru-RU" sz="3200" b="1" i="1" dirty="0">
                <a:solidFill>
                  <a:srgbClr val="0F6FC6">
                    <a:lumMod val="75000"/>
                  </a:srgbClr>
                </a:solidFill>
                <a:latin typeface="Corbel"/>
                <a:ea typeface="+mn-ea"/>
                <a:cs typeface="+mn-cs"/>
              </a:rPr>
            </a:br>
            <a:r>
              <a:rPr lang="ru-RU" sz="3200" b="1" i="1" dirty="0">
                <a:solidFill>
                  <a:srgbClr val="0F6FC6">
                    <a:lumMod val="50000"/>
                  </a:srgbClr>
                </a:solidFill>
                <a:latin typeface="Corbel"/>
                <a:ea typeface="+mn-ea"/>
                <a:cs typeface="+mn-cs"/>
              </a:rPr>
              <a:t>М.Монтессори</a:t>
            </a:r>
            <a:br>
              <a:rPr lang="ru-RU" sz="3200" b="1" i="1" dirty="0">
                <a:solidFill>
                  <a:srgbClr val="0F6FC6">
                    <a:lumMod val="50000"/>
                  </a:srgbClr>
                </a:solidFill>
                <a:latin typeface="Corbel"/>
                <a:ea typeface="+mn-ea"/>
                <a:cs typeface="+mn-cs"/>
              </a:rPr>
            </a:br>
            <a:r>
              <a:rPr lang="ru-RU" sz="900" b="1" i="1" dirty="0" smtClean="0">
                <a:solidFill>
                  <a:srgbClr val="0F6FC6">
                    <a:lumMod val="50000"/>
                  </a:srgbClr>
                </a:solidFill>
                <a:latin typeface="Corbel"/>
                <a:ea typeface="+mn-ea"/>
                <a:cs typeface="+mn-cs"/>
              </a:rPr>
              <a:t/>
            </a:r>
            <a:br>
              <a:rPr lang="ru-RU" sz="900" b="1" i="1" dirty="0" smtClean="0">
                <a:solidFill>
                  <a:srgbClr val="0F6FC6">
                    <a:lumMod val="50000"/>
                  </a:srgbClr>
                </a:solidFill>
                <a:latin typeface="Corbel"/>
                <a:ea typeface="+mn-ea"/>
                <a:cs typeface="+mn-cs"/>
              </a:rPr>
            </a:br>
            <a:r>
              <a:rPr lang="ru-RU" sz="2700" b="1" i="1" dirty="0" smtClean="0">
                <a:solidFill>
                  <a:srgbClr val="006600"/>
                </a:solidFill>
                <a:latin typeface="Corbel"/>
                <a:ea typeface="+mn-ea"/>
                <a:cs typeface="+mn-cs"/>
              </a:rPr>
              <a:t>"</a:t>
            </a:r>
            <a:r>
              <a:rPr lang="ru-RU" sz="2700" b="1" i="1" dirty="0">
                <a:solidFill>
                  <a:srgbClr val="006600"/>
                </a:solidFill>
                <a:latin typeface="Corbel"/>
                <a:ea typeface="+mn-ea"/>
                <a:cs typeface="+mn-cs"/>
              </a:rPr>
              <a:t>Что есть </a:t>
            </a:r>
            <a:r>
              <a:rPr lang="ru-RU" sz="2700" b="1" i="1" dirty="0" smtClean="0">
                <a:solidFill>
                  <a:srgbClr val="006600"/>
                </a:solidFill>
                <a:latin typeface="Corbel"/>
                <a:ea typeface="+mn-ea"/>
                <a:cs typeface="+mn-cs"/>
              </a:rPr>
              <a:t>ребёнок? </a:t>
            </a:r>
            <a:r>
              <a:rPr lang="ru-RU" sz="2700" b="1" i="1" dirty="0">
                <a:solidFill>
                  <a:srgbClr val="006600"/>
                </a:solidFill>
                <a:latin typeface="Corbel"/>
                <a:ea typeface="+mn-ea"/>
                <a:cs typeface="+mn-cs"/>
              </a:rPr>
              <a:t/>
            </a:r>
            <a:br>
              <a:rPr lang="ru-RU" sz="2700" b="1" i="1" dirty="0">
                <a:solidFill>
                  <a:srgbClr val="006600"/>
                </a:solidFill>
                <a:latin typeface="Corbel"/>
                <a:ea typeface="+mn-ea"/>
                <a:cs typeface="+mn-cs"/>
              </a:rPr>
            </a:br>
            <a:r>
              <a:rPr lang="ru-RU" sz="2700" b="1" i="1" dirty="0">
                <a:solidFill>
                  <a:srgbClr val="006600"/>
                </a:solidFill>
                <a:latin typeface="Corbel"/>
                <a:ea typeface="+mn-ea"/>
                <a:cs typeface="+mn-cs"/>
              </a:rPr>
              <a:t> Каждый </a:t>
            </a:r>
            <a:r>
              <a:rPr lang="ru-RU" sz="2700" b="1" i="1" dirty="0" smtClean="0">
                <a:solidFill>
                  <a:srgbClr val="006600"/>
                </a:solidFill>
                <a:latin typeface="Corbel"/>
                <a:ea typeface="+mn-ea"/>
                <a:cs typeface="+mn-cs"/>
              </a:rPr>
              <a:t>ребёнок </a:t>
            </a:r>
            <a:r>
              <a:rPr lang="ru-RU" sz="2700" b="1" i="1" dirty="0">
                <a:solidFill>
                  <a:srgbClr val="006600"/>
                </a:solidFill>
                <a:latin typeface="Corbel"/>
                <a:ea typeface="+mn-ea"/>
                <a:cs typeface="+mn-cs"/>
              </a:rPr>
              <a:t>- это </a:t>
            </a:r>
            <a:r>
              <a:rPr lang="ru-RU" sz="2700" b="1" i="1" dirty="0" smtClean="0">
                <a:solidFill>
                  <a:srgbClr val="006600"/>
                </a:solidFill>
                <a:latin typeface="Corbel"/>
                <a:ea typeface="+mn-ea"/>
                <a:cs typeface="+mn-cs"/>
              </a:rPr>
              <a:t>неповторимая </a:t>
            </a:r>
            <a:r>
              <a:rPr lang="ru-RU" sz="2700" b="1" i="1" dirty="0">
                <a:solidFill>
                  <a:srgbClr val="006600"/>
                </a:solidFill>
                <a:latin typeface="Corbel"/>
                <a:ea typeface="+mn-ea"/>
                <a:cs typeface="+mn-cs"/>
              </a:rPr>
              <a:t>индивидуальность, личность, </a:t>
            </a:r>
            <a:r>
              <a:rPr lang="ru-RU" sz="2700" b="1" i="1" dirty="0" smtClean="0">
                <a:solidFill>
                  <a:srgbClr val="006600"/>
                </a:solidFill>
                <a:latin typeface="Corbel"/>
                <a:ea typeface="+mn-ea"/>
                <a:cs typeface="+mn-cs"/>
              </a:rPr>
              <a:t/>
            </a:r>
            <a:br>
              <a:rPr lang="ru-RU" sz="2700" b="1" i="1" dirty="0" smtClean="0">
                <a:solidFill>
                  <a:srgbClr val="006600"/>
                </a:solidFill>
                <a:latin typeface="Corbel"/>
                <a:ea typeface="+mn-ea"/>
                <a:cs typeface="+mn-cs"/>
              </a:rPr>
            </a:br>
            <a:r>
              <a:rPr lang="ru-RU" sz="2700" b="1" i="1" dirty="0" smtClean="0">
                <a:solidFill>
                  <a:srgbClr val="006600"/>
                </a:solidFill>
                <a:latin typeface="Corbel"/>
                <a:ea typeface="+mn-ea"/>
                <a:cs typeface="+mn-cs"/>
              </a:rPr>
              <a:t>имеющая право </a:t>
            </a:r>
            <a:r>
              <a:rPr lang="ru-RU" sz="2700" b="1" i="1" dirty="0">
                <a:solidFill>
                  <a:srgbClr val="006600"/>
                </a:solidFill>
                <a:latin typeface="Corbel"/>
                <a:ea typeface="+mn-ea"/>
                <a:cs typeface="+mn-cs"/>
              </a:rPr>
              <a:t>на любовь и уважение</a:t>
            </a:r>
            <a:r>
              <a:rPr lang="ru-RU" sz="2700" b="1" i="1" dirty="0" smtClean="0">
                <a:solidFill>
                  <a:srgbClr val="006600"/>
                </a:solidFill>
                <a:latin typeface="Corbel"/>
                <a:ea typeface="+mn-ea"/>
                <a:cs typeface="+mn-cs"/>
              </a:rPr>
              <a:t>»</a:t>
            </a:r>
            <a:br>
              <a:rPr lang="ru-RU" sz="2700" b="1" i="1" dirty="0" smtClean="0">
                <a:solidFill>
                  <a:srgbClr val="006600"/>
                </a:solidFill>
                <a:latin typeface="Corbel"/>
                <a:ea typeface="+mn-ea"/>
                <a:cs typeface="+mn-cs"/>
              </a:rPr>
            </a:br>
            <a:r>
              <a:rPr lang="ru-RU" sz="900" b="1" i="1" dirty="0" smtClean="0">
                <a:solidFill>
                  <a:srgbClr val="006600"/>
                </a:solidFill>
                <a:latin typeface="Corbel"/>
                <a:ea typeface="+mn-ea"/>
                <a:cs typeface="+mn-cs"/>
              </a:rPr>
              <a:t> </a:t>
            </a:r>
            <a:r>
              <a:rPr lang="ru-RU" sz="900" b="1" i="1" dirty="0">
                <a:solidFill>
                  <a:srgbClr val="006600"/>
                </a:solidFill>
                <a:latin typeface="Corbel"/>
                <a:ea typeface="+mn-ea"/>
                <a:cs typeface="+mn-cs"/>
              </a:rPr>
              <a:t/>
            </a:r>
            <a:br>
              <a:rPr lang="ru-RU" sz="900" b="1" i="1" dirty="0">
                <a:solidFill>
                  <a:srgbClr val="006600"/>
                </a:solidFill>
                <a:latin typeface="Corbel"/>
                <a:ea typeface="+mn-ea"/>
                <a:cs typeface="+mn-cs"/>
              </a:rPr>
            </a:br>
            <a:r>
              <a:rPr lang="ru-RU" sz="2700" b="1" i="1" dirty="0" err="1" smtClean="0">
                <a:solidFill>
                  <a:srgbClr val="339933"/>
                </a:solidFill>
                <a:latin typeface="Corbel"/>
                <a:ea typeface="+mn-ea"/>
                <a:cs typeface="+mn-cs"/>
              </a:rPr>
              <a:t>М.Монтессоpи</a:t>
            </a:r>
            <a:r>
              <a:rPr lang="ru-RU" sz="2700" b="1" i="1" dirty="0" smtClean="0">
                <a:solidFill>
                  <a:srgbClr val="339933"/>
                </a:solidFill>
                <a:latin typeface="Corbel"/>
                <a:ea typeface="+mn-ea"/>
                <a:cs typeface="+mn-cs"/>
              </a:rPr>
              <a:t> </a:t>
            </a:r>
            <a:r>
              <a:rPr lang="ru-RU" sz="2700" b="1" i="1" dirty="0">
                <a:solidFill>
                  <a:srgbClr val="339933"/>
                </a:solidFill>
                <a:latin typeface="Corbel"/>
                <a:ea typeface="+mn-ea"/>
                <a:cs typeface="+mn-cs"/>
              </a:rPr>
              <a:t>и </a:t>
            </a:r>
            <a:r>
              <a:rPr lang="ru-RU" sz="2700" b="1" i="1" dirty="0" err="1" smtClean="0">
                <a:solidFill>
                  <a:srgbClr val="339933"/>
                </a:solidFill>
                <a:latin typeface="Corbel"/>
                <a:ea typeface="+mn-ea"/>
                <a:cs typeface="+mn-cs"/>
              </a:rPr>
              <a:t>Р.Штайнер</a:t>
            </a:r>
            <a:r>
              <a:rPr lang="ru-RU" sz="2700" b="1" i="1" dirty="0" smtClean="0">
                <a:solidFill>
                  <a:srgbClr val="339933"/>
                </a:solidFill>
                <a:latin typeface="Corbel"/>
                <a:ea typeface="+mn-ea"/>
                <a:cs typeface="+mn-cs"/>
              </a:rPr>
              <a:t> (</a:t>
            </a:r>
            <a:r>
              <a:rPr lang="ru-RU" sz="2700" b="1" i="1" dirty="0">
                <a:solidFill>
                  <a:srgbClr val="339933"/>
                </a:solidFill>
                <a:latin typeface="Corbel"/>
                <a:ea typeface="+mn-ea"/>
                <a:cs typeface="+mn-cs"/>
              </a:rPr>
              <a:t>автор педагогической концепции Вальдорфских школ</a:t>
            </a:r>
            <a:endParaRPr lang="ru-RU" sz="2700" dirty="0">
              <a:solidFill>
                <a:srgbClr val="339933"/>
              </a:solidFill>
            </a:endParaRPr>
          </a:p>
        </p:txBody>
      </p:sp>
      <p:pic>
        <p:nvPicPr>
          <p:cNvPr id="5122" name="Picture 2" descr="http://cs407118.userapi.com/v407118951/c24/JqIbl-xCpf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155754"/>
            <a:ext cx="1097403" cy="158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2099.ru/wp-content/uploads/2010/12/montessori-biografia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2996952"/>
            <a:ext cx="1453037" cy="201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2"/>
          <p:cNvSpPr txBox="1">
            <a:spLocks/>
          </p:cNvSpPr>
          <p:nvPr/>
        </p:nvSpPr>
        <p:spPr bwMode="auto">
          <a:xfrm>
            <a:off x="535954" y="260648"/>
            <a:ext cx="806849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45720" indent="0" algn="ct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 sz="1400" b="1" i="1" kern="1200">
                <a:solidFill>
                  <a:srgbClr val="0D9C75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F2CA"/>
              </a:buClr>
              <a:buFont typeface="Wingdings 2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4450" eaLnBrk="1" hangingPunct="1">
              <a:spcBef>
                <a:spcPct val="0"/>
              </a:spcBef>
              <a:buClr>
                <a:srgbClr val="0F6FC6"/>
              </a:buClr>
            </a:pPr>
            <a:r>
              <a:rPr lang="ru-RU" sz="2800" i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bel"/>
              </a:rPr>
              <a:t> </a:t>
            </a:r>
            <a:r>
              <a:rPr lang="ru-RU" sz="2800" i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anose="020B0603020102020204" pitchFamily="34" charset="0"/>
              </a:rPr>
              <a:t>Развиваем пальчики – развиваем речь</a:t>
            </a:r>
          </a:p>
        </p:txBody>
      </p:sp>
    </p:spTree>
    <p:extLst>
      <p:ext uri="{BB962C8B-B14F-4D97-AF65-F5344CB8AC3E}">
        <p14:creationId xmlns:p14="http://schemas.microsoft.com/office/powerpoint/2010/main" val="90204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60648"/>
            <a:ext cx="8229600" cy="11525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 cap="none" baseline="0"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9pPr>
            <a:extLst/>
          </a:lstStyle>
          <a:p>
            <a:pPr eaLnBrk="1" hangingPunct="1">
              <a:defRPr/>
            </a:pPr>
            <a:r>
              <a:rPr lang="ru-RU" dirty="0" smtClean="0"/>
              <a:t>Развитие мелкой моторики</a:t>
            </a:r>
            <a:endParaRPr lang="ru-RU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 bwMode="auto">
          <a:xfrm>
            <a:off x="457200" y="1628775"/>
            <a:ext cx="4022725" cy="10080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0795">
            <a:solidFill>
              <a:sysClr val="window" lastClr="FFFFFF"/>
            </a:solidFill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64008" indent="0" algn="l" rtl="0" eaLnBrk="0" fontAlgn="base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 sz="19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F2CA"/>
              </a:buClr>
              <a:buFont typeface="Wingdings 2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4008" marR="0" lvl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Традиционные  технологии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 bwMode="auto">
          <a:xfrm>
            <a:off x="4716463" y="1628775"/>
            <a:ext cx="4022725" cy="10080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0795">
            <a:solidFill>
              <a:sysClr val="window" lastClr="FFFFFF"/>
            </a:solidFill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64008" indent="0" algn="l" rtl="0" eaLnBrk="0" fontAlgn="base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 sz="19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F2CA"/>
              </a:buClr>
              <a:buFont typeface="Wingdings 2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4008" marR="0" lvl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Инновационные технологии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 bwMode="auto">
          <a:xfrm>
            <a:off x="457199" y="3068960"/>
            <a:ext cx="4022725" cy="2231827"/>
          </a:xfrm>
          <a:prstGeom prst="rect">
            <a:avLst/>
          </a:prstGeom>
          <a:noFill/>
          <a:ln w="10795">
            <a:solidFill>
              <a:sysClr val="window" lastClr="FFFF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93192" indent="-274320" algn="ctr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defRPr sz="2400" b="1" i="1" kern="1200">
                <a:solidFill>
                  <a:srgbClr val="0D9C75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BD0D9"/>
              </a:buClr>
              <a:buFont typeface="Wingdings 2" pitchFamily="18" charset="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5FF2CA"/>
              </a:buClr>
              <a:buFont typeface="Wingdings 2" pitchFamily="18" charset="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9063" marR="0" lvl="0" indent="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F6FC6"/>
              </a:buClr>
              <a:buSzPct val="80000"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0D9C75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392113" marR="0" lvl="0" indent="-27305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C9672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Пальчиковые игры с речевым сопровождением</a:t>
            </a:r>
          </a:p>
        </p:txBody>
      </p:sp>
      <p:sp>
        <p:nvSpPr>
          <p:cNvPr id="9" name="Содержимое 5"/>
          <p:cNvSpPr txBox="1">
            <a:spLocks/>
          </p:cNvSpPr>
          <p:nvPr/>
        </p:nvSpPr>
        <p:spPr bwMode="auto">
          <a:xfrm>
            <a:off x="4716463" y="3038017"/>
            <a:ext cx="3970337" cy="2231828"/>
          </a:xfrm>
          <a:prstGeom prst="rect">
            <a:avLst/>
          </a:prstGeom>
          <a:noFill/>
          <a:ln w="10795">
            <a:solidFill>
              <a:sysClr val="window" lastClr="FFFF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93192" indent="-274320" algn="ctr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defRPr sz="2400" b="1" i="1" kern="1200">
                <a:solidFill>
                  <a:srgbClr val="0D9C75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BD0D9"/>
              </a:buClr>
              <a:buFont typeface="Wingdings 2" pitchFamily="18" charset="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5FF2CA"/>
              </a:buClr>
              <a:buFont typeface="Wingdings 2" pitchFamily="18" charset="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92113" marR="0" lvl="0" indent="-273050" algn="ct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0D9C75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392113" marR="0" lvl="0" indent="-27305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C9672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Су – </a:t>
            </a: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C9672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Джок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C9672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терапия</a:t>
            </a:r>
          </a:p>
          <a:p>
            <a:pPr marL="392113" marR="0" lvl="0" indent="-27305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" pitchFamily="2" charset="2"/>
              <a:buChar char="q"/>
              <a:tabLst/>
              <a:defRPr/>
            </a:pPr>
            <a:endParaRPr kumimoji="0" lang="ru-RU" sz="800" b="1" i="1" u="none" strike="noStrike" kern="1200" cap="none" spc="0" normalizeH="0" baseline="0" noProof="0" dirty="0" smtClean="0">
              <a:ln>
                <a:noFill/>
              </a:ln>
              <a:solidFill>
                <a:srgbClr val="0C9672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392113" marR="0" lvl="0" indent="-27305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C9672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Сопряжённая  гимнастика</a:t>
            </a:r>
          </a:p>
          <a:p>
            <a:pPr marL="392113" marR="0" lvl="0" indent="-273050" algn="ct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0D9C75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392113" marR="0" lvl="0" indent="-273050" algn="ct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0D9C75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392113" marR="0" lvl="0" indent="-273050" algn="ct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0D9C75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392113" marR="0" lvl="0" indent="-273050" algn="ct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0D9C75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75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 bwMode="auto">
          <a:xfrm>
            <a:off x="457200" y="328613"/>
            <a:ext cx="4022725" cy="6397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0795">
            <a:solidFill>
              <a:sysClr val="window" lastClr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64008" indent="0" algn="l" rtl="0" eaLnBrk="0" fontAlgn="base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 sz="19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F2CA"/>
              </a:buClr>
              <a:buFont typeface="Wingdings 2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3500" algn="ctr" eaLnBrk="1" hangingPunct="1">
              <a:buClr>
                <a:srgbClr val="0F6FC6"/>
              </a:buClr>
            </a:pPr>
            <a:r>
              <a:rPr lang="ru-RU" sz="3200" b="1" dirty="0" smtClean="0">
                <a:solidFill>
                  <a:srgbClr val="990000"/>
                </a:solidFill>
                <a:latin typeface="Corbel"/>
              </a:rPr>
              <a:t>Цели:</a:t>
            </a:r>
            <a:endParaRPr lang="ru-RU" sz="3200" dirty="0" smtClean="0">
              <a:solidFill>
                <a:sysClr val="windowText" lastClr="000000"/>
              </a:solidFill>
              <a:latin typeface="Corbel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 bwMode="auto">
          <a:xfrm>
            <a:off x="4664075" y="328613"/>
            <a:ext cx="4022725" cy="6397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0795">
            <a:solidFill>
              <a:sysClr val="window" lastClr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64008" indent="0" algn="l" rtl="0" eaLnBrk="0" fontAlgn="base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 sz="19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F2CA"/>
              </a:buClr>
              <a:buFont typeface="Wingdings 2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3500" algn="ctr" eaLnBrk="1" hangingPunct="1">
              <a:buClr>
                <a:srgbClr val="0F6FC6"/>
              </a:buClr>
            </a:pPr>
            <a:r>
              <a:rPr lang="ru-RU" sz="3200" b="1" dirty="0" smtClean="0">
                <a:solidFill>
                  <a:srgbClr val="990000"/>
                </a:solidFill>
                <a:latin typeface="Corbel"/>
              </a:rPr>
              <a:t>Задачи:</a:t>
            </a:r>
          </a:p>
        </p:txBody>
      </p:sp>
      <p:sp>
        <p:nvSpPr>
          <p:cNvPr id="6" name="Содержимое 4"/>
          <p:cNvSpPr txBox="1">
            <a:spLocks/>
          </p:cNvSpPr>
          <p:nvPr/>
        </p:nvSpPr>
        <p:spPr bwMode="auto">
          <a:xfrm>
            <a:off x="457200" y="969963"/>
            <a:ext cx="4022725" cy="4619277"/>
          </a:xfrm>
          <a:prstGeom prst="rect">
            <a:avLst/>
          </a:prstGeom>
          <a:noFill/>
          <a:ln w="10795">
            <a:solidFill>
              <a:sysClr val="window" lastClr="FFFF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93192" indent="-274320" algn="ctr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defRPr sz="2400" b="1" i="1" kern="1200">
                <a:solidFill>
                  <a:srgbClr val="0D9C75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BD0D9"/>
              </a:buClr>
              <a:buFont typeface="Wingdings 2" pitchFamily="18" charset="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5FF2CA"/>
              </a:buClr>
              <a:buFont typeface="Wingdings 2" pitchFamily="18" charset="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92113" indent="-273050" algn="l" eaLnBrk="1" hangingPunct="1">
              <a:lnSpc>
                <a:spcPct val="150000"/>
              </a:lnSpc>
              <a:spcBef>
                <a:spcPts val="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ru-RU" dirty="0" smtClean="0">
                <a:solidFill>
                  <a:srgbClr val="00B050"/>
                </a:solidFill>
                <a:latin typeface="Corbel"/>
              </a:rPr>
              <a:t>Укрепление здоровья дошкольников</a:t>
            </a:r>
          </a:p>
          <a:p>
            <a:pPr marL="392113" indent="-273050" algn="l" eaLnBrk="1" hangingPunct="1">
              <a:lnSpc>
                <a:spcPct val="150000"/>
              </a:lnSpc>
              <a:spcBef>
                <a:spcPts val="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ru-RU" dirty="0" smtClean="0">
                <a:solidFill>
                  <a:srgbClr val="00B050"/>
                </a:solidFill>
                <a:latin typeface="Corbel"/>
              </a:rPr>
              <a:t>Коррекция  речевых нарушения у детей </a:t>
            </a:r>
          </a:p>
          <a:p>
            <a:pPr marL="392113" indent="-273050" algn="l" eaLnBrk="1" hangingPunct="1">
              <a:lnSpc>
                <a:spcPct val="150000"/>
              </a:lnSpc>
              <a:spcBef>
                <a:spcPts val="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ru-RU" dirty="0" smtClean="0">
                <a:solidFill>
                  <a:srgbClr val="00B050"/>
                </a:solidFill>
                <a:latin typeface="Corbel"/>
              </a:rPr>
              <a:t>Создание комфортных условий для ребёнка</a:t>
            </a:r>
          </a:p>
          <a:p>
            <a:pPr marL="392113" indent="-273050" algn="l" eaLnBrk="1" hangingPunct="1">
              <a:lnSpc>
                <a:spcPct val="150000"/>
              </a:lnSpc>
              <a:spcBef>
                <a:spcPts val="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ru-RU" dirty="0" smtClean="0">
                <a:solidFill>
                  <a:srgbClr val="00B050"/>
                </a:solidFill>
                <a:latin typeface="Corbel"/>
              </a:rPr>
              <a:t>Повышение  интереса и мотивации  к  занятиям</a:t>
            </a:r>
          </a:p>
        </p:txBody>
      </p:sp>
      <p:sp>
        <p:nvSpPr>
          <p:cNvPr id="7" name="Содержимое 5"/>
          <p:cNvSpPr txBox="1">
            <a:spLocks/>
          </p:cNvSpPr>
          <p:nvPr/>
        </p:nvSpPr>
        <p:spPr bwMode="auto">
          <a:xfrm>
            <a:off x="4716463" y="969963"/>
            <a:ext cx="3970337" cy="4619277"/>
          </a:xfrm>
          <a:prstGeom prst="rect">
            <a:avLst/>
          </a:prstGeom>
          <a:noFill/>
          <a:ln w="10795">
            <a:solidFill>
              <a:sysClr val="window" lastClr="FFFF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93192" indent="-274320" algn="ctr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defRPr sz="2400" b="1" i="1" kern="1200">
                <a:solidFill>
                  <a:srgbClr val="0D9C75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BD0D9"/>
              </a:buClr>
              <a:buFont typeface="Wingdings 2" pitchFamily="18" charset="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5FF2CA"/>
              </a:buClr>
              <a:buFont typeface="Wingdings 2" pitchFamily="18" charset="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9063" indent="0" algn="l" eaLnBrk="1" hangingPunct="1">
              <a:lnSpc>
                <a:spcPct val="150000"/>
              </a:lnSpc>
              <a:buClr>
                <a:srgbClr val="0F6FC6"/>
              </a:buClr>
            </a:pPr>
            <a:endParaRPr lang="ru-RU" sz="800" dirty="0" smtClean="0">
              <a:latin typeface="Corbel"/>
            </a:endParaRPr>
          </a:p>
          <a:p>
            <a:pPr marL="119063" indent="0" algn="l" eaLnBrk="1" hangingPunct="1">
              <a:lnSpc>
                <a:spcPct val="150000"/>
              </a:lnSpc>
              <a:buClr>
                <a:srgbClr val="0F6FC6"/>
              </a:buClr>
            </a:pPr>
            <a:endParaRPr lang="ru-RU" sz="800" dirty="0" smtClean="0">
              <a:latin typeface="Corbel"/>
            </a:endParaRPr>
          </a:p>
          <a:p>
            <a:pPr marL="392113" indent="-273050" algn="l" eaLnBrk="1" hangingPunct="1">
              <a:lnSpc>
                <a:spcPct val="150000"/>
              </a:lnSpc>
              <a:buClr>
                <a:srgbClr val="0F6FC6"/>
              </a:buClr>
              <a:buFont typeface="Arial" charset="0"/>
              <a:buChar char="•"/>
            </a:pPr>
            <a:r>
              <a:rPr lang="ru-RU" dirty="0" smtClean="0">
                <a:solidFill>
                  <a:srgbClr val="00B050"/>
                </a:solidFill>
                <a:latin typeface="Corbel"/>
              </a:rPr>
              <a:t>Воздействие на биологически активные точки  организма</a:t>
            </a:r>
          </a:p>
          <a:p>
            <a:pPr marL="392113" indent="-273050" algn="l" eaLnBrk="1" hangingPunct="1">
              <a:lnSpc>
                <a:spcPct val="150000"/>
              </a:lnSpc>
              <a:buClr>
                <a:srgbClr val="0F6FC6"/>
              </a:buClr>
              <a:buFont typeface="Arial" charset="0"/>
              <a:buChar char="•"/>
            </a:pPr>
            <a:r>
              <a:rPr lang="ru-RU" dirty="0" smtClean="0">
                <a:solidFill>
                  <a:srgbClr val="00B050"/>
                </a:solidFill>
                <a:latin typeface="Corbel"/>
              </a:rPr>
              <a:t> Стимулирование речевых зон коры головного мозга</a:t>
            </a:r>
          </a:p>
          <a:p>
            <a:pPr marL="392113" indent="-273050" algn="l" eaLnBrk="1" hangingPunct="1">
              <a:lnSpc>
                <a:spcPct val="150000"/>
              </a:lnSpc>
              <a:buClr>
                <a:srgbClr val="0F6FC6"/>
              </a:buClr>
            </a:pPr>
            <a:endParaRPr lang="ru-RU" dirty="0" smtClean="0">
              <a:latin typeface="Corbel"/>
            </a:endParaRPr>
          </a:p>
          <a:p>
            <a:pPr marL="392113" indent="-273050" eaLnBrk="1" hangingPunct="1">
              <a:buClr>
                <a:srgbClr val="0F6FC6"/>
              </a:buClr>
            </a:pPr>
            <a:endParaRPr lang="ru-RU" dirty="0" smtClean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1237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835696" y="188640"/>
            <a:ext cx="5760640" cy="189463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100" b="1" kern="1200">
                <a:solidFill>
                  <a:srgbClr val="0B5395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9pPr>
            <a:extLst/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>Сопряжённая гимнастика  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-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содружественные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 движения кисти руки и языка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B5395"/>
              </a:solidFill>
              <a:effectLst/>
              <a:uLnTx/>
              <a:uFillTx/>
              <a:latin typeface="Corbel"/>
              <a:ea typeface="+mj-ea"/>
              <a:cs typeface="+mj-cs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 bwMode="auto">
          <a:xfrm>
            <a:off x="467544" y="5013176"/>
            <a:ext cx="4752528" cy="227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 sz="1400" b="1" i="1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itchFamily="18" charset="2"/>
              <a:buChar char="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F2CA"/>
              </a:buClr>
              <a:buFont typeface="Wingdings 2" pitchFamily="18" charset="2"/>
              <a:buChar char="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Развивает артикуляционную и мелкую моторику одновременно</a:t>
            </a:r>
          </a:p>
        </p:txBody>
      </p:sp>
      <p:pic>
        <p:nvPicPr>
          <p:cNvPr id="2050" name="Picture 2" descr="C:\Users\user\Documents\Таня\К род.собранию в ср.гр.5,8, 9 13-14\су-джок\SDC1192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2209462"/>
            <a:ext cx="4707522" cy="3019738"/>
          </a:xfrm>
          <a:prstGeom prst="round2DiagRect">
            <a:avLst/>
          </a:prstGeom>
          <a:noFill/>
          <a:ln w="38100">
            <a:solidFill>
              <a:srgbClr val="FF7D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6218430" y="3525075"/>
            <a:ext cx="2345940" cy="2016224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 cap="none" baseline="0"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9pPr>
            <a:extLst/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9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>Формирует: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9600" b="0" i="1" dirty="0">
                <a:solidFill>
                  <a:schemeClr val="accent2">
                    <a:lumMod val="75000"/>
                  </a:schemeClr>
                </a:solidFill>
                <a:latin typeface="Corbel"/>
              </a:rPr>
              <a:t>р</a:t>
            </a:r>
            <a:r>
              <a:rPr kumimoji="0" lang="ru-RU" sz="9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>ечь</a:t>
            </a:r>
            <a:r>
              <a:rPr kumimoji="0" lang="ru-RU" sz="9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>,</a:t>
            </a:r>
            <a:br>
              <a:rPr kumimoji="0" lang="ru-RU" sz="9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9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>психические процессы, </a:t>
            </a:r>
            <a:br>
              <a:rPr kumimoji="0" lang="ru-RU" sz="9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9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>эмоциональное восприятие</a:t>
            </a:r>
            <a:r>
              <a:rPr kumimoji="0" lang="ru-RU" sz="9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9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</a:br>
            <a:endParaRPr kumimoji="0" lang="ru-RU" sz="96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orbe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68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348880"/>
            <a:ext cx="2315024" cy="2418660"/>
          </a:xfrm>
          <a:prstGeom prst="round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2070" y="738282"/>
            <a:ext cx="45365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kern="0" dirty="0" smtClean="0">
                <a:solidFill>
                  <a:sysClr val="windowText" lastClr="000000"/>
                </a:solidFill>
              </a:rPr>
              <a:t>Метод терапии Су-</a:t>
            </a:r>
            <a:r>
              <a:rPr lang="ru-RU" sz="2400" b="1" kern="0" dirty="0" err="1">
                <a:solidFill>
                  <a:sysClr val="windowText" lastClr="000000"/>
                </a:solidFill>
              </a:rPr>
              <a:t>Д</a:t>
            </a:r>
            <a:r>
              <a:rPr lang="ru-RU" sz="2400" b="1" kern="0" dirty="0" err="1" smtClean="0">
                <a:solidFill>
                  <a:sysClr val="windowText" lastClr="000000"/>
                </a:solidFill>
              </a:rPr>
              <a:t>жок</a:t>
            </a:r>
            <a:r>
              <a:rPr lang="ru-RU" sz="2400" b="1" kern="0" dirty="0" smtClean="0">
                <a:solidFill>
                  <a:sysClr val="windowText" lastClr="000000"/>
                </a:solidFill>
              </a:rPr>
              <a:t> основан на том, что каждому органу человеческого тела соответствуют биоактивные точки, расположенные на кистях и стопах. Воздействуя на эти точки, можно избавиться от многих болезней или предотвратить их развитие. </a:t>
            </a:r>
          </a:p>
          <a:p>
            <a:pPr>
              <a:spcBef>
                <a:spcPct val="50000"/>
              </a:spcBef>
            </a:pPr>
            <a:r>
              <a:rPr lang="ru-RU" sz="2400" b="1" kern="0" dirty="0" smtClean="0">
                <a:solidFill>
                  <a:sysClr val="windowText" lastClr="000000"/>
                </a:solidFill>
              </a:rPr>
              <a:t>Су-</a:t>
            </a:r>
            <a:r>
              <a:rPr lang="ru-RU" sz="2400" b="1" kern="0" dirty="0" err="1" smtClean="0">
                <a:solidFill>
                  <a:sysClr val="windowText" lastClr="000000"/>
                </a:solidFill>
              </a:rPr>
              <a:t>Джок</a:t>
            </a:r>
            <a:r>
              <a:rPr lang="ru-RU" sz="2400" b="1" kern="0" dirty="0" smtClean="0">
                <a:solidFill>
                  <a:sysClr val="windowText" lastClr="000000"/>
                </a:solidFill>
              </a:rPr>
              <a:t> - это метод, проверенный исследованиями и доказавший свою эффективность и безопасность. Эта система настолько проста и доступна, что освоить ее может даже  ребенок. </a:t>
            </a:r>
            <a:endParaRPr lang="ru-RU" sz="24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215061"/>
            <a:ext cx="47711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9063" lvl="0" fontAlgn="base">
              <a:spcBef>
                <a:spcPts val="700"/>
              </a:spcBef>
              <a:spcAft>
                <a:spcPct val="0"/>
              </a:spcAft>
              <a:buClr>
                <a:srgbClr val="0F6FC6"/>
              </a:buClr>
              <a:buSzPct val="80000"/>
              <a:defRPr/>
            </a:pPr>
            <a:r>
              <a:rPr lang="ru-RU" sz="3600" b="1" dirty="0">
                <a:blipFill>
                  <a:blip r:embed="rId4"/>
                  <a:tile tx="0" ty="0" sx="100000" sy="100000" flip="none" algn="tl"/>
                </a:blipFill>
                <a:latin typeface="Century Gothic" pitchFamily="34" charset="0"/>
              </a:rPr>
              <a:t>Су – </a:t>
            </a:r>
            <a:r>
              <a:rPr lang="ru-RU" sz="3600" b="1" dirty="0" err="1">
                <a:blipFill>
                  <a:blip r:embed="rId4"/>
                  <a:tile tx="0" ty="0" sx="100000" sy="100000" flip="none" algn="tl"/>
                </a:blipFill>
                <a:latin typeface="Century Gothic" pitchFamily="34" charset="0"/>
              </a:rPr>
              <a:t>Джок</a:t>
            </a:r>
            <a:r>
              <a:rPr lang="ru-RU" sz="3600" b="1" dirty="0">
                <a:blipFill>
                  <a:blip r:embed="rId4"/>
                  <a:tile tx="0" ty="0" sx="100000" sy="100000" flip="none" algn="tl"/>
                </a:blipFill>
                <a:latin typeface="Century Gothic" pitchFamily="34" charset="0"/>
              </a:rPr>
              <a:t> терапия</a:t>
            </a:r>
          </a:p>
        </p:txBody>
      </p:sp>
    </p:spTree>
    <p:extLst>
      <p:ext uri="{BB962C8B-B14F-4D97-AF65-F5344CB8AC3E}">
        <p14:creationId xmlns:p14="http://schemas.microsoft.com/office/powerpoint/2010/main" val="17654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ветланка\Desktop\су-джок\CC-k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097" y="260648"/>
            <a:ext cx="4608512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3"/>
          <p:cNvSpPr txBox="1">
            <a:spLocks/>
          </p:cNvSpPr>
          <p:nvPr/>
        </p:nvSpPr>
        <p:spPr bwMode="auto">
          <a:xfrm>
            <a:off x="539553" y="4746252"/>
            <a:ext cx="44196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 sz="1400" b="1" i="1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itchFamily="18" charset="2"/>
              <a:buChar char="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F2CA"/>
              </a:buClr>
              <a:buFont typeface="Wingdings 2" pitchFamily="18" charset="2"/>
              <a:buChar char="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Су (кисть)-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Джок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(стопа)</a:t>
            </a:r>
          </a:p>
          <a:p>
            <a:pPr marL="0" marR="0" lvl="0" indent="0" algn="ctr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Разработал профессор Пак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Чже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Ву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0F6FC6">
                  <a:lumMod val="5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9" name="Рисунок 7" descr="C:\Users\Светланка\Desktop\су-джок\terap13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1145" y="232871"/>
            <a:ext cx="3239592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292080" y="4664887"/>
            <a:ext cx="3383609" cy="91061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100" b="1" kern="1200">
                <a:solidFill>
                  <a:srgbClr val="0B5395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B5395"/>
                </a:solidFill>
                <a:latin typeface="Corbel" pitchFamily="34" charset="0"/>
              </a:defRPr>
            </a:lvl9pPr>
            <a:extLst/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Здоровьесберегающие технологии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5805264"/>
            <a:ext cx="784887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0000CD"/>
                </a:solidFill>
                <a:latin typeface="Trebuchet MS"/>
                <a:ea typeface="Times New Roman"/>
                <a:cs typeface="Times New Roman"/>
              </a:rPr>
              <a:t>В строении кисти проявляется удивительное подобие человеческого тела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675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70485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i="1" dirty="0" smtClean="0">
                <a:solidFill>
                  <a:srgbClr val="0000CD"/>
                </a:solidFill>
                <a:latin typeface="Verdana"/>
                <a:ea typeface="Times New Roman"/>
                <a:cs typeface="Times New Roman"/>
              </a:rPr>
              <a:t>    </a:t>
            </a:r>
            <a:r>
              <a:rPr lang="ru-RU" sz="2000" i="1" dirty="0" smtClean="0">
                <a:solidFill>
                  <a:srgbClr val="0000CD"/>
                </a:solidFill>
                <a:latin typeface="Verdana"/>
                <a:ea typeface="Times New Roman"/>
                <a:cs typeface="Times New Roman"/>
              </a:rPr>
              <a:t>За </a:t>
            </a:r>
            <a:r>
              <a:rPr lang="ru-RU" sz="2000" i="1" dirty="0">
                <a:solidFill>
                  <a:srgbClr val="0000CD"/>
                </a:solidFill>
                <a:latin typeface="Verdana"/>
                <a:ea typeface="Times New Roman"/>
                <a:cs typeface="Times New Roman"/>
              </a:rPr>
              <a:t>речь у человека отвечают две зоны, находящиеся в </a:t>
            </a:r>
            <a:r>
              <a:rPr lang="ru-RU" sz="2000" i="1" dirty="0" smtClean="0">
                <a:solidFill>
                  <a:srgbClr val="0000CD"/>
                </a:solidFill>
                <a:latin typeface="Verdana"/>
                <a:ea typeface="Times New Roman"/>
                <a:cs typeface="Times New Roman"/>
              </a:rPr>
              <a:t>коре головного </a:t>
            </a:r>
            <a:r>
              <a:rPr lang="ru-RU" sz="2000" i="1" dirty="0">
                <a:solidFill>
                  <a:srgbClr val="0000CD"/>
                </a:solidFill>
                <a:latin typeface="Verdana"/>
                <a:ea typeface="Times New Roman"/>
                <a:cs typeface="Times New Roman"/>
              </a:rPr>
              <a:t>мозга</a:t>
            </a:r>
            <a:r>
              <a:rPr lang="ru-RU" sz="2000" i="1" dirty="0" smtClean="0">
                <a:solidFill>
                  <a:srgbClr val="0000CD"/>
                </a:solidFill>
                <a:latin typeface="Verdana"/>
                <a:ea typeface="Times New Roman"/>
                <a:cs typeface="Times New Roman"/>
              </a:rPr>
              <a:t>: </a:t>
            </a:r>
            <a:r>
              <a:rPr lang="ru-RU" sz="2000" i="1" dirty="0">
                <a:solidFill>
                  <a:srgbClr val="0000CD"/>
                </a:solidFill>
                <a:latin typeface="Verdana"/>
                <a:ea typeface="Times New Roman"/>
                <a:cs typeface="Times New Roman"/>
              </a:rPr>
              <a:t>зона Вернике (восприятие речи) </a:t>
            </a:r>
            <a:r>
              <a:rPr lang="ru-RU" sz="2000" i="1" dirty="0" smtClean="0">
                <a:solidFill>
                  <a:srgbClr val="0000CD"/>
                </a:solidFill>
                <a:latin typeface="Verdana"/>
                <a:ea typeface="Times New Roman"/>
                <a:cs typeface="Times New Roman"/>
              </a:rPr>
              <a:t>и </a:t>
            </a:r>
            <a:r>
              <a:rPr lang="ru-RU" sz="2000" i="1" dirty="0">
                <a:solidFill>
                  <a:srgbClr val="0000CD"/>
                </a:solidFill>
                <a:latin typeface="Verdana"/>
                <a:ea typeface="Times New Roman"/>
                <a:cs typeface="Times New Roman"/>
              </a:rPr>
              <a:t>зона </a:t>
            </a:r>
            <a:r>
              <a:rPr lang="ru-RU" sz="2000" i="1" dirty="0" err="1">
                <a:solidFill>
                  <a:srgbClr val="0000CD"/>
                </a:solidFill>
                <a:latin typeface="Verdana"/>
                <a:ea typeface="Times New Roman"/>
                <a:cs typeface="Times New Roman"/>
              </a:rPr>
              <a:t>Брока</a:t>
            </a:r>
            <a:r>
              <a:rPr lang="ru-RU" sz="2000" i="1" dirty="0">
                <a:solidFill>
                  <a:srgbClr val="0000CD"/>
                </a:solidFill>
                <a:latin typeface="Verdana"/>
                <a:ea typeface="Times New Roman"/>
                <a:cs typeface="Times New Roman"/>
              </a:rPr>
              <a:t> (произношение).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4" name="Рисунок 3" descr="http://madou10com.ucoz.ru/logoped/vernike_brok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745733"/>
            <a:ext cx="2880320" cy="29086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355976" y="1763265"/>
            <a:ext cx="4521034" cy="4606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стимуляции речевого развития необходимо воздействовать на точки соответствия головному мозгу.</a:t>
            </a:r>
            <a:endParaRPr lang="ru-RU" sz="14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Воздействие на точки соответствия других  органов благотворно влияет на самочувствие, приводит в тонус организм, поднимает настроение и этим достигается благотворный эффект от массажа при помощи специальных шариков</a:t>
            </a:r>
            <a:r>
              <a:rPr lang="ru-RU" i="1" dirty="0">
                <a:solidFill>
                  <a:srgbClr val="0000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 descr="http://madou10com.ucoz.ru/logoped/shariki_su_dzh.jpg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3600" y1="50877" x2="34200" y2="60351"/>
                        <a14:foregroundMark x1="9800" y1="62456" x2="20800" y2="76140"/>
                        <a14:foregroundMark x1="36800" y1="75439" x2="48600" y2="84561"/>
                        <a14:foregroundMark x1="20000" y1="47368" x2="22000" y2="48772"/>
                        <a14:foregroundMark x1="26600" y1="53684" x2="26600" y2="53684"/>
                        <a14:foregroundMark x1="52400" y1="67368" x2="52400" y2="67368"/>
                        <a14:foregroundMark x1="49400" y1="62456" x2="49400" y2="624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654400"/>
            <a:ext cx="3235960" cy="1899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68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 bwMode="auto">
          <a:xfrm>
            <a:off x="755650" y="549275"/>
            <a:ext cx="50403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" indent="0" algn="ct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 sz="1400" b="1" i="1" kern="1200">
                <a:solidFill>
                  <a:srgbClr val="0D9C75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F2CA"/>
              </a:buClr>
              <a:buFont typeface="Wingdings 2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4450" algn="r" eaLnBrk="1" hangingPunct="1">
              <a:spcBef>
                <a:spcPct val="0"/>
              </a:spcBef>
              <a:buClr>
                <a:srgbClr val="0F6FC6"/>
              </a:buClr>
            </a:pPr>
            <a:endParaRPr lang="ru-RU" sz="2800" i="0" dirty="0" smtClean="0">
              <a:latin typeface="Corbel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 bwMode="auto">
          <a:xfrm>
            <a:off x="880747" y="153194"/>
            <a:ext cx="7344816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18288" indent="0" algn="ctr" rtl="0" eaLnBrk="0" fontAlgn="base" hangingPunct="0">
              <a:lnSpc>
                <a:spcPts val="23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 sz="2000" b="1" i="1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F2CA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7463" marR="0" lvl="0" indent="0" algn="ctr" defTabSz="914400" rtl="0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Достоинства  Су-</a:t>
            </a:r>
            <a:r>
              <a:rPr kumimoji="0" lang="ru-RU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Джок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терапии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</a:t>
            </a:r>
          </a:p>
        </p:txBody>
      </p:sp>
      <p:pic>
        <p:nvPicPr>
          <p:cNvPr id="2" name="Picture 2" descr="C:\Users\татьяна\Документы\фото\су-джок\SDC119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bright="1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9535" y="2182745"/>
            <a:ext cx="3360833" cy="3425472"/>
          </a:xfrm>
          <a:prstGeom prst="hexagon">
            <a:avLst>
              <a:gd name="adj" fmla="val 16632"/>
              <a:gd name="vf" fmla="val 115470"/>
            </a:avLst>
          </a:prstGeom>
          <a:noFill/>
          <a:effectLst>
            <a:softEdge rad="127000"/>
          </a:effec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14282" y="1285860"/>
            <a:ext cx="4789765" cy="51674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Высокая эффективность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 правильном применении наступает выраженный эффект.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Абсолютная безопасность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неправильное применение никогда не наносит вред – оно просто не эффективно.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Универсальность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Су-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Джок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терапию могут использовать и педагоги в своей работе, и родители в  домашних условиях.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Calibri"/>
              </a:rPr>
              <a:t>Простота применения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683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545</Words>
  <Application>Microsoft Office PowerPoint</Application>
  <PresentationFormat>Экран (4:3)</PresentationFormat>
  <Paragraphs>111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 «Пальцы помогают говорить» М.Монтессори  "Что есть ребёнок?   Каждый ребёнок - это неповторимая индивидуальность, личность,  имеющая право на любовь и уважение»   М.Монтессоpи и Р.Штайнер (автор педагогической концепции Вальдорфских школ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су-джок терапия в развитии речи детей</dc:title>
  <dc:creator>user</dc:creator>
  <cp:lastModifiedBy>logoped</cp:lastModifiedBy>
  <cp:revision>51</cp:revision>
  <dcterms:created xsi:type="dcterms:W3CDTF">2013-10-08T16:27:33Z</dcterms:created>
  <dcterms:modified xsi:type="dcterms:W3CDTF">2015-01-16T08:08:05Z</dcterms:modified>
</cp:coreProperties>
</file>