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4" r:id="rId6"/>
    <p:sldId id="265" r:id="rId7"/>
    <p:sldId id="261" r:id="rId8"/>
    <p:sldId id="266" r:id="rId9"/>
    <p:sldId id="275" r:id="rId10"/>
    <p:sldId id="267" r:id="rId11"/>
    <p:sldId id="273" r:id="rId12"/>
    <p:sldId id="268" r:id="rId13"/>
    <p:sldId id="272" r:id="rId14"/>
    <p:sldId id="274" r:id="rId15"/>
    <p:sldId id="276" r:id="rId16"/>
    <p:sldId id="258" r:id="rId17"/>
    <p:sldId id="269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A5E19-1116-4A40-B192-39248FDDCB56}" type="datetimeFigureOut">
              <a:rPr lang="ru-RU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2D2D6-6973-4473-B131-46D2FF8DD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8130-53C9-4316-B93F-2B53530CF6B6}" type="datetimeFigureOut">
              <a:rPr lang="ru-RU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F032D-2CBB-4769-B94B-7D4D54171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F0A3B-9535-453A-B968-A431B766C511}" type="datetimeFigureOut">
              <a:rPr lang="ru-RU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A44A-EBC7-45C7-ABD6-51D08DCB5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97499-F2D3-4AF2-9E3A-1C74F5917C6D}" type="datetimeFigureOut">
              <a:rPr lang="ru-RU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F41ED-A707-41D5-9E25-414AC955F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DD1FB-5B1B-4FEE-9E1C-339C3F541468}" type="datetimeFigureOut">
              <a:rPr lang="ru-RU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1FDDF-7FEA-4351-A229-C99D0A7B2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E8FAF-3C16-4C32-A0F2-1679D4684AF9}" type="datetimeFigureOut">
              <a:rPr lang="ru-RU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8B8E3-B3C0-491D-BD36-5AE04F803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5B994-71A5-466C-BDE7-142FEA8E9699}" type="datetimeFigureOut">
              <a:rPr lang="ru-RU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A2260-D559-4BD0-9264-9ECDEBFB2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D84BD-D6C1-4D79-A8D1-BBD16F6FCC4B}" type="datetimeFigureOut">
              <a:rPr lang="ru-RU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80B3-50D8-49ED-8687-B36552595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9D5BC-C372-48A3-97FC-D8D66EF057EB}" type="datetimeFigureOut">
              <a:rPr lang="ru-RU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1CF8-DBBA-4554-8C1C-9B7956BDC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72E65-E3EB-454C-A226-DD761E0F83C4}" type="datetimeFigureOut">
              <a:rPr lang="ru-RU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9D885-22F5-40F3-8687-1DF5D4DA0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97BA6-6490-4D1F-9F32-EB6AD14BEF74}" type="datetimeFigureOut">
              <a:rPr lang="ru-RU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86EE6-D3BA-4DBC-8BCE-F5DC80829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164A8D-D8B5-45A5-A5B3-95F576E4CAFC}" type="datetimeFigureOut">
              <a:rPr lang="ru-RU"/>
              <a:pPr>
                <a:defRPr/>
              </a:pPr>
              <a:t>15.10.2014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B48351-D18A-4D61-9AC9-648CAD1EE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042988" y="3644900"/>
            <a:ext cx="6400800" cy="1752600"/>
          </a:xfrm>
        </p:spPr>
        <p:txBody>
          <a:bodyPr rtlCol="0">
            <a:normAutofit/>
          </a:bodyPr>
          <a:lstStyle/>
          <a:p>
            <a:pPr>
              <a:spcBef>
                <a:spcPts val="0"/>
              </a:spcBef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ru-RU" dirty="0" smtClean="0">
                <a:solidFill>
                  <a:srgbClr val="002060"/>
                </a:solidFill>
              </a:rPr>
              <a:t>Составила: учитель-логопед </a:t>
            </a:r>
          </a:p>
          <a:p>
            <a:pPr>
              <a:spcBef>
                <a:spcPts val="0"/>
              </a:spcBef>
              <a:defRPr/>
            </a:pPr>
            <a:r>
              <a:rPr lang="ru-RU" dirty="0" smtClean="0">
                <a:solidFill>
                  <a:srgbClr val="002060"/>
                </a:solidFill>
              </a:rPr>
              <a:t>Варягина Светлана Ивановна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b="1" i="1" smtClean="0"/>
              <a:t>Проект на тему:</a:t>
            </a:r>
            <a:br>
              <a:rPr lang="ru-RU" sz="3600" b="1" i="1" smtClean="0"/>
            </a:br>
            <a:r>
              <a:rPr lang="ru-RU" sz="3600" b="1" i="1" smtClean="0"/>
              <a:t>Здравствуй зимушка зима</a:t>
            </a:r>
            <a:endParaRPr lang="ru-RU" sz="48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Артикуляционная сказка ЗИМА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63373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smtClean="0"/>
              <a:t>«Наступила зима. Наш Язычок увидел, как веселятся дети зимой на улице и играют в интересные игры. Язычок запомнил действия ребятишек и сейчас попытается их повторить.</a:t>
            </a:r>
          </a:p>
          <a:p>
            <a:pPr>
              <a:buFont typeface="Arial" charset="0"/>
              <a:buNone/>
            </a:pPr>
            <a:r>
              <a:rPr lang="ru-RU" sz="1800" smtClean="0"/>
              <a:t>      1.Подуй на снежок – дуем на ватный шарик на нитке или бумажную снежинку (щеки не надувать, кончик языка чуть виден между губами).</a:t>
            </a:r>
            <a:br>
              <a:rPr lang="ru-RU" sz="1800" smtClean="0"/>
            </a:br>
            <a:r>
              <a:rPr lang="ru-RU" sz="1800" smtClean="0"/>
              <a:t>2.Язычок боится мороза – острый напряженный язык резко высовывается изо рта, как можно дальше, и быстро прячется обратно (6 раз).</a:t>
            </a:r>
            <a:br>
              <a:rPr lang="ru-RU" sz="1800" smtClean="0"/>
            </a:br>
            <a:r>
              <a:rPr lang="ru-RU" sz="1800" smtClean="0"/>
              <a:t>3. Язычок показывает, как ветер кружит снежинки: рот открыт, кончик языка выполняет круговые движения по губам (по 3 раза в обе стороны).</a:t>
            </a:r>
            <a:br>
              <a:rPr lang="ru-RU" sz="1800" smtClean="0"/>
            </a:br>
            <a:r>
              <a:rPr lang="ru-RU" sz="1800" smtClean="0"/>
              <a:t>4. Язычок прыгает по губам, как заяц по сугробам: рот открыт, челюсть неподвижна, прижимаем широкий язык то к верхней, то к нижней губе.</a:t>
            </a:r>
            <a:br>
              <a:rPr lang="ru-RU" sz="1800" smtClean="0"/>
            </a:br>
            <a:r>
              <a:rPr lang="ru-RU" sz="1800" smtClean="0"/>
              <a:t>5.Язычок прыгает через зубы, как снежные валы: широкий язык то упирается в основания резцов (верхних, нижних), то перепрыгивает через зубы, попадая в преддверие рта (под губу верхнюю, нижнюю) (6 раз).</a:t>
            </a:r>
            <a:br>
              <a:rPr lang="ru-RU" sz="1800" smtClean="0"/>
            </a:br>
            <a:r>
              <a:rPr lang="ru-RU" sz="1800" smtClean="0"/>
              <a:t>6. Похлопай язычком – лопатой как по снегу: рот приоткрыт, широкий язык совершает хлопательные движения по верхней губе (6 раз).</a:t>
            </a:r>
            <a:br>
              <a:rPr lang="ru-RU" sz="1800" smtClean="0"/>
            </a:br>
            <a:r>
              <a:rPr lang="ru-RU" sz="1800" smtClean="0"/>
              <a:t>7. Язычок строит горку то высокую, то низкую: кончик широкого языка упирается в нижние резцы, а спинка то поднимается, то опускается. (6 раз)</a:t>
            </a:r>
            <a:br>
              <a:rPr lang="ru-RU" sz="1800" smtClean="0"/>
            </a:br>
            <a:r>
              <a:rPr lang="ru-RU" sz="1800" smtClean="0"/>
              <a:t>9. Ручки заморозим и ручки погреем: поднести ладони ко рту, поднять широкий язык к бугоркам за верхними резцами и произнести: тс-с-с, тс-с-с! Далее потереть </a:t>
            </a:r>
            <a:r>
              <a:rPr lang="ru-RU" sz="2000" smtClean="0"/>
              <a:t>ладошку о ладошку, словно согреваем 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4.bp.blogspot.com/-zxYc581f_Js/T7asg-sY7jI/AAAAAAAAAEc/tEh6zVkqM-I/s1600/SDC11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57600"/>
            <a:ext cx="4800533" cy="3600400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9700" name="Picture 4" descr="https://encrypted-tbn0.gstatic.com/images?q=tbn:ANd9GcRCZFv2lsUScb39wzh_XNZIySkhSmmjeG5jLwiC8IGaRN6L9Gl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356992"/>
            <a:ext cx="2448272" cy="3305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4" name="Picture 8" descr="http://uamama.com.ua/content/editor/artikulyacionnaya_gimnastika_600_au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764704"/>
            <a:ext cx="4824536" cy="3593976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6" descr="http://uamama.com.ua/content/editor/vkusnoe_varenie_logoped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0"/>
            <a:ext cx="3646294" cy="2304256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 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397000"/>
          <a:ext cx="914400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46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ru-RU" sz="2800" dirty="0" smtClean="0"/>
                        <a:t>Наши ручки замерзают.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ru-RU" sz="2800" dirty="0" smtClean="0"/>
                        <a:t>  Поиграем – </a:t>
                      </a:r>
                      <a:r>
                        <a:rPr lang="ru-RU" sz="2800" dirty="0" err="1" smtClean="0"/>
                        <a:t>ка</a:t>
                      </a:r>
                      <a:r>
                        <a:rPr lang="ru-RU" sz="2800" dirty="0" smtClean="0"/>
                        <a:t> немножко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ru-RU" sz="2800" dirty="0" smtClean="0"/>
                        <a:t>  Да похлопаем в ладошки.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ru-RU" sz="2800" dirty="0" smtClean="0"/>
                        <a:t>  Хлоп, хлоп, хлоп, хлоп!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ru-RU" sz="2800" dirty="0" smtClean="0"/>
                        <a:t>  Пальчики, чтоб их согреть,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ru-RU" sz="2800" dirty="0" smtClean="0"/>
                        <a:t>  Сильно надо растереть.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ru-RU" sz="2800" dirty="0" smtClean="0"/>
                        <a:t>  Пальчики мы согреваем,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ru-RU" sz="2800" dirty="0" smtClean="0"/>
                        <a:t>  Их сжимаем – разжимаем!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 smtClean="0"/>
                        <a:t>Кулачки крепко прижать друг к другу</a:t>
                      </a:r>
                    </a:p>
                    <a:p>
                      <a:pPr>
                        <a:buNone/>
                      </a:pPr>
                      <a:r>
                        <a:rPr lang="ru-RU" sz="2800" dirty="0" smtClean="0"/>
                        <a:t> Разжать кулачки, хлопать в ладони.</a:t>
                      </a:r>
                    </a:p>
                    <a:p>
                      <a:pPr>
                        <a:buNone/>
                      </a:pPr>
                      <a:r>
                        <a:rPr lang="ru-RU" sz="2800" dirty="0" smtClean="0"/>
                        <a:t> Прижать ладони друг к другу, тереть  </a:t>
                      </a:r>
                    </a:p>
                    <a:p>
                      <a:pPr>
                        <a:buNone/>
                      </a:pPr>
                      <a:r>
                        <a:rPr lang="ru-RU" sz="2800" dirty="0" smtClean="0"/>
                        <a:t> ладонь о ладонь.</a:t>
                      </a:r>
                    </a:p>
                    <a:p>
                      <a:pPr>
                        <a:buNone/>
                      </a:pPr>
                      <a:r>
                        <a:rPr lang="ru-RU" sz="2800" dirty="0" smtClean="0"/>
                        <a:t> Греем руки круговыми движениями,</a:t>
                      </a:r>
                    </a:p>
                    <a:p>
                      <a:pPr>
                        <a:buNone/>
                      </a:pPr>
                      <a:r>
                        <a:rPr lang="ru-RU" sz="2800" dirty="0" smtClean="0"/>
                        <a:t> сжимаем и разжимаем кулачки.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malych.org/papka_2/papka_3/84trehufidjsk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267200" cy="3600400"/>
          </a:xfrm>
          <a:prstGeom prst="teardrop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26628" name="Picture 4" descr="http://nashimalyshki.com/wp-content/uploads/2013/05/Priemy-pal-chikovoj-gimnasti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3" y="1772816"/>
            <a:ext cx="3820359" cy="3960440"/>
          </a:xfrm>
          <a:prstGeom prst="teardrop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maaam.ru/upload/blogs/3e02fcb4a84e8ce71c969ae666c2e7c3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16832"/>
            <a:ext cx="426720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://99.r.photoshare.ru/00998/0098623c30b2ac9c52d0c97f39f436c568e87ef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3672408" cy="4483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95288" y="57150"/>
            <a:ext cx="75612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i="1" u="sng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Дыхательные упражнения</a:t>
            </a:r>
            <a:r>
              <a:rPr lang="ru-RU" u="sng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1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«Вьюга»    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Цель: развивать направленность струи,  выдувать воздух с длительностью на снежинку.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 descr="я 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125538"/>
            <a:ext cx="7781925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0" y="-157163"/>
            <a:ext cx="9144000" cy="12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Схема рассказа-описания по теме «Времена года».</a:t>
            </a:r>
            <a:endParaRPr lang="ru-RU" sz="4000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tsad-37.ru/images/progect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700808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http://detsad-37.ru/images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789040"/>
            <a:ext cx="3744415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8675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Изобразительная деятельность</a:t>
            </a:r>
          </a:p>
        </p:txBody>
      </p:sp>
      <p:pic>
        <p:nvPicPr>
          <p:cNvPr id="1032" name="Picture 8" descr="http://www.maaam.ru/upload/blogs/4ff4ed25e7d2defd7223462a7b8aa769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700808"/>
            <a:ext cx="3775273" cy="2600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2" descr="http://fs.nashaucheba.ru/tw_files2/urls_3/1570/d-1569494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864235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</a:p>
        </p:txBody>
      </p:sp>
      <p:pic>
        <p:nvPicPr>
          <p:cNvPr id="30722" name="Picture 2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916113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3096344"/>
          </a:xfrm>
        </p:spPr>
        <p:txBody>
          <a:bodyPr/>
          <a:lstStyle/>
          <a:p>
            <a:r>
              <a:rPr lang="ru-RU" i="1" dirty="0" smtClean="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</p:spPr>
        <p:txBody>
          <a:bodyPr/>
          <a:lstStyle/>
          <a:p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Эпиграф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4338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445125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ru-RU" sz="2800" i="1" smtClean="0"/>
              <a:t>Здравствуй, в белом сарафане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sz="2800" i="1" smtClean="0"/>
              <a:t>Из серебряной парчи.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sz="2800" i="1" smtClean="0"/>
              <a:t>На тебе горят алмазы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sz="2800" i="1" smtClean="0"/>
              <a:t> Словно яркие лучи.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sz="2800" i="1" smtClean="0"/>
              <a:t>Здравствуй, русская молодка,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sz="2800" i="1" smtClean="0"/>
              <a:t>Раскрасавица-душа.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sz="2800" i="1" smtClean="0"/>
              <a:t>Белоснежная лебедка,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sz="2800" i="1" smtClean="0"/>
              <a:t>Здравствуй, матушка-зима!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sz="2000" smtClean="0"/>
              <a:t>П.Вяземский</a:t>
            </a:r>
          </a:p>
        </p:txBody>
      </p:sp>
      <p:pic>
        <p:nvPicPr>
          <p:cNvPr id="14339" name="Picture 6" descr="globeneige0007pb5"/>
          <p:cNvPicPr>
            <a:picLocks noChangeAspect="1" noChangeArrowheads="1" noCrop="1"/>
          </p:cNvPicPr>
          <p:nvPr/>
        </p:nvPicPr>
        <p:blipFill>
          <a:blip r:embed="rId2" cstate="print">
            <a:lum bright="-18000" contrast="24000"/>
          </a:blip>
          <a:srcRect/>
          <a:stretch>
            <a:fillRect/>
          </a:stretch>
        </p:blipFill>
        <p:spPr bwMode="auto">
          <a:xfrm>
            <a:off x="5364163" y="2924175"/>
            <a:ext cx="357505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256212"/>
          </a:xfrm>
        </p:spPr>
        <p:txBody>
          <a:bodyPr/>
          <a:lstStyle/>
          <a:p>
            <a:r>
              <a:rPr lang="ru-RU" sz="2800" dirty="0" smtClean="0"/>
              <a:t>Участие детей в проекте позволит максимально обогатить знания и сформировать у детей целостной картины мира о зимних явлениях через интегрирование образовательных областей; развить связную речь, творческие способности детей, поисковую деятельность.</a:t>
            </a:r>
          </a:p>
          <a:p>
            <a:r>
              <a:rPr lang="ru-RU" sz="2800" dirty="0" smtClean="0"/>
              <a:t>Проект «Зимушка-зима» предоставляет большие возможности для творчества, позволяет приблизить обучение к жизни, развивает активность, самостоятельность, умение планировать, работать в коллективе.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000"/>
          </a:xfrm>
        </p:spPr>
        <p:txBody>
          <a:bodyPr/>
          <a:lstStyle/>
          <a:p>
            <a:pPr algn="l"/>
            <a:r>
              <a:rPr lang="ru-RU" b="1" smtClean="0"/>
              <a:t>.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i="1" smtClean="0"/>
              <a:t>: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Организация работы с детьми по теме «Зима», расширять представления детей о зиме как времени года</a:t>
            </a: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smtClean="0">
                <a:latin typeface="Times New Roman" pitchFamily="18" charset="0"/>
                <a:cs typeface="Times New Roman" pitchFamily="18" charset="0"/>
              </a:rPr>
            </a:b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декабрь.jpg"/>
          <p:cNvPicPr>
            <a:picLocks noChangeAspect="1"/>
          </p:cNvPicPr>
          <p:nvPr/>
        </p:nvPicPr>
        <p:blipFill>
          <a:blip r:embed="rId2" cstate="print"/>
          <a:srcRect l="9418" r="9418"/>
          <a:stretch>
            <a:fillRect/>
          </a:stretch>
        </p:blipFill>
        <p:spPr>
          <a:xfrm>
            <a:off x="467544" y="2636912"/>
            <a:ext cx="3894713" cy="3598912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893175" cy="6597650"/>
          </a:xfrm>
        </p:spPr>
        <p:txBody>
          <a:bodyPr/>
          <a:lstStyle/>
          <a:p>
            <a:pPr algn="l"/>
            <a:r>
              <a:rPr lang="ru-RU" sz="4000" b="1" i="1" smtClean="0"/>
              <a:t>Задачи:</a:t>
            </a:r>
            <a:r>
              <a:rPr lang="ru-RU" b="1" i="1" smtClean="0"/>
              <a:t> </a:t>
            </a:r>
            <a:r>
              <a:rPr lang="ru-RU" i="1" smtClean="0"/>
              <a:t/>
            </a:r>
            <a:br>
              <a:rPr lang="ru-RU" i="1" smtClean="0"/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1.Формирование у детей элементарных экологических представлений, расширение и систематизация знаний о зиме.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2. Закрепление представле­ний о зиме и ее приметах. Уточнение, расширение и активизация словаря по теме «Зима»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3. Систематизировать представления детей о признаках зимы, сезонными изменениями в природе, связанными с зимним периодом 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4.Формирование навыков сотрудничества, взаимопонимания, доброжелательности, само­стоятельности, инициативности, ответственности.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5.Воспитание у детей умение любоваться зимней природой и бережного отношения к к ней.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687934"/>
            <a:ext cx="8401050" cy="5139869"/>
          </a:xfrm>
        </p:spPr>
        <p:txBody>
          <a:bodyPr wrap="square">
            <a:spAutoFit/>
          </a:bodyPr>
          <a:lstStyle/>
          <a:p>
            <a:pPr algn="l" eaLnBrk="0" hangingPunct="0">
              <a:buFont typeface="Wingdings" pitchFamily="2" charset="2"/>
              <a:buChar char="ü"/>
              <a:tabLst>
                <a:tab pos="228600" algn="l"/>
                <a:tab pos="342900" algn="l"/>
              </a:tabLst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Паспорт  проекта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6-7 лет.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творческий, познавательный.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Продолжительность: краткосрочный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(недельный)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Участники: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учитель-логопед, воспитатели, родители, дети старшего дошкольного возраста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Этапы 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800" u="sng" smtClean="0"/>
              <a:t>Подготовительный:</a:t>
            </a:r>
            <a:r>
              <a:rPr lang="ru-RU" sz="2800" smtClean="0"/>
              <a:t> изучение материала по данной теме, диагностика усвоения детьми программного материала</a:t>
            </a:r>
          </a:p>
          <a:p>
            <a:pPr>
              <a:buFont typeface="Wingdings" pitchFamily="2" charset="2"/>
              <a:buChar char="ü"/>
            </a:pPr>
            <a:r>
              <a:rPr lang="ru-RU" sz="2800" u="sng" smtClean="0"/>
              <a:t>Основной: </a:t>
            </a:r>
            <a:r>
              <a:rPr lang="ru-RU" sz="2800" smtClean="0"/>
              <a:t>проведение НОД, ИКР, дидактических и лексических игр в совместной деятельности по данной теме, взаимодействие с участниками образовательного процесса: воспитатели, муз. работник,  физ. инструктор, психолог, создание памяток для родителей в уголок логопеда.</a:t>
            </a:r>
          </a:p>
          <a:p>
            <a:pPr>
              <a:buFont typeface="Wingdings" pitchFamily="2" charset="2"/>
              <a:buChar char="ü"/>
            </a:pPr>
            <a:r>
              <a:rPr lang="ru-RU" sz="2800" u="sng" smtClean="0"/>
              <a:t>Заключительный:</a:t>
            </a:r>
            <a:r>
              <a:rPr lang="ru-RU" sz="2800" smtClean="0"/>
              <a:t> анализ эффективности работы по данной теме.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052513"/>
          </a:xfrm>
        </p:spPr>
        <p:txBody>
          <a:bodyPr/>
          <a:lstStyle/>
          <a:p>
            <a:r>
              <a:rPr lang="ru-RU" sz="4000" b="1" i="1" smtClean="0"/>
              <a:t> </a:t>
            </a: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Предполагаемый  результат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800" smtClean="0"/>
              <a:t>- приобретение детьми опыта продуктивного взаимодействия друг с другом, умение слушать товарища;</a:t>
            </a:r>
          </a:p>
          <a:p>
            <a:pPr>
              <a:buFont typeface="Wingdings" pitchFamily="2" charset="2"/>
              <a:buChar char="ü"/>
            </a:pPr>
            <a:r>
              <a:rPr lang="ru-RU" sz="2800" smtClean="0"/>
              <a:t>- повышение познавательной активности;</a:t>
            </a:r>
          </a:p>
          <a:p>
            <a:pPr>
              <a:buFont typeface="Wingdings" pitchFamily="2" charset="2"/>
              <a:buChar char="ü"/>
            </a:pPr>
            <a:r>
              <a:rPr lang="ru-RU" sz="2800" smtClean="0"/>
              <a:t>- усвоение необходимых знаний по теме «Зима»;</a:t>
            </a:r>
          </a:p>
          <a:p>
            <a:pPr>
              <a:buFont typeface="Wingdings" pitchFamily="2" charset="2"/>
              <a:buChar char="ü"/>
            </a:pPr>
            <a:r>
              <a:rPr lang="ru-RU" sz="2800" smtClean="0"/>
              <a:t>- формирование устойчивого интереса к наблюдениям за явлениями в природе;</a:t>
            </a:r>
          </a:p>
          <a:p>
            <a:pPr>
              <a:buFont typeface="Wingdings" pitchFamily="2" charset="2"/>
              <a:buChar char="ü"/>
            </a:pPr>
            <a:r>
              <a:rPr lang="ru-RU" sz="2800" smtClean="0"/>
              <a:t>- заинтересованность и сотрудничество родителей как участников педагогического процесса.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404813"/>
          <a:ext cx="9144000" cy="6572314"/>
        </p:xfrm>
        <a:graphic>
          <a:graphicData uri="http://schemas.openxmlformats.org/drawingml/2006/table">
            <a:tbl>
              <a:tblPr/>
              <a:tblGrid>
                <a:gridCol w="1116013"/>
                <a:gridCol w="1727200"/>
                <a:gridCol w="6300787"/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Образовательная область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21035" marR="21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21035" marR="21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деятельности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21035" marR="21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Социально-коммуникативное развитие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21035" marR="21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Игровая деятельность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21035" marR="21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Д/и: «Собери снеговика», «Наоборот», «Что зимой бывает», «Снежинки», «Что прячется за сугробом», «Когда это бывает?», «Отгадайте по описанию», «Подбери слово», «Четвертый лишний», «Доскажи словечко».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21035" marR="21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Познавательное развитие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21035" marR="21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Познавательно-исследовательская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21035" marR="21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Исследовательская деятельность: проведение опытов и экспериментов со снегом.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Наблюдения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 время прогулок.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Рассматривание картин: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Н.Крылов «Зимний вечер», И.Шишкин «Зима», К.Юон «Зима в лесу», К.Юон «Русская  зима», И.Грабарь «Февральская лазурь».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21035" marR="21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Речевое развитие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21035" marR="21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Коммуникативная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21035" marR="21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НОД по темам: Зима,приметы зимы.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описательного рассказа на тему: «Зима».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Общение: «Что нам дарит зима?»,  «За что я люблю зиму», «Зима в нашем крае».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21035" marR="21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51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Художественно-эстетическое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21035" marR="21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Восприятие художественной литературы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21035" marR="21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М.Пришвин «Этажи леса», В.Бианки «Лес зимой», «Письмо простое и письмо с хитростью», Г.Скребицкий «На лесной полянке», В.Архангельский «Летят пушистые снежинки», Э.Успенский «Проказы старухи зимы», Н.Носов «На горке».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Русские народные сказки: «Зимовье зверей», «Заяц-хваста», «Два мороза».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Литературные сказки: «Морозко», «Двенадцать месяцев», «Мороз Иванович», «Снегурочка».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Зарубежные сказки: «Снежная королева», «Щелкунчик».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Выставка книг о зиме.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Стихи, загадки, пословицы о зиме.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21035" marR="21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Изобразительная деятельность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21035" marR="21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Рисование:  «Снегири на ветке», «Зимняя береза», «Снежинки»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Аппликация: «Зима». «Снеговик».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Лепка: «Снеговик», «Снегурочка»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Конструирование: «Снежинки»-оригами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21035" marR="21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Музыкальная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21035" marR="21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Слушание «Времена года» П.И.Чайковского, «Вальс снежных хлопьев» из балета «Щелкунчик» П.И.Чайковского.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Танцевальное творчество «Метель» Г.Свиридова»,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Разучивание песен «Что нам нравится зимой».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21035" marR="21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Физическое развитие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21035" marR="21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Двигательная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21035" marR="21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П/и «Два мороза», «Мороз красный нос», «Зайка беленький сидит», «Бездомный заяц», «Снежки».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Народные хороводные игры «Золотые ворота», «Метелица», «Что нам нравится зимой».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21035" marR="21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41" name="Rectangle 1"/>
          <p:cNvSpPr>
            <a:spLocks noChangeArrowheads="1"/>
          </p:cNvSpPr>
          <p:nvPr/>
        </p:nvSpPr>
        <p:spPr bwMode="auto">
          <a:xfrm>
            <a:off x="0" y="-219075"/>
            <a:ext cx="8964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Интеграция образовательных областей по теме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ЗИМА</a:t>
            </a:r>
            <a:endParaRPr lang="ru-RU" sz="28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4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34</Template>
  <TotalTime>236</TotalTime>
  <Words>690</Words>
  <Application>Microsoft Office PowerPoint</Application>
  <PresentationFormat>Экран (4:3)</PresentationFormat>
  <Paragraphs>94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34</vt:lpstr>
      <vt:lpstr>Проект на тему: Здравствуй зимушка зима</vt:lpstr>
      <vt:lpstr>  Эпиграф   </vt:lpstr>
      <vt:lpstr>Актуальность</vt:lpstr>
      <vt:lpstr>. Цель: Организация работы с детьми по теме «Зима», расширять представления детей о зиме как времени года </vt:lpstr>
      <vt:lpstr>Задачи:  1.Формирование у детей элементарных экологических представлений, расширение и систематизация знаний о зиме. 2. Закрепление представле­ний о зиме и ее приметах. Уточнение, расширение и активизация словаря по теме «Зима» 3. Систематизировать представления детей о признаках зимы, сезонными изменениями в природе, связанными с зимним периодом  4.Формирование навыков сотрудничества, взаимопонимания, доброжелательности, само­стоятельности, инициативности, ответственности. 5.Воспитание у детей умение любоваться зимней природой и бережного отношения к к ней. </vt:lpstr>
      <vt:lpstr>Паспорт  проекта Возраст: 6-7 лет. Вид проекта: творческий, познавательный. Продолжительность: краткосрочный  (недельный) Участники: учитель-логопед, воспитатели, родители, дети старшего дошкольного возраста</vt:lpstr>
      <vt:lpstr>Этапы </vt:lpstr>
      <vt:lpstr> Предполагаемый  результат </vt:lpstr>
      <vt:lpstr>Слайд 9</vt:lpstr>
      <vt:lpstr>Артикуляционная сказка ЗИМА</vt:lpstr>
      <vt:lpstr>Слайд 11</vt:lpstr>
      <vt:lpstr>Пальчиковая гимнастика</vt:lpstr>
      <vt:lpstr>Слайд 13</vt:lpstr>
      <vt:lpstr>Слайд 14</vt:lpstr>
      <vt:lpstr>Слайд 15</vt:lpstr>
      <vt:lpstr>Изобразительная деятельность</vt:lpstr>
      <vt:lpstr>Слайд 17</vt:lpstr>
      <vt:lpstr>Игровая деятельность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29</cp:revision>
  <dcterms:created xsi:type="dcterms:W3CDTF">2014-01-12T18:52:54Z</dcterms:created>
  <dcterms:modified xsi:type="dcterms:W3CDTF">2014-10-15T15:53:52Z</dcterms:modified>
</cp:coreProperties>
</file>