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8"/>
  </p:notesMasterIdLst>
  <p:sldIdLst>
    <p:sldId id="258" r:id="rId2"/>
    <p:sldId id="257" r:id="rId3"/>
    <p:sldId id="259" r:id="rId4"/>
    <p:sldId id="260" r:id="rId5"/>
    <p:sldId id="261" r:id="rId6"/>
    <p:sldId id="262" r:id="rId7"/>
    <p:sldId id="295" r:id="rId8"/>
    <p:sldId id="263" r:id="rId9"/>
    <p:sldId id="29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94" r:id="rId18"/>
    <p:sldId id="296" r:id="rId19"/>
    <p:sldId id="297" r:id="rId20"/>
    <p:sldId id="298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300" r:id="rId38"/>
    <p:sldId id="287" r:id="rId39"/>
    <p:sldId id="288" r:id="rId40"/>
    <p:sldId id="289" r:id="rId41"/>
    <p:sldId id="299" r:id="rId42"/>
    <p:sldId id="290" r:id="rId43"/>
    <p:sldId id="303" r:id="rId44"/>
    <p:sldId id="304" r:id="rId45"/>
    <p:sldId id="305" r:id="rId46"/>
    <p:sldId id="292" r:id="rId4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FF99"/>
    <a:srgbClr val="FFFFCC"/>
    <a:srgbClr val="006600"/>
    <a:srgbClr val="339933"/>
    <a:srgbClr val="FFFF99"/>
    <a:srgbClr val="CCFF33"/>
    <a:srgbClr val="232C12"/>
    <a:srgbClr val="39471D"/>
    <a:srgbClr val="3E17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F8A5844-5C66-4694-B9B3-C8A40A7EF614}" type="datetimeFigureOut">
              <a:rPr lang="ru-RU"/>
              <a:pPr>
                <a:defRPr/>
              </a:pPr>
              <a:t>25.01.2012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5C991A9-20BB-42BA-9584-B1CF9265B0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7356" y="1428736"/>
            <a:ext cx="5429288" cy="1470025"/>
          </a:xfrm>
        </p:spPr>
        <p:txBody>
          <a:bodyPr/>
          <a:lstStyle>
            <a:lvl1pPr>
              <a:defRPr>
                <a:solidFill>
                  <a:srgbClr val="232C12"/>
                </a:solidFill>
                <a:effectLst>
                  <a:outerShdw dist="63500" dir="2700000" algn="tl" rotWithShape="0">
                    <a:schemeClr val="bg1">
                      <a:alpha val="59000"/>
                    </a:schemeClr>
                  </a:outerShdw>
                </a:effectLst>
                <a:latin typeface="Calibri (Headings)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604" y="2928934"/>
            <a:ext cx="6000792" cy="714380"/>
          </a:xfrm>
        </p:spPr>
        <p:txBody>
          <a:bodyPr/>
          <a:lstStyle>
            <a:lvl1pPr marL="0" indent="0" algn="ctr">
              <a:buNone/>
              <a:defRPr b="0" cap="none" spc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5400000" algn="t" rotWithShape="0">
                    <a:schemeClr val="bg1"/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3F3F5-B44E-42F4-BEBB-1094B9E4E433}" type="datetimeFigureOut">
              <a:rPr lang="ru-RU"/>
              <a:pPr>
                <a:defRPr/>
              </a:pPr>
              <a:t>25.01.2012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51929-D7C8-4733-8553-381F51577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C4CF8-A3BD-4F6A-9E00-5F21AB393019}" type="datetimeFigureOut">
              <a:rPr lang="ru-RU"/>
              <a:pPr>
                <a:defRPr/>
              </a:pPr>
              <a:t>25.01.2012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D3FF6-7442-404F-ACB1-C059927E39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C204F-57FA-4867-8A01-6EFB1811B461}" type="datetimeFigureOut">
              <a:rPr lang="ru-RU"/>
              <a:pPr>
                <a:defRPr/>
              </a:pPr>
              <a:t>25.01.2012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F0A82-0D29-417B-B9CE-526657BB02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buFontTx/>
              <a:buBlip>
                <a:blip r:embed="rId2"/>
              </a:buBlip>
              <a:defRPr/>
            </a:lvl6pPr>
            <a:lvl7pPr>
              <a:buFontTx/>
              <a:buBlip>
                <a:blip r:embed="rId3"/>
              </a:buBlip>
              <a:defRPr/>
            </a:lvl7pPr>
            <a:lvl8pPr>
              <a:buFontTx/>
              <a:buBlip>
                <a:blip r:embed="rId4"/>
              </a:buBlip>
              <a:defRPr/>
            </a:lvl8pPr>
            <a:lvl9pPr>
              <a:buFontTx/>
              <a:buBlip>
                <a:blip r:embed="rId5"/>
              </a:buBlip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50D3E-9933-45EE-8358-2075C8C8C370}" type="datetimeFigureOut">
              <a:rPr lang="ru-RU"/>
              <a:pPr>
                <a:defRPr/>
              </a:pPr>
              <a:t>25.01.2012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417BC-CE71-4F38-AC96-7DDE8FC049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F800F-B6C0-47E0-8B6F-20B6DAFAB027}" type="datetimeFigureOut">
              <a:rPr lang="ru-RU"/>
              <a:pPr>
                <a:defRPr/>
              </a:pPr>
              <a:t>25.01.2012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0F4D5-636D-4BDE-94E7-4FD7688452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CFFA3-C1DC-45FB-B7CD-068699F74DAA}" type="datetimeFigureOut">
              <a:rPr lang="ru-RU"/>
              <a:pPr>
                <a:defRPr/>
              </a:pPr>
              <a:t>25.01.2012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EAEA6-A224-42D8-9384-1F0FD700B4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9F774-54B7-453C-BA98-C579B9ED0430}" type="datetimeFigureOut">
              <a:rPr lang="ru-RU"/>
              <a:pPr>
                <a:defRPr/>
              </a:pPr>
              <a:t>25.01.2012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E7F74-AB82-4082-89AA-4662052022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EEFA2-5CF1-4ADA-9E6C-B7B2F9B2F03B}" type="datetimeFigureOut">
              <a:rPr lang="ru-RU"/>
              <a:pPr>
                <a:defRPr/>
              </a:pPr>
              <a:t>25.01.2012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E6FAA-FB10-4022-817A-BBA231F51E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6D843-EEF3-443F-924C-7A5590FF1F58}" type="datetimeFigureOut">
              <a:rPr lang="ru-RU"/>
              <a:pPr>
                <a:defRPr/>
              </a:pPr>
              <a:t>25.01.2012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63498-BFAC-4AFF-BD2B-BF9D97AE0D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A4F0-D33B-4153-9EF9-771C4A6F2F89}" type="datetimeFigureOut">
              <a:rPr lang="ru-RU"/>
              <a:pPr>
                <a:defRPr/>
              </a:pPr>
              <a:t>25.01.2012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E6C1A-0448-423A-9ACA-24A62D4705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69278-3C88-4BD2-A43F-0788B34843BB}" type="datetimeFigureOut">
              <a:rPr lang="ru-RU"/>
              <a:pPr>
                <a:defRPr/>
              </a:pPr>
              <a:t>25.01.2012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A5608-DC9E-4FA8-A2C1-47F0B0AAB7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44450"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232C12"/>
                </a:solidFill>
                <a:latin typeface="+mn-lt"/>
                <a:ea typeface="Verdana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4D7D980-48D2-4174-AB38-C24AC62A61AE}" type="datetimeFigureOut">
              <a:rPr lang="ru-RU"/>
              <a:pPr>
                <a:defRPr/>
              </a:pPr>
              <a:t>25.01.2012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232C12"/>
                </a:solidFill>
                <a:latin typeface="+mn-lt"/>
                <a:ea typeface="Verdana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232C12"/>
                </a:solidFill>
                <a:latin typeface="+mn-lt"/>
                <a:ea typeface="Verdana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B1BA285-5637-4618-8359-7FA8EA5A21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ransition spd="med">
    <p:split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3E1716"/>
          </a:solidFill>
          <a:latin typeface="+mj-lt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 b="1" kern="1200">
          <a:solidFill>
            <a:srgbClr val="1C191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 kern="1200">
          <a:solidFill>
            <a:srgbClr val="1C191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rgbClr val="1C191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000" kern="1200">
          <a:solidFill>
            <a:srgbClr val="1C191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000" kern="1200">
          <a:solidFill>
            <a:srgbClr val="1C191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285852" y="571480"/>
            <a:ext cx="6215106" cy="3071834"/>
          </a:xfrm>
          <a:solidFill>
            <a:srgbClr val="FFFF99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numCol="1" anchorCtr="0" compatLnSpc="1">
            <a:prstTxWarp prst="textNoShape">
              <a:avLst/>
            </a:prstTxWarp>
            <a:normAutofit/>
            <a:scene3d>
              <a:camera prst="orthographicFront"/>
              <a:lightRig rig="threePt" dir="t"/>
            </a:scene3d>
            <a:sp3d extrusionH="44450"/>
          </a:bodyPr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000066"/>
                </a:solidFill>
              </a:rPr>
              <a:t>Игра в музыкальном воспитании детей дошкольного возраста</a:t>
            </a:r>
            <a:r>
              <a:rPr lang="ru-RU" dirty="0" smtClean="0"/>
              <a:t> 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453188"/>
            <a:ext cx="8229600" cy="714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800" smtClean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 bwMode="auto"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2800" dirty="0" smtClean="0"/>
              <a:t>По характеру педагогического процесса выделяются следующие группы игр: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412875"/>
            <a:ext cx="8518525" cy="4824413"/>
          </a:xfrm>
        </p:spPr>
        <p:txBody>
          <a:bodyPr/>
          <a:lstStyle/>
          <a:p>
            <a:pPr eaLnBrk="1" hangingPunct="1"/>
            <a:r>
              <a:rPr lang="ru-RU" sz="3600" smtClean="0"/>
              <a:t>обучающие, тренировочные, контролирующие и обобщающие</a:t>
            </a:r>
          </a:p>
          <a:p>
            <a:pPr eaLnBrk="1" hangingPunct="1"/>
            <a:r>
              <a:rPr lang="ru-RU" sz="3600" smtClean="0"/>
              <a:t>познавательные, воспитательные, развивающие</a:t>
            </a:r>
          </a:p>
          <a:p>
            <a:pPr eaLnBrk="1" hangingPunct="1"/>
            <a:r>
              <a:rPr lang="ru-RU" sz="3600" smtClean="0"/>
              <a:t>репродуктивные, продуктивные, творческие</a:t>
            </a:r>
          </a:p>
          <a:p>
            <a:pPr eaLnBrk="1" hangingPunct="1"/>
            <a:r>
              <a:rPr lang="ru-RU" sz="3600" smtClean="0"/>
              <a:t>коммуникативные, диагностические, профориентационные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8313" y="692150"/>
            <a:ext cx="8229600" cy="993775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dirty="0" smtClean="0"/>
              <a:t>Спектр целевых ориентаций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2349500"/>
            <a:ext cx="6059487" cy="3557588"/>
          </a:xfrm>
        </p:spPr>
        <p:txBody>
          <a:bodyPr/>
          <a:lstStyle/>
          <a:p>
            <a:pPr eaLnBrk="1" hangingPunct="1"/>
            <a:r>
              <a:rPr lang="ru-RU" sz="4800" smtClean="0"/>
              <a:t>Дидактические </a:t>
            </a:r>
          </a:p>
          <a:p>
            <a:pPr eaLnBrk="1" hangingPunct="1"/>
            <a:r>
              <a:rPr lang="ru-RU" sz="4800" smtClean="0"/>
              <a:t>Воспитывающие </a:t>
            </a:r>
          </a:p>
          <a:p>
            <a:pPr eaLnBrk="1" hangingPunct="1"/>
            <a:r>
              <a:rPr lang="ru-RU" sz="4800" smtClean="0"/>
              <a:t>Развивающие </a:t>
            </a:r>
          </a:p>
          <a:p>
            <a:pPr eaLnBrk="1" hangingPunct="1"/>
            <a:r>
              <a:rPr lang="ru-RU" sz="4800" smtClean="0"/>
              <a:t>Социализирующие 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8313" y="549275"/>
            <a:ext cx="8229600" cy="1084263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Концептуальные основы игровых технологий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1700213"/>
            <a:ext cx="8229600" cy="4525962"/>
          </a:xfrm>
        </p:spPr>
        <p:txBody>
          <a:bodyPr/>
          <a:lstStyle/>
          <a:p>
            <a:pPr eaLnBrk="1" hangingPunct="1"/>
            <a:r>
              <a:rPr lang="ru-RU" sz="4000" smtClean="0"/>
              <a:t>Психологические механизмы игровой деятельности опираются на потребности личности в самовыражении, самоутверждении, самоопределении, самореализации.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95288" y="549275"/>
            <a:ext cx="8229600" cy="1143000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Концептуальные основы игровых технологий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1989138"/>
            <a:ext cx="8229600" cy="4525962"/>
          </a:xfrm>
        </p:spPr>
        <p:txBody>
          <a:bodyPr/>
          <a:lstStyle/>
          <a:p>
            <a:pPr eaLnBrk="1" hangingPunct="1"/>
            <a:r>
              <a:rPr lang="ru-RU" sz="4800" smtClean="0"/>
              <a:t>Способность включаться в игру не связана с возрастом человека, но в каждом возрасте игра имеет свои особенности.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95288" y="404813"/>
            <a:ext cx="8229600" cy="1143000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Концептуальные основы игровых технологий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628775"/>
            <a:ext cx="8229600" cy="4525963"/>
          </a:xfrm>
        </p:spPr>
        <p:txBody>
          <a:bodyPr/>
          <a:lstStyle/>
          <a:p>
            <a:pPr eaLnBrk="1" hangingPunct="1"/>
            <a:r>
              <a:rPr lang="ru-RU" smtClean="0"/>
              <a:t>Содержание детских игр развивается от игр, в которых основным содержанием является предметная деятельность, к играм, отражающим отношения между людьми, и, наконец, к играм, в которых главным содержанием выступает подчинение правилам общественного поведения и отношения между людьми.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539750" y="692150"/>
            <a:ext cx="8229600" cy="1143000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Концептуальные основы игровых технологий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1989138"/>
            <a:ext cx="8229600" cy="4525962"/>
          </a:xfrm>
        </p:spPr>
        <p:txBody>
          <a:bodyPr/>
          <a:lstStyle/>
          <a:p>
            <a:pPr eaLnBrk="1" hangingPunct="1"/>
            <a:r>
              <a:rPr lang="ru-RU" sz="3600" smtClean="0"/>
              <a:t>В возрастной периодизации детей (Д.Б.Эльконин) особая роль отведена ведущей деятельности, имеющей для каждого возраста свое содержание. Игра является ведущим видом деятельности для дошкольного возраста.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95288" y="476250"/>
            <a:ext cx="8229600" cy="4248150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4000" dirty="0" smtClean="0"/>
              <a:t>" </a:t>
            </a:r>
            <a:r>
              <a:rPr lang="ru-RU" sz="3600" dirty="0" smtClean="0">
                <a:solidFill>
                  <a:srgbClr val="000066"/>
                </a:solidFill>
              </a:rPr>
              <a:t>Игра имеет важное значение в жизни ребенка, имеет тоже значение, какое у взрослого имеет деятельность работа, служба. Каков ребенок в игре, таким во многом он будет в работе. Воспитание будущего деятеля происходит, прежде всего, в игре... "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4941888"/>
            <a:ext cx="4330700" cy="863600"/>
          </a:xfrm>
        </p:spPr>
        <p:txBody>
          <a:bodyPr/>
          <a:lstStyle/>
          <a:p>
            <a:pPr eaLnBrk="1" hangingPunct="1"/>
            <a:r>
              <a:rPr lang="ru-RU" sz="4000" smtClean="0"/>
              <a:t>А.С. Макаренко 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7786742" cy="5786478"/>
          </a:xfrm>
        </p:spPr>
        <p:txBody>
          <a:bodyPr/>
          <a:lstStyle/>
          <a:p>
            <a:r>
              <a:rPr lang="ru-RU" dirty="0" smtClean="0"/>
              <a:t>Ребенок может овладеть широким, недоступным ему кругом действительности только в игровой форме. </a:t>
            </a:r>
          </a:p>
          <a:p>
            <a:r>
              <a:rPr lang="ru-RU" smtClean="0"/>
              <a:t>В игре формируются все стороны личности ребенка, происходит значительные изменения в его психике, подготавливающие к переходу в новую, более высокую стадию развития. </a:t>
            </a: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3929066"/>
            <a:ext cx="6696099" cy="25853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</a:pPr>
            <a:r>
              <a:rPr lang="ru-RU" sz="5400" b="1" dirty="0" smtClean="0">
                <a:solidFill>
                  <a:srgbClr val="1C1911"/>
                </a:solidFill>
                <a:latin typeface="Calibri"/>
              </a:rPr>
              <a:t>  Этим объясняются воспитательные возможности игры</a:t>
            </a:r>
            <a:endParaRPr lang="ru-RU" sz="5400" b="1" dirty="0">
              <a:solidFill>
                <a:srgbClr val="1C1911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7715304" cy="550072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Три генетически сменяющих друг друга и </a:t>
            </a:r>
            <a:r>
              <a:rPr lang="ru-RU" dirty="0" smtClean="0">
                <a:solidFill>
                  <a:srgbClr val="0070C0"/>
                </a:solidFill>
              </a:rPr>
              <a:t>сосуществующих на протяжении всего жизненного пути</a:t>
            </a:r>
            <a:r>
              <a:rPr lang="ru-RU" dirty="0" smtClean="0">
                <a:solidFill>
                  <a:srgbClr val="000066"/>
                </a:solidFill>
              </a:rPr>
              <a:t> </a:t>
            </a:r>
            <a:r>
              <a:rPr lang="ru-RU" dirty="0" smtClean="0"/>
              <a:t>вида деятельности:</a:t>
            </a:r>
          </a:p>
          <a:p>
            <a:r>
              <a:rPr lang="ru-RU" dirty="0" smtClean="0"/>
              <a:t>игра, </a:t>
            </a:r>
          </a:p>
          <a:p>
            <a:r>
              <a:rPr lang="ru-RU" dirty="0" smtClean="0"/>
              <a:t>учение, </a:t>
            </a:r>
          </a:p>
          <a:p>
            <a:r>
              <a:rPr lang="ru-RU" dirty="0" smtClean="0"/>
              <a:t>труд.</a:t>
            </a:r>
            <a:br>
              <a:rPr lang="ru-RU" dirty="0" smtClean="0"/>
            </a:br>
            <a:r>
              <a:rPr lang="ru-RU" dirty="0" smtClean="0"/>
              <a:t>Они различаются по конечным результатам (продукту деятельности), по организации, по особенностям мотивации.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ru-RU" sz="2800" dirty="0" smtClean="0"/>
              <a:t>Основным видом деятельности человека является труд. Конечный результат труда - создание общественно значимого продукта. </a:t>
            </a:r>
          </a:p>
          <a:p>
            <a:r>
              <a:rPr lang="ru-RU" sz="2800" dirty="0" smtClean="0"/>
              <a:t>Игра не создает общественно значимого продукта</a:t>
            </a:r>
            <a:r>
              <a:rPr lang="ru-RU" sz="2800" dirty="0" smtClean="0">
                <a:solidFill>
                  <a:srgbClr val="7030A0"/>
                </a:solidFill>
              </a:rPr>
              <a:t>. </a:t>
            </a:r>
            <a:r>
              <a:rPr lang="ru-RU" sz="2800" u="sng" dirty="0" smtClean="0">
                <a:solidFill>
                  <a:srgbClr val="7030A0"/>
                </a:solidFill>
              </a:rPr>
              <a:t>В игре начинается формирование человека как субъекта деятельности.</a:t>
            </a:r>
            <a:endParaRPr lang="ru-RU" sz="2800" dirty="0" smtClean="0">
              <a:solidFill>
                <a:srgbClr val="7030A0"/>
              </a:solidFill>
            </a:endParaRPr>
          </a:p>
          <a:p>
            <a:r>
              <a:rPr lang="ru-RU" sz="2800" dirty="0" smtClean="0"/>
              <a:t>До поступления ребенка в школу ведущий вид деятельности – игра.</a:t>
            </a:r>
          </a:p>
          <a:p>
            <a:r>
              <a:rPr lang="ru-RU" sz="2800" dirty="0" smtClean="0"/>
              <a:t>Являясь основным видом деятельности ребенка дошкольного возраста, игра не исключает и других видов деятельности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179388" y="1268413"/>
            <a:ext cx="8229600" cy="3744912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ru-RU" sz="4000" dirty="0" smtClean="0"/>
              <a:t>Игра - это вид деятельности в условиях ситуаций, направленных на воссоздание и усвоение общественного опыта, в котором складывается и совершенствуется самоуправление поведением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7786742" cy="5143536"/>
          </a:xfrm>
        </p:spPr>
        <p:txBody>
          <a:bodyPr/>
          <a:lstStyle/>
          <a:p>
            <a:r>
              <a:rPr lang="ru-RU" dirty="0" smtClean="0"/>
              <a:t>Игра – самостоятельная деятельность, в которой дети впервые вступают в общение со сверстниками. Их объединяет единая цель, совместные усилия к ее достижению, общие интересы и переживания.</a:t>
            </a:r>
          </a:p>
          <a:p>
            <a:r>
              <a:rPr lang="ru-RU" dirty="0" smtClean="0"/>
              <a:t>В игре ребенок начинает чувствовать себя членом коллектива, справедливо оценивать действия и поступки своих товарищей и свои собственные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8313" y="476250"/>
            <a:ext cx="8229600" cy="1143000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3200" dirty="0" smtClean="0"/>
              <a:t>Существуют разные виды игр, характерных для детского возраста.</a:t>
            </a:r>
            <a:r>
              <a:rPr lang="ru-RU" sz="4000" dirty="0" smtClean="0"/>
              <a:t> 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подвижные игры (игры с правилами)</a:t>
            </a:r>
          </a:p>
          <a:p>
            <a:pPr eaLnBrk="1" hangingPunct="1"/>
            <a:r>
              <a:rPr lang="ru-RU" sz="4000" smtClean="0"/>
              <a:t>дидактические </a:t>
            </a:r>
          </a:p>
          <a:p>
            <a:pPr eaLnBrk="1" hangingPunct="1"/>
            <a:r>
              <a:rPr lang="ru-RU" sz="4000" smtClean="0"/>
              <a:t>игры – драматизации </a:t>
            </a:r>
          </a:p>
          <a:p>
            <a:pPr eaLnBrk="1" hangingPunct="1"/>
            <a:r>
              <a:rPr lang="ru-RU" sz="4000" smtClean="0"/>
              <a:t>конструктивные игры</a:t>
            </a:r>
          </a:p>
          <a:p>
            <a:pPr eaLnBrk="1" hangingPunct="1"/>
            <a:r>
              <a:rPr lang="ru-RU" sz="4000" smtClean="0"/>
              <a:t>творческие (ролевые)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0" y="274638"/>
            <a:ext cx="9144000" cy="1143000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2800" dirty="0" smtClean="0"/>
              <a:t>Особое значение для развития детей в возрасте 2 – </a:t>
            </a:r>
            <a:r>
              <a:rPr lang="en-US" sz="2800" dirty="0" smtClean="0"/>
              <a:t>7</a:t>
            </a:r>
            <a:r>
              <a:rPr lang="ru-RU" sz="2800" dirty="0" smtClean="0"/>
              <a:t> лет имеют творческие или ролевые игры. 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4294967295"/>
          </p:nvPr>
        </p:nvSpPr>
        <p:spPr>
          <a:xfrm>
            <a:off x="0" y="1484313"/>
            <a:ext cx="7715250" cy="48529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dirty="0" smtClean="0"/>
              <a:t>Игра представляет собой форму активного отражения ребенком окружающей его жизни людей.</a:t>
            </a:r>
          </a:p>
          <a:p>
            <a:pPr eaLnBrk="1" hangingPunct="1">
              <a:lnSpc>
                <a:spcPct val="80000"/>
              </a:lnSpc>
            </a:pPr>
            <a:r>
              <a:rPr lang="ru-RU" dirty="0" smtClean="0"/>
              <a:t>Игра осуществляется комплексными действиями, а не отдельными движениями (как, например, в труде, письме, рисовании).</a:t>
            </a:r>
          </a:p>
          <a:p>
            <a:pPr eaLnBrk="1" hangingPunct="1">
              <a:lnSpc>
                <a:spcPct val="80000"/>
              </a:lnSpc>
            </a:pPr>
            <a:r>
              <a:rPr lang="ru-RU" dirty="0" smtClean="0"/>
              <a:t>Игра, как и всякая другая человеческая деятельность, имеет общественный характер, поэтому она меняется с изменением исторических условий жизни людей.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357950" y="1357298"/>
            <a:ext cx="2643206" cy="523220"/>
          </a:xfrm>
          <a:prstGeom prst="rect">
            <a:avLst/>
          </a:prstGeom>
          <a:solidFill>
            <a:srgbClr val="CCFF99"/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3E1716"/>
                </a:solidFill>
                <a:latin typeface="Calibri"/>
                <a:ea typeface="+mj-ea"/>
                <a:cs typeface="Times New Roman" pitchFamily="18" charset="0"/>
              </a:rPr>
              <a:t>Их особенности</a:t>
            </a:r>
            <a:endParaRPr lang="ru-RU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42844" y="214290"/>
            <a:ext cx="8893175" cy="1143000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dirty="0" smtClean="0"/>
              <a:t>Особое значение для развития детей в возрасте 2 – </a:t>
            </a:r>
            <a:r>
              <a:rPr lang="en-US" sz="3200" dirty="0" smtClean="0"/>
              <a:t>7</a:t>
            </a:r>
            <a:r>
              <a:rPr lang="ru-RU" sz="3200" dirty="0" smtClean="0"/>
              <a:t> </a:t>
            </a:r>
            <a:r>
              <a:rPr lang="ru-RU" sz="3200" dirty="0" smtClean="0"/>
              <a:t>лет имеют творческие или ролевые игры.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>
          <a:xfrm>
            <a:off x="0" y="1357298"/>
            <a:ext cx="8786842" cy="4565650"/>
          </a:xfrm>
        </p:spPr>
        <p:txBody>
          <a:bodyPr/>
          <a:lstStyle/>
          <a:p>
            <a:pPr eaLnBrk="1" hangingPunct="1"/>
            <a:r>
              <a:rPr lang="ru-RU" dirty="0" smtClean="0"/>
              <a:t>Игра является формой творческого отражения ребенком действительности. </a:t>
            </a:r>
          </a:p>
          <a:p>
            <a:pPr eaLnBrk="1" hangingPunct="1"/>
            <a:r>
              <a:rPr lang="ru-RU" dirty="0" smtClean="0"/>
              <a:t>Игра есть оперирование знаниями, средство их уточнения и обогащения, путь упражнения, и развития познавательных способностей ребенка.</a:t>
            </a:r>
          </a:p>
          <a:p>
            <a:pPr eaLnBrk="1" hangingPunct="1"/>
            <a:r>
              <a:rPr lang="ru-RU" dirty="0" smtClean="0"/>
              <a:t>Игра представляет собой коллективную деятельность. Все участники игры находятся в отношениях сотрудничества.</a:t>
            </a:r>
          </a:p>
          <a:p>
            <a:pPr eaLnBrk="1" hangingPunct="1"/>
            <a:endParaRPr lang="ru-RU" sz="2400" dirty="0" smtClean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 idx="4294967295"/>
          </p:nvPr>
        </p:nvSpPr>
        <p:spPr bwMode="auto">
          <a:xfrm flipV="1">
            <a:off x="457200" y="188913"/>
            <a:ext cx="8229600" cy="8572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31746" name="Rectangle 3"/>
          <p:cNvSpPr>
            <a:spLocks noGrp="1"/>
          </p:cNvSpPr>
          <p:nvPr>
            <p:ph type="body" idx="4294967295"/>
          </p:nvPr>
        </p:nvSpPr>
        <p:spPr>
          <a:xfrm>
            <a:off x="900113" y="620713"/>
            <a:ext cx="6923087" cy="5576887"/>
          </a:xfrm>
        </p:spPr>
        <p:txBody>
          <a:bodyPr/>
          <a:lstStyle/>
          <a:p>
            <a:pPr eaLnBrk="1" hangingPunct="1"/>
            <a:r>
              <a:rPr lang="ru-RU" i="1" smtClean="0"/>
              <a:t>Разносторонне развивая детей, сама игра тоже изменяется и развивается</a:t>
            </a:r>
            <a:r>
              <a:rPr lang="ru-RU" smtClean="0"/>
              <a:t> </a:t>
            </a:r>
          </a:p>
          <a:p>
            <a:pPr eaLnBrk="1" hangingPunct="1">
              <a:buFontTx/>
              <a:buNone/>
            </a:pPr>
            <a:r>
              <a:rPr lang="ru-RU" smtClean="0"/>
              <a:t>(от начала к концу; от первой игры к последующим играм той же группы детей; наиболее существенные изменения в играх происходят по мере развития детей от младших возрастов к старшим).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250825" y="333375"/>
            <a:ext cx="8713788" cy="576263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Развивающие игры и их условия.</a:t>
            </a:r>
          </a:p>
        </p:txBody>
      </p:sp>
      <p:sp>
        <p:nvSpPr>
          <p:cNvPr id="32770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125538"/>
            <a:ext cx="8640762" cy="5327650"/>
          </a:xfrm>
        </p:spPr>
        <p:txBody>
          <a:bodyPr/>
          <a:lstStyle/>
          <a:p>
            <a:pPr eaLnBrk="1" hangingPunct="1"/>
            <a:r>
              <a:rPr lang="ru-RU" sz="4000" u="sng" smtClean="0">
                <a:solidFill>
                  <a:schemeClr val="accent2"/>
                </a:solidFill>
              </a:rPr>
              <a:t>Развивающие игры</a:t>
            </a:r>
            <a:r>
              <a:rPr lang="ru-RU" sz="4000" u="sng" smtClean="0"/>
              <a:t> представляют собой совместную деятельность детей со взрослым.</a:t>
            </a:r>
            <a:r>
              <a:rPr lang="ru-RU" sz="4000" smtClean="0"/>
              <a:t> </a:t>
            </a:r>
          </a:p>
          <a:p>
            <a:pPr eaLnBrk="1" hangingPunct="1"/>
            <a:r>
              <a:rPr lang="ru-RU" sz="4000" smtClean="0"/>
              <a:t>Взрослый организует игровое пространство, знакомит с игровым материалом, следит за выполнением правил.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79388" y="404813"/>
            <a:ext cx="8640762" cy="633412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dirty="0" smtClean="0"/>
              <a:t>В любой игре содержится два типа правил</a:t>
            </a:r>
            <a:endParaRPr lang="ru-RU" sz="4000" dirty="0" smtClean="0"/>
          </a:p>
        </p:txBody>
      </p:sp>
      <p:sp>
        <p:nvSpPr>
          <p:cNvPr id="33794" name="Rectangle 3"/>
          <p:cNvSpPr>
            <a:spLocks noGrp="1"/>
          </p:cNvSpPr>
          <p:nvPr>
            <p:ph type="body" idx="4294967295"/>
          </p:nvPr>
        </p:nvSpPr>
        <p:spPr>
          <a:xfrm>
            <a:off x="285720" y="1071546"/>
            <a:ext cx="8135938" cy="5245100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accent2"/>
                </a:solidFill>
              </a:rPr>
              <a:t>Правила действия</a:t>
            </a:r>
            <a:r>
              <a:rPr lang="ru-RU" dirty="0" smtClean="0"/>
              <a:t> определяют способы действий с предметами, общий характер движений в пространстве (темп, последовательность и т.д.)</a:t>
            </a:r>
          </a:p>
          <a:p>
            <a:pPr eaLnBrk="1" hangingPunct="1"/>
            <a:r>
              <a:rPr lang="ru-RU" dirty="0" smtClean="0">
                <a:solidFill>
                  <a:schemeClr val="accent2"/>
                </a:solidFill>
              </a:rPr>
              <a:t>Правила общения</a:t>
            </a:r>
            <a:r>
              <a:rPr lang="ru-RU" dirty="0" smtClean="0"/>
              <a:t> влияют на характер взаимоотношений участников игры (очередность выполнения наиболее привлекательных ролей, последовательность действий детей, их согласованность и т.д.).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214282" y="500042"/>
            <a:ext cx="8713788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>
              <a:defRPr/>
            </a:pPr>
            <a:r>
              <a:rPr lang="ru-RU" sz="2800" dirty="0" smtClean="0"/>
              <a:t>Развивающие игры содержат </a:t>
            </a:r>
            <a:r>
              <a:rPr lang="ru-RU" sz="2800" u="sng" dirty="0" smtClean="0">
                <a:solidFill>
                  <a:schemeClr val="accent2"/>
                </a:solidFill>
              </a:rPr>
              <a:t>условия способствующие полноценному развитию личности</a:t>
            </a:r>
            <a:r>
              <a:rPr lang="ru-RU" sz="2800" dirty="0" smtClean="0"/>
              <a:t>:</a:t>
            </a:r>
            <a:r>
              <a:rPr lang="ru-RU" sz="4000" dirty="0" smtClean="0"/>
              <a:t> </a:t>
            </a: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>
          <a:xfrm>
            <a:off x="357158" y="1928802"/>
            <a:ext cx="6357950" cy="3857652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ru-RU" dirty="0" smtClean="0"/>
              <a:t>единство познавательного и эмоционального начал</a:t>
            </a:r>
          </a:p>
          <a:p>
            <a:pPr eaLnBrk="1" hangingPunct="1"/>
            <a:r>
              <a:rPr lang="ru-RU" dirty="0" smtClean="0"/>
              <a:t>единство внешних и внутренних действий  </a:t>
            </a:r>
          </a:p>
          <a:p>
            <a:pPr eaLnBrk="1" hangingPunct="1"/>
            <a:r>
              <a:rPr lang="ru-RU" dirty="0" smtClean="0"/>
              <a:t>единство коллективной и индивидуальной активности детей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28604"/>
            <a:ext cx="7572428" cy="5632311"/>
          </a:xfrm>
          <a:prstGeom prst="rect">
            <a:avLst/>
          </a:prstGeom>
          <a:solidFill>
            <a:srgbClr val="CCFF99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6000" dirty="0" smtClean="0"/>
              <a:t>Только если игра станет любимой и увлекательной, она сможет реализовать свой развивающий потенциал.</a:t>
            </a:r>
            <a:endParaRPr lang="ru-RU" sz="6000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animBg="1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 idx="4294967295"/>
          </p:nvPr>
        </p:nvSpPr>
        <p:spPr bwMode="auto">
          <a:xfrm flipV="1">
            <a:off x="457200" y="0"/>
            <a:ext cx="8229600" cy="274638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35842" name="Rectangle 3"/>
          <p:cNvSpPr>
            <a:spLocks noGrp="1"/>
          </p:cNvSpPr>
          <p:nvPr>
            <p:ph type="body" idx="4294967295"/>
          </p:nvPr>
        </p:nvSpPr>
        <p:spPr>
          <a:xfrm>
            <a:off x="357158" y="428604"/>
            <a:ext cx="8229600" cy="5759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000066"/>
                </a:solidFill>
              </a:rPr>
              <a:t>Разные дети требуют разного подхода и нуждаются в различных воспитательных воздействиях. 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000066"/>
                </a:solidFill>
              </a:rPr>
              <a:t>Ни в коем случае нельзя насильно (запретами, угрозами, наказаниями) заставлять ребенка делать то, чего он не хочет, к чему он еще не готов.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000066"/>
                </a:solidFill>
              </a:rPr>
              <a:t>Задача педагога – заинтересовать малыша, увлечь его полезным занятием, поддержать малейшие успехи.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000066"/>
                </a:solidFill>
              </a:rPr>
              <a:t> Принуждением можно только отбить интерес к игре.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dirty="0" smtClean="0">
                <a:solidFill>
                  <a:srgbClr val="000066"/>
                </a:solidFill>
              </a:rPr>
              <a:t/>
            </a:r>
            <a:br>
              <a:rPr lang="ru-RU" dirty="0" smtClean="0">
                <a:solidFill>
                  <a:srgbClr val="000066"/>
                </a:solidFill>
              </a:rPr>
            </a:br>
            <a:endParaRPr lang="ru-RU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 idx="4294967295"/>
          </p:nvPr>
        </p:nvSpPr>
        <p:spPr bwMode="auto"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dirty="0" smtClean="0"/>
              <a:t>Соединяя мир игры с обучением, педагог должен соблюдать определенные правила: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Во-первых – ребенок должен знать, что результат его труда необходим какому-нибудь игровому персонажу (игровыми персонажами мы называем игрушки),</a:t>
            </a:r>
            <a:br>
              <a:rPr lang="ru-RU" sz="3600" smtClean="0"/>
            </a:br>
            <a:r>
              <a:rPr lang="ru-RU" sz="3600" smtClean="0"/>
              <a:t>у детей должно появиться желание помочь одному из обитателей игрового мира;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8313" y="333375"/>
            <a:ext cx="8229600" cy="431800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>
                <a:latin typeface="Arial" charset="0"/>
              </a:rPr>
              <a:t>Функции игры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836613"/>
            <a:ext cx="8229600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/>
              <a:t>развлекательная 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коммуникативная: освоение диалектики общения;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самореализации в игре как полигоне человеческой практики;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err="1" smtClean="0"/>
              <a:t>игротерапевтическая</a:t>
            </a:r>
            <a:endParaRPr lang="ru-RU" dirty="0" smtClean="0"/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диагностическая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функция коррекции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функция межнациональной коммуникации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функция социализации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 idx="4294967295"/>
          </p:nvPr>
        </p:nvSpPr>
        <p:spPr bwMode="auto"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dirty="0" smtClean="0"/>
              <a:t>Соединяя мир игры с обучением, педагог должен соблюдать определенные правила:</a:t>
            </a:r>
          </a:p>
        </p:txBody>
      </p:sp>
      <p:sp>
        <p:nvSpPr>
          <p:cNvPr id="3789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Во-вторых – для того чтобы привлечь внимание детей к нуждам или заботам игрового персонажа, требуются специальные приемы (например, ставить детей в позицию помощников, защитников)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 idx="4294967295"/>
          </p:nvPr>
        </p:nvSpPr>
        <p:spPr bwMode="auto"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dirty="0" smtClean="0"/>
              <a:t>Соединяя мир игры с обучением, педагог должен соблюдать определенные правила:</a:t>
            </a:r>
          </a:p>
        </p:txBody>
      </p:sp>
      <p:sp>
        <p:nvSpPr>
          <p:cNvPr id="38914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700213"/>
            <a:ext cx="7199312" cy="4781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В- третьих – чтобы дети активно включились в работу, педагог объясняет: для спасения игрового персонажа необходимо именно то действие, которое он просит выполнить.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В – четвертых – не следует забывать, что дети решают не учебную, а игровую задачу. Они в мире игры. Поэтому педагог, если замечает какие-либо недостатки, предлагает устранить их  только в игровой форме.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800" smtClean="0"/>
              <a:t/>
            </a:r>
            <a:br>
              <a:rPr lang="ru-RU" sz="2800" smtClean="0"/>
            </a:br>
            <a:endParaRPr lang="ru-RU" sz="2800" smtClean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250825" y="404813"/>
            <a:ext cx="8640763" cy="1150937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3200" dirty="0" smtClean="0">
                <a:solidFill>
                  <a:schemeClr val="accent2"/>
                </a:solidFill>
              </a:rPr>
              <a:t/>
            </a:r>
            <a:br>
              <a:rPr lang="ru-RU" sz="3200" dirty="0" smtClean="0">
                <a:solidFill>
                  <a:schemeClr val="accent2"/>
                </a:solidFill>
              </a:rPr>
            </a:br>
            <a:r>
              <a:rPr lang="ru-RU" sz="3200" dirty="0" err="1" smtClean="0">
                <a:solidFill>
                  <a:schemeClr val="accent2"/>
                </a:solidFill>
              </a:rPr>
              <a:t>Учебно</a:t>
            </a:r>
            <a:r>
              <a:rPr lang="ru-RU" sz="3200" dirty="0" smtClean="0">
                <a:solidFill>
                  <a:schemeClr val="accent2"/>
                </a:solidFill>
              </a:rPr>
              <a:t> – дидактические игры должны отвечать следующим требованиям: </a:t>
            </a:r>
            <a:br>
              <a:rPr lang="ru-RU" sz="3200" dirty="0" smtClean="0">
                <a:solidFill>
                  <a:schemeClr val="accent2"/>
                </a:solidFill>
              </a:rPr>
            </a:br>
            <a:endParaRPr lang="ru-RU" sz="3200" dirty="0" smtClean="0">
              <a:solidFill>
                <a:schemeClr val="accent2"/>
              </a:solidFill>
            </a:endParaRPr>
          </a:p>
        </p:txBody>
      </p:sp>
      <p:sp>
        <p:nvSpPr>
          <p:cNvPr id="39938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557338"/>
            <a:ext cx="8569325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способность пробуждать непосредственный интерес у детей;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обеспечение детям возможности проявить свои способности;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вовлечение ребенка в соревнование с другими людьми;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предоставление самостоятельности в поиске знаний, в формировании умений и навыков;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доступность для ребенка в игре источников новых знаний, умений и навыков;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получение заслуженных поощрений за успехи, причем не столько за сам по себе выигрыш в игре, сколько за демонстрацию в ней новых знаний, умений и навыков.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714356"/>
            <a:ext cx="7143800" cy="5262979"/>
          </a:xfrm>
          <a:prstGeom prst="rect">
            <a:avLst/>
          </a:prstGeom>
          <a:solidFill>
            <a:srgbClr val="CCFF99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4800" b="1" dirty="0" smtClean="0"/>
              <a:t>Главное требование к </a:t>
            </a:r>
            <a:r>
              <a:rPr lang="ru-RU" sz="4800" b="1" dirty="0" err="1" smtClean="0"/>
              <a:t>учебно</a:t>
            </a:r>
            <a:r>
              <a:rPr lang="ru-RU" sz="4800" b="1" dirty="0" smtClean="0"/>
              <a:t> – дидактическим играм состоит в том, чтобы они развивали познавательные интересы. </a:t>
            </a:r>
            <a:endParaRPr lang="ru-RU" sz="4800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build="p"/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8313" y="549275"/>
            <a:ext cx="8229600" cy="633413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Классификация игр</a:t>
            </a:r>
          </a:p>
        </p:txBody>
      </p:sp>
      <p:sp>
        <p:nvSpPr>
          <p:cNvPr id="40962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1268413"/>
            <a:ext cx="8229600" cy="51450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dirty="0" smtClean="0">
                <a:solidFill>
                  <a:schemeClr val="accent2"/>
                </a:solidFill>
              </a:rPr>
              <a:t>Сюжетно – ролевые игры дошкольников.</a:t>
            </a:r>
          </a:p>
          <a:p>
            <a:pPr eaLnBrk="1" hangingPunct="1">
              <a:buFontTx/>
              <a:buNone/>
            </a:pPr>
            <a:r>
              <a:rPr lang="ru-RU" dirty="0" smtClean="0"/>
              <a:t>Сюжет – действительность, которая отображается в игре, в зависимости от сюжета игры подразделяются на следующие темы:</a:t>
            </a:r>
          </a:p>
          <a:p>
            <a:pPr eaLnBrk="1" hangingPunct="1"/>
            <a:r>
              <a:rPr lang="ru-RU" dirty="0" smtClean="0"/>
              <a:t>труда;</a:t>
            </a:r>
          </a:p>
          <a:p>
            <a:pPr eaLnBrk="1" hangingPunct="1"/>
            <a:r>
              <a:rPr lang="ru-RU" dirty="0" smtClean="0"/>
              <a:t>бытовые;</a:t>
            </a:r>
          </a:p>
          <a:p>
            <a:pPr eaLnBrk="1" hangingPunct="1"/>
            <a:r>
              <a:rPr lang="ru-RU" dirty="0" smtClean="0"/>
              <a:t>с общей тематикой.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23850" y="620713"/>
            <a:ext cx="8496300" cy="777875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dirty="0" smtClean="0"/>
              <a:t>Классификация игр</a:t>
            </a:r>
          </a:p>
        </p:txBody>
      </p:sp>
      <p:sp>
        <p:nvSpPr>
          <p:cNvPr id="41986" name="Rectangle 3"/>
          <p:cNvSpPr>
            <a:spLocks noGrp="1"/>
          </p:cNvSpPr>
          <p:nvPr>
            <p:ph type="body" idx="4294967295"/>
          </p:nvPr>
        </p:nvSpPr>
        <p:spPr>
          <a:xfrm>
            <a:off x="142844" y="1500175"/>
            <a:ext cx="7848600" cy="535782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/>
              <a:t>    </a:t>
            </a:r>
            <a:r>
              <a:rPr lang="ru-RU" dirty="0" smtClean="0">
                <a:solidFill>
                  <a:schemeClr val="accent2"/>
                </a:solidFill>
              </a:rPr>
              <a:t>Театрализованные игры</a:t>
            </a:r>
            <a:r>
              <a:rPr lang="ru-RU" dirty="0" smtClean="0">
                <a:solidFill>
                  <a:srgbClr val="000066"/>
                </a:solidFill>
              </a:rPr>
              <a:t> – разыгрывание определенного литературно- музыкального  произведения с помощью выразительных способов (интонации, мимики, жестов). 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Театрализация помогает глубже понять идею произведения, искренне выразить свои чувства.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95288" y="765175"/>
            <a:ext cx="8229600" cy="652463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Классификация игр</a:t>
            </a:r>
          </a:p>
        </p:txBody>
      </p:sp>
      <p:sp>
        <p:nvSpPr>
          <p:cNvPr id="43010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2060575"/>
            <a:ext cx="8229600" cy="4525963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chemeClr val="accent2"/>
                </a:solidFill>
              </a:rPr>
              <a:t>Строительно – конструктивные игры</a:t>
            </a:r>
            <a:r>
              <a:rPr lang="ru-RU" sz="3600" smtClean="0"/>
              <a:t> – разновидность творческих игр, в которых дети отображают окружающий предметный мир, самостоятельно возводят сооружения и оберегают их.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79388" y="274638"/>
            <a:ext cx="8640762" cy="1143000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600" dirty="0" smtClean="0"/>
              <a:t>Показатели развитого игрового интереса:</a:t>
            </a:r>
            <a:r>
              <a:rPr lang="ru-RU" sz="4000" dirty="0" smtClean="0"/>
              <a:t> </a:t>
            </a:r>
          </a:p>
        </p:txBody>
      </p:sp>
      <p:sp>
        <p:nvSpPr>
          <p:cNvPr id="44034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Длительная заинтересованность ребенка игрой, развитием сюжета и исполнением роли.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Желание ребенка принимать на себя определенную роль.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Наличие любимой роли.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Нежелание заканчивать игру.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Активное исполнение ребенком всех видов работ.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Желание делиться со сверстниками и взрослыми своими впечатлениями после окончания игры.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  <a:solidFill>
            <a:srgbClr val="FFFFCC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  <a:scene3d>
              <a:camera prst="orthographicFront"/>
              <a:lightRig rig="threePt" dir="t"/>
            </a:scene3d>
            <a:sp3d extrusionH="44450"/>
          </a:bodyPr>
          <a:lstStyle/>
          <a:p>
            <a:r>
              <a:rPr lang="ru-RU" sz="2800" dirty="0" smtClean="0"/>
              <a:t>Д. </a:t>
            </a:r>
            <a:r>
              <a:rPr lang="ru-RU" sz="2800" dirty="0" err="1" smtClean="0"/>
              <a:t>Кабалевский</a:t>
            </a:r>
            <a:r>
              <a:rPr lang="ru-RU" sz="2800" dirty="0" smtClean="0"/>
              <a:t>, Н. Терентьева, Ю. Алиев и др. - в своих книгах предлагают способы использования игр на занятиях музыкой.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71678"/>
            <a:ext cx="7858180" cy="2757494"/>
          </a:xfrm>
        </p:spPr>
        <p:txBody>
          <a:bodyPr/>
          <a:lstStyle/>
          <a:p>
            <a:r>
              <a:rPr lang="ru-RU" sz="2400" dirty="0" smtClean="0"/>
              <a:t>В первую очередь акцентируется возможность с помощью игры активизировать внимание, снизить утомляемость, стимулировать интерес, повысить, таким образом, эффективность обучения, оптимизировать мыслительный процесс. 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Художественный потенциал игры: </a:t>
            </a:r>
            <a:r>
              <a:rPr lang="ru-RU" sz="2400" dirty="0" smtClean="0"/>
              <a:t>будучи адекватной природе искусства и ребенка, игра способствует органичному вхождению детей в мир художественного творчества.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 bwMode="auto">
          <a:xfrm flipV="1">
            <a:off x="468313" y="0"/>
            <a:ext cx="8229600" cy="115888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endParaRPr lang="ru-RU" sz="4000" smtClean="0"/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250825" y="809625"/>
            <a:ext cx="8229600" cy="5334019"/>
          </a:xfrm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Музыкальная игра дарит детям радость</a:t>
            </a:r>
            <a:r>
              <a:rPr lang="ru-RU" dirty="0" smtClean="0"/>
              <a:t> творческого перевоплощения и самовыражения через разнообразные практические действия. </a:t>
            </a:r>
          </a:p>
          <a:p>
            <a:r>
              <a:rPr lang="ru-RU" dirty="0" smtClean="0">
                <a:solidFill>
                  <a:schemeClr val="accent2"/>
                </a:solidFill>
              </a:rPr>
              <a:t>Принести детям радость и удовольствие</a:t>
            </a:r>
            <a:r>
              <a:rPr lang="ru-RU" dirty="0" smtClean="0"/>
              <a:t> от музыкальных переживаний – задача не менее важная и благородная для педагога, чем </a:t>
            </a:r>
            <a:r>
              <a:rPr lang="ru-RU" dirty="0" smtClean="0">
                <a:solidFill>
                  <a:schemeClr val="accent2"/>
                </a:solidFill>
              </a:rPr>
              <a:t>обучить их</a:t>
            </a:r>
            <a:r>
              <a:rPr lang="ru-RU" dirty="0" smtClean="0"/>
              <a:t> каким-либо конкретным музыкальным знаниям и навыкам.</a:t>
            </a: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571472" y="500042"/>
            <a:ext cx="7858180" cy="550920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383838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383838"/>
                </a:solidFill>
                <a:effectLst/>
                <a:latin typeface="Arial" pitchFamily="34" charset="0"/>
                <a:ea typeface="Times New Roman" pitchFamily="18" charset="0"/>
              </a:rPr>
              <a:t>Опыт удовольствия от общения с музыкой, который получает ребенок в музыкальных играх, сыграет огромную роль в его дальнейшем стремлении заниматься музыкой и узнавать новое о ней.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9058" y="4286256"/>
            <a:ext cx="5000660" cy="230832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Получение удовольствия, присуще как игре, так и искусству. </a:t>
            </a:r>
            <a:endParaRPr lang="ru-RU" sz="3600" b="1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 animBg="1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1641475"/>
          </a:xfrm>
          <a:solidFill>
            <a:srgbClr val="FFFF99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numCol="1" anchorCtr="0" compatLnSpc="1">
            <a:prstTxWarp prst="textNoShape">
              <a:avLst/>
            </a:prstTxWarp>
            <a:normAutofit fontScale="90000"/>
            <a:scene3d>
              <a:camera prst="orthographicFront"/>
              <a:lightRig rig="threePt" dir="t"/>
            </a:scene3d>
            <a:sp3d extrusionH="44450"/>
          </a:bodyPr>
          <a:lstStyle/>
          <a:p>
            <a:r>
              <a:rPr lang="ru-RU" sz="2400" dirty="0" smtClean="0">
                <a:solidFill>
                  <a:srgbClr val="000066"/>
                </a:solidFill>
              </a:rPr>
              <a:t>Первичные, «неспецифические» свойства</a:t>
            </a:r>
            <a:r>
              <a:rPr lang="ru-RU" sz="4000" dirty="0" smtClean="0">
                <a:solidFill>
                  <a:srgbClr val="000066"/>
                </a:solidFill>
              </a:rPr>
              <a:t> </a:t>
            </a:r>
            <a:r>
              <a:rPr lang="ru-RU" sz="2400" dirty="0" smtClean="0">
                <a:solidFill>
                  <a:srgbClr val="000066"/>
                </a:solidFill>
              </a:rPr>
              <a:t>музыки.</a:t>
            </a:r>
            <a:r>
              <a:rPr lang="ru-RU" sz="2400" dirty="0" smtClean="0"/>
              <a:t> (т.е.относятся также и к речевому интонированию, не связанному со специфическими художественно-музыкальными закономерностями.</a:t>
            </a:r>
          </a:p>
        </p:txBody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>
          <a:xfrm>
            <a:off x="0" y="1628775"/>
            <a:ext cx="6372225" cy="5229225"/>
          </a:xfrm>
          <a:solidFill>
            <a:srgbClr val="CCFF99"/>
          </a:solidFill>
          <a:ln>
            <a:solidFill>
              <a:srgbClr val="CCFF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2400" dirty="0" smtClean="0"/>
              <a:t> громкость (динамика)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2400" dirty="0" smtClean="0"/>
              <a:t> высота (регистр) 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2400" dirty="0" smtClean="0"/>
              <a:t>плотность и окрашенность звучания (тембр) 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2400" dirty="0" smtClean="0"/>
              <a:t>скорость (темп)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2400" dirty="0" smtClean="0"/>
              <a:t> пульсация звуковой ткани (метр)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2400" dirty="0" smtClean="0"/>
              <a:t> ритмика, связанная со структурой словосочетаний (прообраз ритмического рисунка в музыке)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2400" dirty="0" smtClean="0"/>
              <a:t> эмоционально-смысловые повышения и понижения интонации (прообраз мелодического рисунка) 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2400" dirty="0" smtClean="0"/>
              <a:t>членение речевого высказывания на фразы, предложения, части (прообраз музыкальной структуры) 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6300788" y="1557338"/>
            <a:ext cx="2700337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000" b="1" dirty="0">
                <a:solidFill>
                  <a:schemeClr val="accent2"/>
                </a:solidFill>
              </a:rPr>
              <a:t>Данный уровень</a:t>
            </a:r>
          </a:p>
          <a:p>
            <a:pPr algn="ctr"/>
            <a:r>
              <a:rPr lang="ru-RU" sz="2000" b="1" dirty="0">
                <a:solidFill>
                  <a:schemeClr val="accent2"/>
                </a:solidFill>
              </a:rPr>
              <a:t>восприятия и понимания </a:t>
            </a:r>
          </a:p>
          <a:p>
            <a:pPr algn="ctr"/>
            <a:r>
              <a:rPr lang="ru-RU" sz="2000" b="1" dirty="0">
                <a:solidFill>
                  <a:schemeClr val="accent2"/>
                </a:solidFill>
              </a:rPr>
              <a:t>музыки соответствует </a:t>
            </a:r>
          </a:p>
          <a:p>
            <a:pPr algn="ctr"/>
            <a:r>
              <a:rPr lang="ru-RU" sz="2000" b="1" dirty="0">
                <a:solidFill>
                  <a:schemeClr val="accent2"/>
                </a:solidFill>
              </a:rPr>
              <a:t>физиологическому, </a:t>
            </a:r>
          </a:p>
          <a:p>
            <a:pPr algn="ctr"/>
            <a:r>
              <a:rPr lang="ru-RU" sz="2000" b="1" dirty="0">
                <a:solidFill>
                  <a:schemeClr val="accent2"/>
                </a:solidFill>
              </a:rPr>
              <a:t>или элементарно-ассоциативному</a:t>
            </a:r>
            <a:r>
              <a:rPr lang="ru-RU" sz="2000" b="1" u="sng" dirty="0">
                <a:solidFill>
                  <a:schemeClr val="accent2"/>
                </a:solidFill>
              </a:rPr>
              <a:t> </a:t>
            </a:r>
            <a:r>
              <a:rPr lang="ru-RU" sz="2000" b="1" u="sng" dirty="0">
                <a:solidFill>
                  <a:srgbClr val="000066"/>
                </a:solidFill>
              </a:rPr>
              <a:t>(необходимый этап музыкального развития)</a:t>
            </a:r>
          </a:p>
          <a:p>
            <a:endParaRPr lang="ru-RU" sz="2000" b="1" u="sng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710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710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71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nimBg="1"/>
      <p:bldP spid="471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403350" y="476250"/>
            <a:ext cx="6337300" cy="1152525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3200" dirty="0" smtClean="0"/>
              <a:t>Главные черты игр:</a:t>
            </a:r>
            <a:br>
              <a:rPr lang="ru-RU" sz="3200" dirty="0" smtClean="0"/>
            </a:br>
            <a:r>
              <a:rPr lang="ru-RU" sz="3200" u="sng" dirty="0" smtClean="0"/>
              <a:t>(по С.А.Шмакову)</a:t>
            </a:r>
            <a:r>
              <a:rPr lang="ru-RU" sz="4000" dirty="0" smtClean="0"/>
              <a:t> 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746250"/>
            <a:ext cx="8507413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свободная развивающая деятельность, предпринимаемая лишь по желанию ребенка, ради удовольствия от самого процесса деятельности, а не только от результата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творческий, в значительной мере импровизационный, очень активный характер этой деятельности («поле творчества»)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эмоциональная приподнятость деятельности, соперничество, состязательность, конкуренция, аттракция и т.п. (чувственная природа игры, «эмоциональное напряжение»)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наличие прямых или косвенных правил, отражающих содержание игры, логическую и временную последовательность ее развития.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 bwMode="auto">
          <a:xfrm>
            <a:off x="179388" y="333375"/>
            <a:ext cx="8640762" cy="1641475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800" dirty="0" smtClean="0">
                <a:solidFill>
                  <a:srgbClr val="000066"/>
                </a:solidFill>
              </a:rPr>
              <a:t>Основные этапы включения ребенка в музыкальное игровое творчество</a:t>
            </a:r>
            <a:br>
              <a:rPr lang="ru-RU" sz="2800" dirty="0" smtClean="0">
                <a:solidFill>
                  <a:srgbClr val="000066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(</a:t>
            </a:r>
            <a:r>
              <a:rPr lang="ru-RU" sz="2400" dirty="0" smtClean="0"/>
              <a:t>пример организации с детьми игр – пластических импровизаций под музыку)</a:t>
            </a:r>
          </a:p>
        </p:txBody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>
          <a:xfrm>
            <a:off x="250825" y="2205038"/>
            <a:ext cx="7885113" cy="4437062"/>
          </a:xfrm>
        </p:spPr>
        <p:txBody>
          <a:bodyPr/>
          <a:lstStyle/>
          <a:p>
            <a:r>
              <a:rPr lang="ru-RU" dirty="0" smtClean="0"/>
              <a:t>показ педагогом вариантов пластических воплощений музыки, его собственное творческое моделирование образов музыкального произведения</a:t>
            </a:r>
          </a:p>
          <a:p>
            <a:r>
              <a:rPr lang="ru-RU" dirty="0" smtClean="0"/>
              <a:t>повтор детьми движений за педагогом </a:t>
            </a:r>
          </a:p>
          <a:p>
            <a:r>
              <a:rPr lang="ru-RU" dirty="0" smtClean="0"/>
              <a:t>игры – пластические импровизации самих детей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368412"/>
          </a:xfrm>
        </p:spPr>
        <p:txBody>
          <a:bodyPr>
            <a:noAutofit/>
          </a:bodyPr>
          <a:lstStyle/>
          <a:p>
            <a:pPr algn="r"/>
            <a:r>
              <a:rPr lang="ru-RU" sz="2800" dirty="0" smtClean="0"/>
              <a:t>Дополнительные </a:t>
            </a:r>
            <a:r>
              <a:rPr lang="ru-RU" sz="2800" i="1" u="sng" dirty="0" smtClean="0"/>
              <a:t>правила в игре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(ребенку не под силу оставаться ведущим долгое время):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271464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400" dirty="0" smtClean="0"/>
              <a:t>Ведущим сможет быть каждый, когда до него дойдет очередь.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Любые действия, предложенные ведущим, должны приниматься без обсуждения и в точности повторяться всеми.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Каждый может оставаться ведущим столько времени, </a:t>
            </a:r>
            <a:r>
              <a:rPr lang="ru-RU" sz="2400" dirty="0" smtClean="0">
                <a:solidFill>
                  <a:srgbClr val="C00000"/>
                </a:solidFill>
              </a:rPr>
              <a:t>сколько захочет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214282" y="4500570"/>
            <a:ext cx="6143668" cy="1938992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83838"/>
                </a:solidFill>
                <a:effectLst/>
                <a:latin typeface="Arial" pitchFamily="34" charset="0"/>
                <a:ea typeface="Times New Roman" pitchFamily="18" charset="0"/>
              </a:rPr>
              <a:t>Для пластических импровизаций детей необходимы импульсы-мотивации – интригующие, захватывающие воображение ребенка игровые сюжеты.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 bwMode="auto">
          <a:xfrm>
            <a:off x="457200" y="500042"/>
            <a:ext cx="8229600" cy="357189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3200" dirty="0" smtClean="0">
                <a:solidFill>
                  <a:schemeClr val="accent1"/>
                </a:solidFill>
              </a:rPr>
              <a:t>Последовательность творческих заданий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/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250825" y="908050"/>
            <a:ext cx="7993063" cy="5473700"/>
          </a:xfrm>
        </p:spPr>
        <p:txBody>
          <a:bodyPr/>
          <a:lstStyle/>
          <a:p>
            <a:pPr marL="609600" indent="-609600"/>
            <a:r>
              <a:rPr lang="ru-RU" dirty="0" smtClean="0"/>
              <a:t>Создать музыкально-игровые образы в однотипных движениях отдельных персонажей </a:t>
            </a:r>
          </a:p>
          <a:p>
            <a:pPr marL="609600" indent="-609600"/>
            <a:r>
              <a:rPr lang="ru-RU" dirty="0" smtClean="0"/>
              <a:t>развитие музыкально-игровых образов в действиях отдельных персонажей </a:t>
            </a:r>
          </a:p>
          <a:p>
            <a:pPr marL="609600" indent="-609600"/>
            <a:r>
              <a:rPr lang="ru-RU" dirty="0" smtClean="0"/>
              <a:t>передача характера музыки в различных танцевальных жанрах (полька, вальс, галоп)</a:t>
            </a:r>
          </a:p>
          <a:p>
            <a:pPr marL="609600" indent="-609600"/>
            <a:r>
              <a:rPr lang="ru-RU" dirty="0" smtClean="0"/>
              <a:t>передать в игре взаимосвязь нескольких персонажей 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229600" cy="4525963"/>
          </a:xfrm>
        </p:spPr>
        <p:txBody>
          <a:bodyPr/>
          <a:lstStyle/>
          <a:p>
            <a:r>
              <a:rPr lang="ru-RU" sz="4000" dirty="0" smtClean="0"/>
              <a:t>Дидактические игры способны увлечь, заинтересовать детей, решить важные образовательные задачи.</a:t>
            </a:r>
          </a:p>
          <a:p>
            <a:r>
              <a:rPr lang="ru-RU" sz="4000" dirty="0" smtClean="0"/>
              <a:t>Однако, такая роль игры не решает специфических задач музыкальных занятий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186766" cy="5126055"/>
          </a:xfrm>
        </p:spPr>
        <p:txBody>
          <a:bodyPr/>
          <a:lstStyle/>
          <a:p>
            <a:r>
              <a:rPr lang="ru-RU" dirty="0" smtClean="0"/>
              <a:t>Приобщая детей к восприятию самих произведений искусства, целесообразнее применить игры, основанные на таком музыкальном материале, который близок по построению игровой деятельности (сочинения И.Стравинского, образцы русского фольклора, детские песни </a:t>
            </a:r>
            <a:r>
              <a:rPr lang="ru-RU" dirty="0" err="1" smtClean="0"/>
              <a:t>Лядова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428868"/>
            <a:ext cx="6357982" cy="4071966"/>
          </a:xfrm>
          <a:solidFill>
            <a:srgbClr val="CCFF99"/>
          </a:solidFill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0066"/>
                </a:solidFill>
              </a:rPr>
              <a:t>Максимилиан Волошин: "Искусство драгоценно лишь постольку, поскольку оно игра. Художники и музыканты ведь это только дети, которые не разучились играть. Гении - это те, которые не сумели вырасти".</a:t>
            </a:r>
            <a:br>
              <a:rPr lang="ru-RU" sz="3200" dirty="0" smtClean="0">
                <a:solidFill>
                  <a:srgbClr val="000066"/>
                </a:solidFill>
              </a:rPr>
            </a:br>
            <a:endParaRPr lang="ru-RU" sz="3200" dirty="0">
              <a:solidFill>
                <a:srgbClr val="00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229600" cy="2071702"/>
          </a:xfrm>
        </p:spPr>
        <p:txBody>
          <a:bodyPr/>
          <a:lstStyle/>
          <a:p>
            <a:r>
              <a:rPr lang="ru-RU" dirty="0" smtClean="0"/>
              <a:t>Игра на занятиях музыкой превращается из внешней формы развлекательного характера в форму, обеспечивающую творческое самовыражение ребенка.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2071670" y="1714488"/>
            <a:ext cx="4949842" cy="792162"/>
          </a:xfrm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3200" dirty="0" smtClean="0"/>
              <a:t>СПАСИБО ЗА ВНИМАНИЕ!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8313" y="476250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/>
              <a:t>В структуру игры как деятельности входит: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989138"/>
            <a:ext cx="5903912" cy="3527425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ru-RU" sz="4800" dirty="0" err="1" smtClean="0"/>
              <a:t>целеполагание</a:t>
            </a:r>
            <a:endParaRPr lang="ru-RU" sz="4800" dirty="0" smtClean="0"/>
          </a:p>
          <a:p>
            <a:pPr eaLnBrk="1" hangingPunct="1"/>
            <a:r>
              <a:rPr lang="ru-RU" sz="4800" dirty="0" smtClean="0"/>
              <a:t>планирование</a:t>
            </a:r>
          </a:p>
          <a:p>
            <a:pPr eaLnBrk="1" hangingPunct="1"/>
            <a:r>
              <a:rPr lang="ru-RU" sz="4800" dirty="0" smtClean="0"/>
              <a:t>реализация цели</a:t>
            </a:r>
          </a:p>
          <a:p>
            <a:pPr eaLnBrk="1" hangingPunct="1"/>
            <a:r>
              <a:rPr lang="ru-RU" sz="4800" dirty="0" smtClean="0"/>
              <a:t>анализ результатов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 bwMode="auto">
          <a:solidFill>
            <a:srgbClr val="FFFF99"/>
          </a:solidFill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В структуру игры как процесса входят: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412875"/>
            <a:ext cx="7740650" cy="4895850"/>
          </a:xfrm>
        </p:spPr>
        <p:txBody>
          <a:bodyPr/>
          <a:lstStyle/>
          <a:p>
            <a:pPr eaLnBrk="1" hangingPunct="1"/>
            <a:r>
              <a:rPr lang="ru-RU" sz="2800" smtClean="0"/>
              <a:t>роли, взятые на себя играющими</a:t>
            </a:r>
          </a:p>
          <a:p>
            <a:pPr eaLnBrk="1" hangingPunct="1"/>
            <a:r>
              <a:rPr lang="ru-RU" sz="2800" smtClean="0"/>
              <a:t>игровые действия как средство реализации этих ролей</a:t>
            </a:r>
          </a:p>
          <a:p>
            <a:pPr eaLnBrk="1" hangingPunct="1"/>
            <a:r>
              <a:rPr lang="ru-RU" sz="2800" smtClean="0"/>
              <a:t>игровое употребление предметов, т.е. замещение реальных вещей игровыми, условными</a:t>
            </a:r>
          </a:p>
          <a:p>
            <a:pPr eaLnBrk="1" hangingPunct="1"/>
            <a:r>
              <a:rPr lang="ru-RU" sz="2800" smtClean="0"/>
              <a:t>реальные отношения между играющими</a:t>
            </a:r>
          </a:p>
          <a:p>
            <a:pPr eaLnBrk="1" hangingPunct="1"/>
            <a:r>
              <a:rPr lang="ru-RU" sz="2800" smtClean="0"/>
              <a:t>сюжет (содержание) - область действительности, условно воспроизводимая в игре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143932" cy="4929222"/>
          </a:xfrm>
        </p:spPr>
        <p:txBody>
          <a:bodyPr/>
          <a:lstStyle/>
          <a:p>
            <a:r>
              <a:rPr lang="ru-RU" u="sng" dirty="0" smtClean="0">
                <a:solidFill>
                  <a:srgbClr val="C00000"/>
                </a:solidFill>
              </a:rPr>
              <a:t>Феномен игры: </a:t>
            </a:r>
            <a:r>
              <a:rPr lang="ru-RU" sz="2400" dirty="0" smtClean="0"/>
              <a:t>являясь развлечением, отдыхом, она способна перерасти в обучение, в творчество, в терапию, в модель типа человеческих отношений и проявлений в труде.</a:t>
            </a:r>
          </a:p>
          <a:p>
            <a:r>
              <a:rPr lang="ru-RU" sz="2400" dirty="0" smtClean="0"/>
              <a:t>Игру как метод обучения, передачи опыта старших поколений младшим люди использовали с древности.</a:t>
            </a:r>
          </a:p>
          <a:p>
            <a:r>
              <a:rPr lang="ru-RU" sz="2400" dirty="0" smtClean="0"/>
              <a:t>Широкое применение игра находит в народной педагогике, в дошкольных и внешкольных учреждениях</a:t>
            </a:r>
          </a:p>
          <a:p>
            <a:r>
              <a:rPr lang="ru-RU" sz="2400" dirty="0" smtClean="0"/>
              <a:t>Понятие </a:t>
            </a:r>
            <a:r>
              <a:rPr lang="ru-RU" sz="2400" dirty="0" smtClean="0">
                <a:solidFill>
                  <a:srgbClr val="C00000"/>
                </a:solidFill>
              </a:rPr>
              <a:t>«игровые педагогические технологии» </a:t>
            </a:r>
            <a:r>
              <a:rPr lang="ru-RU" sz="2400" dirty="0" smtClean="0"/>
              <a:t>включает достаточно обширную группу методов и приемов организации педагогического процесса в форме различных педагогических игр.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539750" y="404813"/>
            <a:ext cx="8229600" cy="4392612"/>
          </a:xfrm>
          <a:solidFill>
            <a:srgbClr val="FFFF99">
              <a:alpha val="58039"/>
            </a:srgbClr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>
              <a:defRPr/>
            </a:pPr>
            <a:r>
              <a:rPr lang="ru-RU" sz="3200" dirty="0" smtClean="0"/>
              <a:t>В отличие от игр вообще </a:t>
            </a:r>
            <a:r>
              <a:rPr lang="ru-RU" sz="3200" u="sng" dirty="0" smtClean="0">
                <a:solidFill>
                  <a:srgbClr val="000066"/>
                </a:solidFill>
              </a:rPr>
              <a:t>педагогическая игра</a:t>
            </a:r>
            <a:r>
              <a:rPr lang="ru-RU" sz="3200" dirty="0" smtClean="0"/>
              <a:t> обладает существенным </a:t>
            </a:r>
            <a:r>
              <a:rPr lang="ru-RU" sz="3200" dirty="0" smtClean="0">
                <a:solidFill>
                  <a:schemeClr val="tx1"/>
                </a:solidFill>
              </a:rPr>
              <a:t>признаком -</a:t>
            </a:r>
            <a:r>
              <a:rPr lang="ru-RU" sz="3200" dirty="0" smtClean="0">
                <a:solidFill>
                  <a:schemeClr val="accent2"/>
                </a:solidFill>
              </a:rPr>
              <a:t> четко поставленной целью обучения</a:t>
            </a:r>
            <a:r>
              <a:rPr lang="ru-RU" sz="3200" dirty="0" smtClean="0"/>
              <a:t> и соответствующим ей </a:t>
            </a:r>
            <a:r>
              <a:rPr lang="ru-RU" sz="3200" dirty="0" smtClean="0">
                <a:solidFill>
                  <a:schemeClr val="accent2"/>
                </a:solidFill>
              </a:rPr>
              <a:t>педагогическим результатом</a:t>
            </a:r>
            <a:r>
              <a:rPr lang="ru-RU" sz="3200" dirty="0" smtClean="0"/>
              <a:t>, которые могут быть обоснованы, выделены в явном виде и характеризуются учебно-познавательной направленностью.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>
          <a:xfrm flipV="1">
            <a:off x="457200" y="7100888"/>
            <a:ext cx="8229600" cy="1444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800" smtClean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29048" cy="1143000"/>
          </a:xfrm>
        </p:spPr>
        <p:txBody>
          <a:bodyPr/>
          <a:lstStyle/>
          <a:p>
            <a:r>
              <a:rPr lang="ru-RU" dirty="0" smtClean="0"/>
              <a:t>Игры делятся: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428868"/>
            <a:ext cx="8229600" cy="3983047"/>
          </a:xfrm>
        </p:spPr>
        <p:txBody>
          <a:bodyPr/>
          <a:lstStyle/>
          <a:p>
            <a:r>
              <a:rPr lang="ru-RU" sz="3600" dirty="0" smtClean="0"/>
              <a:t>физические (двигательные),</a:t>
            </a:r>
          </a:p>
          <a:p>
            <a:r>
              <a:rPr lang="ru-RU" sz="3600" dirty="0" smtClean="0"/>
              <a:t>интеллектуальные (умственные),</a:t>
            </a:r>
          </a:p>
          <a:p>
            <a:r>
              <a:rPr lang="ru-RU" sz="3600" dirty="0" smtClean="0"/>
              <a:t>трудовые, социальные</a:t>
            </a:r>
          </a:p>
          <a:p>
            <a:r>
              <a:rPr lang="ru-RU" sz="3600" dirty="0" smtClean="0"/>
              <a:t>психологические.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71802" y="1214422"/>
            <a:ext cx="5792816" cy="76944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ctr" eaLnBrk="0" hangingPunct="0"/>
            <a:r>
              <a:rPr lang="ru-RU" sz="4400" b="1" dirty="0" smtClean="0">
                <a:solidFill>
                  <a:srgbClr val="3E1716"/>
                </a:solidFill>
                <a:latin typeface="Calibri"/>
                <a:ea typeface="+mj-ea"/>
                <a:cs typeface="Times New Roman" pitchFamily="18" charset="0"/>
              </a:rPr>
              <a:t>По виду деятельности</a:t>
            </a:r>
            <a:endParaRPr lang="ru-RU" sz="4400" b="1" dirty="0">
              <a:solidFill>
                <a:srgbClr val="3E1716"/>
              </a:solidFill>
              <a:latin typeface="Calibri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традь">
  <a:themeElements>
    <a:clrScheme name="Equity">
      <a:dk1>
        <a:sysClr val="windowText" lastClr="000000"/>
      </a:dk1>
      <a:lt1>
        <a:sysClr val="window" lastClr="F4F4F4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hoenix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Тетрадь</Template>
  <TotalTime>0</TotalTime>
  <Words>2017</Words>
  <Application>Microsoft Office PowerPoint</Application>
  <PresentationFormat>Экран (4:3)</PresentationFormat>
  <Paragraphs>179</Paragraphs>
  <Slides>46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Тетрадь</vt:lpstr>
      <vt:lpstr>Игра в музыкальном воспитании детей дошкольного возраста </vt:lpstr>
      <vt:lpstr>Слайд 2</vt:lpstr>
      <vt:lpstr>Функции игры</vt:lpstr>
      <vt:lpstr>Главные черты игр: (по С.А.Шмакову) </vt:lpstr>
      <vt:lpstr>В структуру игры как деятельности входит:</vt:lpstr>
      <vt:lpstr>В структуру игры как процесса входят:</vt:lpstr>
      <vt:lpstr>Слайд 7</vt:lpstr>
      <vt:lpstr>В отличие от игр вообще педагогическая игра обладает существенным признаком - четко поставленной целью обучения и соответствующим ей педагогическим результатом, которые могут быть обоснованы, выделены в явном виде и характеризуются учебно-познавательной направленностью.</vt:lpstr>
      <vt:lpstr>Игры делятся:</vt:lpstr>
      <vt:lpstr>По характеру педагогического процесса выделяются следующие группы игр:</vt:lpstr>
      <vt:lpstr>Спектр целевых ориентаций</vt:lpstr>
      <vt:lpstr>Концептуальные основы игровых технологий</vt:lpstr>
      <vt:lpstr>Концептуальные основы игровых технологий</vt:lpstr>
      <vt:lpstr>Концептуальные основы игровых технологий</vt:lpstr>
      <vt:lpstr>Концептуальные основы игровых технологий</vt:lpstr>
      <vt:lpstr>" Игра имеет важное значение в жизни ребенка, имеет тоже значение, какое у взрослого имеет деятельность работа, служба. Каков ребенок в игре, таким во многом он будет в работе. Воспитание будущего деятеля происходит, прежде всего, в игре... "</vt:lpstr>
      <vt:lpstr>Слайд 17</vt:lpstr>
      <vt:lpstr>Слайд 18</vt:lpstr>
      <vt:lpstr>Слайд 19</vt:lpstr>
      <vt:lpstr>Слайд 20</vt:lpstr>
      <vt:lpstr>Существуют разные виды игр, характерных для детского возраста. </vt:lpstr>
      <vt:lpstr>Особое значение для развития детей в возрасте 2 – 7 лет имеют творческие или ролевые игры. </vt:lpstr>
      <vt:lpstr>Особое значение для развития детей в возрасте 2 – 7 лет имеют творческие или ролевые игры.</vt:lpstr>
      <vt:lpstr>Слайд 24</vt:lpstr>
      <vt:lpstr>Развивающие игры и их условия.</vt:lpstr>
      <vt:lpstr>В любой игре содержится два типа правил</vt:lpstr>
      <vt:lpstr>Развивающие игры содержат условия способствующие полноценному развитию личности: </vt:lpstr>
      <vt:lpstr>Слайд 28</vt:lpstr>
      <vt:lpstr>Соединяя мир игры с обучением, педагог должен соблюдать определенные правила:</vt:lpstr>
      <vt:lpstr>Соединяя мир игры с обучением, педагог должен соблюдать определенные правила:</vt:lpstr>
      <vt:lpstr>Соединяя мир игры с обучением, педагог должен соблюдать определенные правила:</vt:lpstr>
      <vt:lpstr> Учебно – дидактические игры должны отвечать следующим требованиям:  </vt:lpstr>
      <vt:lpstr>Классификация игр</vt:lpstr>
      <vt:lpstr>Классификация игр</vt:lpstr>
      <vt:lpstr>Классификация игр</vt:lpstr>
      <vt:lpstr>Показатели развитого игрового интереса: </vt:lpstr>
      <vt:lpstr>Д. Кабалевский, Н. Терентьева, Ю. Алиев и др. - в своих книгах предлагают способы использования игр на занятиях музыкой. </vt:lpstr>
      <vt:lpstr>Слайд 38</vt:lpstr>
      <vt:lpstr>Первичные, «неспецифические» свойства музыки. (т.е.относятся также и к речевому интонированию, не связанному со специфическими художественно-музыкальными закономерностями.</vt:lpstr>
      <vt:lpstr>Основные этапы включения ребенка в музыкальное игровое творчество (пример организации с детьми игр – пластических импровизаций под музыку)</vt:lpstr>
      <vt:lpstr>Дополнительные правила в игре (ребенку не под силу оставаться ведущим долгое время): </vt:lpstr>
      <vt:lpstr>Последовательность творческих заданий </vt:lpstr>
      <vt:lpstr>Слайд 43</vt:lpstr>
      <vt:lpstr>Слайд 44</vt:lpstr>
      <vt:lpstr>Максимилиан Волошин: "Искусство драгоценно лишь постольку, поскольку оно игра. Художники и музыканты ведь это только дети, которые не разучились играть. Гении - это те, которые не сумели вырасти". </vt:lpstr>
      <vt:lpstr>СПАСИБО ЗА ВНИМАНИЕ!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Музыкально-        дидактические игры в музыкальном воспитании детей дошкольного возраста </dc:title>
  <dc:creator/>
  <cp:lastModifiedBy/>
  <cp:revision>6</cp:revision>
  <dcterms:created xsi:type="dcterms:W3CDTF">2010-05-13T13:03:30Z</dcterms:created>
  <dcterms:modified xsi:type="dcterms:W3CDTF">2012-01-25T10:10:36Z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TC103626421049</vt:lpwstr>
  </property>
</Properties>
</file>