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76" r:id="rId13"/>
    <p:sldId id="274" r:id="rId14"/>
    <p:sldId id="268" r:id="rId15"/>
    <p:sldId id="275" r:id="rId16"/>
    <p:sldId id="26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25" autoAdjust="0"/>
  </p:normalViewPr>
  <p:slideViewPr>
    <p:cSldViewPr>
      <p:cViewPr varScale="1">
        <p:scale>
          <a:sx n="78" d="100"/>
          <a:sy n="78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332656"/>
            <a:ext cx="3923928" cy="4680520"/>
          </a:xfrm>
        </p:spPr>
        <p:txBody>
          <a:bodyPr/>
          <a:lstStyle/>
          <a:p>
            <a:pPr algn="ctr"/>
            <a:r>
              <a:rPr lang="ru-RU" dirty="0" smtClean="0"/>
              <a:t>Мамы всякие нужны, мамы всякие важны.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4716016" cy="141277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ГБДОУ №11 Невского района СПБ</a:t>
            </a:r>
          </a:p>
          <a:p>
            <a:pPr algn="r"/>
            <a:r>
              <a:rPr lang="ru-RU" dirty="0" smtClean="0"/>
              <a:t>Средняя группа «</a:t>
            </a:r>
            <a:r>
              <a:rPr lang="ru-RU" dirty="0" err="1" smtClean="0"/>
              <a:t>Смешарики</a:t>
            </a:r>
            <a:r>
              <a:rPr lang="ru-RU" dirty="0" smtClean="0"/>
              <a:t>»</a:t>
            </a:r>
          </a:p>
          <a:p>
            <a:pPr algn="r"/>
            <a:r>
              <a:rPr lang="ru-RU" dirty="0" smtClean="0"/>
              <a:t>Воспитатели: Э.В.Миллер</a:t>
            </a:r>
          </a:p>
          <a:p>
            <a:pPr algn="r"/>
            <a:r>
              <a:rPr lang="ru-RU" dirty="0" smtClean="0"/>
              <a:t>                              </a:t>
            </a:r>
            <a:r>
              <a:rPr lang="ru-RU" dirty="0" err="1" smtClean="0"/>
              <a:t>Н.Н.Кружкова</a:t>
            </a:r>
            <a:endParaRPr lang="ru-RU" dirty="0"/>
          </a:p>
        </p:txBody>
      </p:sp>
      <p:pic>
        <p:nvPicPr>
          <p:cNvPr id="6146" name="Picture 2" descr="http://bezformata.ru/content/Images/000/029/924/image29924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680520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Деятельностный этап</a:t>
            </a:r>
            <a:endParaRPr lang="ru-RU" dirty="0"/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/>
        </p:nvGraphicFramePr>
        <p:xfrm>
          <a:off x="467544" y="1151751"/>
          <a:ext cx="8291265" cy="5517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755"/>
                <a:gridCol w="2763755"/>
                <a:gridCol w="2763755"/>
              </a:tblGrid>
              <a:tr h="528563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Содержание деятельности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8563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Педагогов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Родителей</a:t>
                      </a:r>
                      <a:endParaRPr lang="ru-RU" dirty="0"/>
                    </a:p>
                  </a:txBody>
                  <a:tcPr/>
                </a:tc>
              </a:tr>
              <a:tr h="528563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1 блок</a:t>
                      </a:r>
                      <a:r>
                        <a:rPr lang="ru-RU" baseline="0" dirty="0" smtClean="0"/>
                        <a:t>: информационно - познавательный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14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- Чтение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Михалкова «А что у вас»?, Н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Саконская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«Разговор о маме», Е.Благинина «Посидим в тишине»,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М.Пляцковского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«Ты на свете лучше всех».</a:t>
                      </a:r>
                      <a:endParaRPr lang="ru-RU" sz="1800" dirty="0" smtClean="0"/>
                    </a:p>
                    <a:p>
                      <a:r>
                        <a:rPr lang="ru-RU" sz="1800" dirty="0" smtClean="0"/>
                        <a:t>-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иллюстраций, альбомов с детьми на тему: «Профессии»,  «Наши чувства и эмоции».</a:t>
                      </a:r>
                      <a:endParaRPr lang="ru-RU" sz="1800" dirty="0" smtClean="0"/>
                    </a:p>
                    <a:p>
                      <a:r>
                        <a:rPr lang="ru-RU" sz="1800" dirty="0" smtClean="0"/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Подбор демонстрационного материала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Тематический подбор литературы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Подбор </a:t>
                      </a:r>
                      <a:r>
                        <a:rPr lang="ru-RU" baseline="0" dirty="0" smtClean="0"/>
                        <a:t>художественной литературы</a:t>
                      </a:r>
                      <a:r>
                        <a:rPr lang="ru-RU" baseline="0" dirty="0" smtClean="0"/>
                        <a:t>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Создание слайдов на тему: «Мамы </a:t>
                      </a:r>
                      <a:r>
                        <a:rPr lang="ru-RU" baseline="0" smtClean="0"/>
                        <a:t>всякие важны»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Диагностический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опросник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определению у детей уровня формирования представлений о труде взрослых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Помощь в оформлении альбома «Кем я стану когда вырасту»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95536" y="332656"/>
          <a:ext cx="8219256" cy="6192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52"/>
                <a:gridCol w="2739752"/>
                <a:gridCol w="2739752"/>
              </a:tblGrid>
              <a:tr h="479181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Содержание деятельности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9181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Педагогов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Родителей</a:t>
                      </a:r>
                      <a:endParaRPr lang="ru-RU" dirty="0"/>
                    </a:p>
                  </a:txBody>
                  <a:tcPr/>
                </a:tc>
              </a:tr>
              <a:tr h="479181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      2 блок: игровой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55754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Дидактические игры: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«Как растет все живое», «Одень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куклу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 «Семья» «Профессии», «Знаю все профессии».     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-Сюжетно-ролевые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игры: «Мама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салоне красоты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«Мама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дочкой в поликлинике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Речевые игры: «Назови ласково», «Как зовут твою маму», «Профессия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моей мамы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Организация предметно игровой деятельности.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Подготовка дидактического материала.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Оформление демонстрационного материала.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Оказание помощи в оформлении</a:t>
                      </a:r>
                      <a:r>
                        <a:rPr lang="ru-RU" baseline="0" dirty="0" smtClean="0"/>
                        <a:t> альбома    «Я и моя мамочка»</a:t>
                      </a:r>
                      <a:r>
                        <a:rPr lang="ru-RU" dirty="0" smtClean="0"/>
                        <a:t>.</a:t>
                      </a:r>
                    </a:p>
                    <a:p>
                      <a:pPr>
                        <a:buFontTx/>
                        <a:buNone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CIM\100SSCAM\SL374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724128" cy="42930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D:\DCIM\100SSCAM\SL374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40968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CIM\100SSCAM\SL374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498446" cy="33738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D:\DCIM\100SSCAM\SL374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91796" y="929497"/>
            <a:ext cx="5901482" cy="4426113"/>
          </a:xfrm>
          <a:prstGeom prst="rect">
            <a:avLst/>
          </a:prstGeom>
          <a:noFill/>
        </p:spPr>
      </p:pic>
      <p:pic>
        <p:nvPicPr>
          <p:cNvPr id="3076" name="Picture 4" descr="D:\DCIM\100SSCAM\SL374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4392488" cy="2917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67544" y="332656"/>
          <a:ext cx="8424936" cy="5730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792088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Содержание деятельности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04025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Педагогов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Родителей</a:t>
                      </a:r>
                      <a:endParaRPr lang="ru-RU" dirty="0"/>
                    </a:p>
                  </a:txBody>
                  <a:tcPr/>
                </a:tc>
              </a:tr>
              <a:tr h="568212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3 блок:</a:t>
                      </a:r>
                      <a:r>
                        <a:rPr lang="ru-RU" baseline="0" dirty="0" smtClean="0"/>
                        <a:t> продуктивный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7064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Аппликация «Букет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маме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Лепка с использованием природного материала: «Кулон для мамы».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Рисование «Кем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 стану когда вырасту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материала для продуктивной деятельности: изготовление образцов, шаблонов, трафаретов.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-Участие в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организации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конкурса творческих работ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«Мамы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всякие нужны, мамы всякие важны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05908">
                <a:tc gridSpan="3">
                  <a:txBody>
                    <a:bodyPr/>
                    <a:lstStyle/>
                    <a:p>
                      <a:r>
                        <a:rPr lang="ru-RU" baseline="0" dirty="0" smtClean="0"/>
                        <a:t>Итоговое мероприятие :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Презентация проекта «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Мамы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всякие нужны, мамы всякие важны».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CIM\100SSCAM\SL374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268760"/>
            <a:ext cx="4978499" cy="37338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dk1"/>
                </a:solidFill>
              </a:rPr>
              <a:t>Аппликация «Букет маме».</a:t>
            </a:r>
            <a:br>
              <a:rPr lang="ru-RU" sz="2000" dirty="0" smtClean="0">
                <a:solidFill>
                  <a:schemeClr val="dk1"/>
                </a:solidFill>
              </a:rPr>
            </a:br>
            <a:r>
              <a:rPr lang="ru-RU" sz="2000" dirty="0" smtClean="0">
                <a:solidFill>
                  <a:schemeClr val="dk1"/>
                </a:solidFill>
              </a:rPr>
              <a:t>Лепка с использованием природного материала: «Кулон для мамы».</a:t>
            </a:r>
            <a:br>
              <a:rPr lang="ru-RU" sz="2000" dirty="0" smtClean="0">
                <a:solidFill>
                  <a:schemeClr val="dk1"/>
                </a:solidFill>
              </a:rPr>
            </a:br>
            <a:r>
              <a:rPr lang="ru-RU" sz="2000" dirty="0" smtClean="0">
                <a:solidFill>
                  <a:schemeClr val="dk1"/>
                </a:solidFill>
              </a:rPr>
              <a:t> Рисование «Кем я стану когда вырасту».</a:t>
            </a:r>
            <a:endParaRPr lang="ru-RU" sz="2000" dirty="0"/>
          </a:p>
        </p:txBody>
      </p:sp>
      <p:pic>
        <p:nvPicPr>
          <p:cNvPr id="2052" name="Picture 4" descr="D:\DCIM\100SSCAM\SL374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23066"/>
            <a:ext cx="3779912" cy="2834934"/>
          </a:xfrm>
          <a:prstGeom prst="rect">
            <a:avLst/>
          </a:prstGeom>
          <a:noFill/>
        </p:spPr>
      </p:pic>
      <p:pic>
        <p:nvPicPr>
          <p:cNvPr id="2053" name="Picture 5" descr="D:\DCIM\100SSCAM\SL374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268760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CIM\100SSCAM\SL3742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8744"/>
            <a:ext cx="7560840" cy="5180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Итоговое мероприятие: конкурс</a:t>
            </a:r>
            <a:br>
              <a:rPr lang="ru-RU" sz="2700" dirty="0" smtClean="0"/>
            </a:br>
            <a:r>
              <a:rPr lang="ru-RU" sz="2700" dirty="0"/>
              <a:t> творческих работ  «Мамы всякие нужны, мамы всякие важны»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51520" y="5877272"/>
            <a:ext cx="45719" cy="6146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Спасибо за внимание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08720"/>
            <a:ext cx="76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www.blogimam.com/wp-content/uploads/2013/09/Darja_s_Malchik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4156363" cy="522778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76056" y="836712"/>
            <a:ext cx="35283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/>
              <a:t>Обойди весь мир вокруг, только знай заранее:</a:t>
            </a:r>
            <a:br>
              <a:rPr lang="ru-RU" sz="2000" b="1" dirty="0" smtClean="0"/>
            </a:br>
            <a:r>
              <a:rPr lang="ru-RU" sz="2000" b="1" dirty="0" smtClean="0"/>
              <a:t>Не найдешь теплее рук и нежнее маминых.</a:t>
            </a:r>
            <a:br>
              <a:rPr lang="ru-RU" sz="2000" b="1" dirty="0" smtClean="0"/>
            </a:br>
            <a:r>
              <a:rPr lang="ru-RU" sz="2000" b="1" dirty="0" smtClean="0"/>
              <a:t>Не найдешь на свете глаз ласковей и строже.</a:t>
            </a:r>
            <a:br>
              <a:rPr lang="ru-RU" sz="2000" b="1" dirty="0" smtClean="0"/>
            </a:br>
            <a:r>
              <a:rPr lang="ru-RU" sz="2000" b="1" dirty="0" smtClean="0"/>
              <a:t>Мама каждому из нас всех людей дороже.</a:t>
            </a:r>
            <a:br>
              <a:rPr lang="ru-RU" sz="2000" b="1" dirty="0" smtClean="0"/>
            </a:br>
            <a:r>
              <a:rPr lang="ru-RU" sz="2000" b="1" dirty="0" smtClean="0"/>
              <a:t>Сто путей, дорог вокруг обойди по свету:</a:t>
            </a:r>
            <a:br>
              <a:rPr lang="ru-RU" sz="2000" b="1" dirty="0" smtClean="0"/>
            </a:br>
            <a:r>
              <a:rPr lang="ru-RU" sz="2000" b="1" dirty="0" smtClean="0"/>
              <a:t>Мама - самый лучший друг, лучше мамы - нету!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Данный проект направлен на развитие положительного отношения ребенка к окружающему миру, приобщению детей к общечеловеческим ценностям, любви к самому близкому и родному человеку – маме. </a:t>
            </a:r>
            <a:r>
              <a:rPr lang="ru-RU" b="1" dirty="0"/>
              <a:t>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проблемы: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Привитие у ребёнка общечеловеческих ценностей и уважения к окружающему миру через любовь и привязанность к своей  маме. Познакомить  детей с различными профессиями своих мам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1.Воспитание чувства любви и уважения к маме;</a:t>
            </a:r>
          </a:p>
          <a:p>
            <a:r>
              <a:rPr lang="ru-RU" dirty="0"/>
              <a:t>2.Способствовать сплочению детско-родительских отношений;</a:t>
            </a:r>
          </a:p>
          <a:p>
            <a:r>
              <a:rPr lang="ru-RU" dirty="0"/>
              <a:t>3.Способствовать развитию детской речи через выразительное чтение стихов, пословиц, составление рассказов о маме;</a:t>
            </a:r>
          </a:p>
          <a:p>
            <a:r>
              <a:rPr lang="ru-RU" dirty="0"/>
              <a:t>4. Расширить представление у детей о разных видах женского труда;</a:t>
            </a:r>
            <a:endParaRPr lang="ru-RU" dirty="0" smtClean="0"/>
          </a:p>
          <a:p>
            <a:r>
              <a:rPr lang="ru-RU" dirty="0"/>
              <a:t> 5.</a:t>
            </a:r>
            <a:r>
              <a:rPr lang="ru-RU" b="1" dirty="0"/>
              <a:t> </a:t>
            </a:r>
            <a:r>
              <a:rPr lang="ru-RU" dirty="0"/>
              <a:t>Познакомить детей с  трудовыми действиями, совершаемыми взрослыми, о результатах труда взрослых, об оборудовании, инструментах, необходимых для работы мамам разных профессий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6. Способствовать формированию положительного отношения, уважения и любви к своей маме и ее труду.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для детей: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1.Повышение профессиональной компетентности в вопросах эмоционально-нравственного воспитания детей.</a:t>
            </a:r>
          </a:p>
          <a:p>
            <a:r>
              <a:rPr lang="ru-RU" dirty="0"/>
              <a:t>2. Создание предметно-развивающей среды.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для педагогов: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1.Участие в совместной деятельности по воспитанию детей.</a:t>
            </a:r>
          </a:p>
          <a:p>
            <a:r>
              <a:rPr lang="ru-RU" dirty="0"/>
              <a:t>2. Формирование отношений партнерства между родителями и детьми.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для родителей: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1.Создание эмоционально благоприятной </a:t>
            </a:r>
            <a:r>
              <a:rPr lang="ru-RU" dirty="0" smtClean="0"/>
              <a:t>атмосферы дома </a:t>
            </a:r>
            <a:r>
              <a:rPr lang="ru-RU" dirty="0"/>
              <a:t>и детском саду,  где взаимоотношения между взрослыми и детьми построено на основе доброжелательности и уважения,</a:t>
            </a:r>
          </a:p>
          <a:p>
            <a:r>
              <a:rPr lang="ru-RU" dirty="0"/>
              <a:t>2. Привлечение родителей к непосредственной </a:t>
            </a:r>
            <a:br>
              <a:rPr lang="ru-RU" dirty="0"/>
            </a:br>
            <a:r>
              <a:rPr lang="ru-RU" dirty="0"/>
              <a:t>творческой деятельности с детьми.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Ожидаемый результат: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2313" lvl="1" indent="-265113">
              <a:spcBef>
                <a:spcPts val="900"/>
              </a:spcBef>
              <a:buClr>
                <a:srgbClr val="0BD0D9"/>
              </a:buClr>
              <a:buSzPct val="95000"/>
              <a:buNone/>
              <a:tabLst>
                <a:tab pos="265113" algn="l"/>
                <a:tab pos="982663" algn="l"/>
                <a:tab pos="1701800" algn="l"/>
                <a:tab pos="2420938" algn="l"/>
                <a:tab pos="3140075" algn="l"/>
                <a:tab pos="3859213" algn="l"/>
                <a:tab pos="4578350" algn="l"/>
                <a:tab pos="5297488" algn="l"/>
                <a:tab pos="6016625" algn="l"/>
                <a:tab pos="6735763" algn="l"/>
                <a:tab pos="7454900" algn="l"/>
                <a:tab pos="8174038" algn="l"/>
                <a:tab pos="8893175" algn="l"/>
                <a:tab pos="9612313" algn="l"/>
                <a:tab pos="10331450" algn="l"/>
                <a:tab pos="11050588" algn="l"/>
              </a:tabLst>
            </a:pPr>
            <a:r>
              <a:rPr lang="ru-RU" sz="3600" b="1" dirty="0" smtClean="0">
                <a:ea typeface="Calibri" pitchFamily="34" charset="0"/>
                <a:cs typeface="Times New Roman" pitchFamily="18" charset="0"/>
              </a:rPr>
              <a:t>Тип проекта</a:t>
            </a: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: познавательно – творческий.</a:t>
            </a:r>
            <a:endParaRPr lang="ru-RU" sz="3600" dirty="0" smtClean="0">
              <a:solidFill>
                <a:srgbClr val="000000"/>
              </a:solidFill>
            </a:endParaRPr>
          </a:p>
          <a:p>
            <a:pPr marL="722313" lvl="1" indent="-265113" algn="just">
              <a:spcBef>
                <a:spcPts val="900"/>
              </a:spcBef>
              <a:buClr>
                <a:srgbClr val="0BD0D9"/>
              </a:buClr>
              <a:buSzPct val="95000"/>
              <a:buNone/>
              <a:tabLst>
                <a:tab pos="265113" algn="l"/>
                <a:tab pos="982663" algn="l"/>
                <a:tab pos="1701800" algn="l"/>
                <a:tab pos="2420938" algn="l"/>
                <a:tab pos="3140075" algn="l"/>
                <a:tab pos="3859213" algn="l"/>
                <a:tab pos="4578350" algn="l"/>
                <a:tab pos="5297488" algn="l"/>
                <a:tab pos="6016625" algn="l"/>
                <a:tab pos="6735763" algn="l"/>
                <a:tab pos="7454900" algn="l"/>
                <a:tab pos="8174038" algn="l"/>
                <a:tab pos="8893175" algn="l"/>
                <a:tab pos="9612313" algn="l"/>
                <a:tab pos="10331450" algn="l"/>
                <a:tab pos="11050588" algn="l"/>
              </a:tabLst>
            </a:pPr>
            <a:r>
              <a:rPr lang="ru-RU" sz="3600" b="1" dirty="0" smtClean="0"/>
              <a:t>Участники проекта:</a:t>
            </a:r>
            <a:endParaRPr lang="ru-RU" sz="3600" b="1" dirty="0" smtClean="0">
              <a:solidFill>
                <a:srgbClr val="000000"/>
              </a:solidFill>
            </a:endParaRPr>
          </a:p>
          <a:p>
            <a:pPr marL="722313" lvl="1" indent="-265113" algn="just">
              <a:spcBef>
                <a:spcPts val="900"/>
              </a:spcBef>
              <a:buClr>
                <a:srgbClr val="0BD0D9"/>
              </a:buClr>
              <a:buSzPct val="95000"/>
              <a:buNone/>
              <a:tabLst>
                <a:tab pos="265113" algn="l"/>
                <a:tab pos="982663" algn="l"/>
                <a:tab pos="1701800" algn="l"/>
                <a:tab pos="2420938" algn="l"/>
                <a:tab pos="3140075" algn="l"/>
                <a:tab pos="3859213" algn="l"/>
                <a:tab pos="4578350" algn="l"/>
                <a:tab pos="5297488" algn="l"/>
                <a:tab pos="6016625" algn="l"/>
                <a:tab pos="6735763" algn="l"/>
                <a:tab pos="7454900" algn="l"/>
                <a:tab pos="8174038" algn="l"/>
                <a:tab pos="8893175" algn="l"/>
                <a:tab pos="9612313" algn="l"/>
                <a:tab pos="10331450" algn="l"/>
                <a:tab pos="11050588" algn="l"/>
              </a:tabLst>
            </a:pPr>
            <a:r>
              <a:rPr lang="en-GB" sz="3600" dirty="0" err="1" smtClean="0">
                <a:solidFill>
                  <a:srgbClr val="000000"/>
                </a:solidFill>
              </a:rPr>
              <a:t>Дети</a:t>
            </a:r>
            <a:r>
              <a:rPr lang="en-GB" sz="3600" dirty="0" smtClean="0">
                <a:solidFill>
                  <a:srgbClr val="000000"/>
                </a:solidFill>
              </a:rPr>
              <a:t>, </a:t>
            </a:r>
            <a:r>
              <a:rPr lang="en-GB" sz="3600" dirty="0" err="1" smtClean="0">
                <a:solidFill>
                  <a:srgbClr val="000000"/>
                </a:solidFill>
              </a:rPr>
              <a:t>родители</a:t>
            </a:r>
            <a:r>
              <a:rPr lang="en-GB" sz="3600" dirty="0" smtClean="0">
                <a:solidFill>
                  <a:srgbClr val="000000"/>
                </a:solidFill>
              </a:rPr>
              <a:t>, </a:t>
            </a:r>
            <a:r>
              <a:rPr lang="en-GB" sz="3600" dirty="0" err="1" smtClean="0">
                <a:solidFill>
                  <a:srgbClr val="000000"/>
                </a:solidFill>
              </a:rPr>
              <a:t>педагоги</a:t>
            </a:r>
            <a:r>
              <a:rPr lang="en-GB" sz="3600" dirty="0" smtClean="0">
                <a:solidFill>
                  <a:srgbClr val="000000"/>
                </a:solidFill>
              </a:rPr>
              <a:t>.</a:t>
            </a:r>
            <a:endParaRPr lang="ru-RU" sz="3600" dirty="0" smtClean="0">
              <a:solidFill>
                <a:srgbClr val="000000"/>
              </a:solidFill>
            </a:endParaRPr>
          </a:p>
          <a:p>
            <a:pPr marL="722313" lvl="1" indent="-265113" algn="just">
              <a:spcBef>
                <a:spcPts val="900"/>
              </a:spcBef>
              <a:buClr>
                <a:srgbClr val="0BD0D9"/>
              </a:buClr>
              <a:buSzPct val="95000"/>
              <a:buNone/>
              <a:tabLst>
                <a:tab pos="265113" algn="l"/>
                <a:tab pos="982663" algn="l"/>
                <a:tab pos="1701800" algn="l"/>
                <a:tab pos="2420938" algn="l"/>
                <a:tab pos="3140075" algn="l"/>
                <a:tab pos="3859213" algn="l"/>
                <a:tab pos="4578350" algn="l"/>
                <a:tab pos="5297488" algn="l"/>
                <a:tab pos="6016625" algn="l"/>
                <a:tab pos="6735763" algn="l"/>
                <a:tab pos="7454900" algn="l"/>
                <a:tab pos="8174038" algn="l"/>
                <a:tab pos="8893175" algn="l"/>
                <a:tab pos="9612313" algn="l"/>
                <a:tab pos="10331450" algn="l"/>
                <a:tab pos="11050588" algn="l"/>
              </a:tabLst>
            </a:pPr>
            <a:r>
              <a:rPr lang="ru-RU" sz="3600" b="1" dirty="0" err="1" smtClean="0">
                <a:solidFill>
                  <a:srgbClr val="000000"/>
                </a:solidFill>
              </a:rPr>
              <a:t>Длительность:</a:t>
            </a:r>
            <a:r>
              <a:rPr lang="ru-RU" sz="3600" dirty="0" err="1" smtClean="0"/>
              <a:t>средне</a:t>
            </a:r>
            <a:r>
              <a:rPr lang="ru-RU" sz="3600" dirty="0" smtClean="0"/>
              <a:t> – срочный</a:t>
            </a:r>
          </a:p>
          <a:p>
            <a:pPr marL="265113" indent="-265113" algn="just">
              <a:spcBef>
                <a:spcPts val="900"/>
              </a:spcBef>
              <a:buClr>
                <a:srgbClr val="0BD0D9"/>
              </a:buClr>
              <a:buSzPct val="95000"/>
              <a:buNone/>
              <a:tabLst>
                <a:tab pos="265113" algn="l"/>
                <a:tab pos="982663" algn="l"/>
                <a:tab pos="1701800" algn="l"/>
                <a:tab pos="2420938" algn="l"/>
                <a:tab pos="3140075" algn="l"/>
                <a:tab pos="3859213" algn="l"/>
                <a:tab pos="4578350" algn="l"/>
                <a:tab pos="5297488" algn="l"/>
                <a:tab pos="6016625" algn="l"/>
                <a:tab pos="6735763" algn="l"/>
                <a:tab pos="7454900" algn="l"/>
                <a:tab pos="8174038" algn="l"/>
                <a:tab pos="8893175" algn="l"/>
                <a:tab pos="9612313" algn="l"/>
                <a:tab pos="10331450" algn="l"/>
                <a:tab pos="11050588" algn="l"/>
              </a:tabLst>
            </a:pPr>
            <a:r>
              <a:rPr lang="ru-RU" sz="3600" dirty="0" smtClean="0">
                <a:solidFill>
                  <a:srgbClr val="000000"/>
                </a:solidFill>
              </a:rPr>
              <a:t>    </a:t>
            </a:r>
            <a:r>
              <a:rPr lang="ru-RU" sz="3600" b="1" dirty="0" smtClean="0">
                <a:solidFill>
                  <a:srgbClr val="000000"/>
                </a:solidFill>
              </a:rPr>
              <a:t>Срок реализации: </a:t>
            </a:r>
            <a:r>
              <a:rPr lang="ru-RU" sz="3600" dirty="0" smtClean="0">
                <a:solidFill>
                  <a:srgbClr val="000000"/>
                </a:solidFill>
              </a:rPr>
              <a:t>ноябрь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95536" y="1173885"/>
          <a:ext cx="8280920" cy="568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76"/>
                <a:gridCol w="1993604"/>
                <a:gridCol w="1656184"/>
                <a:gridCol w="2952328"/>
                <a:gridCol w="1152128"/>
              </a:tblGrid>
              <a:tr h="66989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</a:tr>
              <a:tr h="141823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Подбор информации по</a:t>
                      </a:r>
                      <a:r>
                        <a:rPr lang="ru-RU" baseline="0" dirty="0" smtClean="0"/>
                        <a:t> теме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 Родители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Диагностический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опросник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01-05</a:t>
                      </a:r>
                    </a:p>
                    <a:p>
                      <a:r>
                        <a:rPr lang="ru-RU" dirty="0" smtClean="0"/>
                        <a:t>ноября</a:t>
                      </a:r>
                      <a:endParaRPr lang="ru-RU" dirty="0"/>
                    </a:p>
                  </a:txBody>
                  <a:tcPr/>
                </a:tc>
              </a:tr>
              <a:tr h="1152318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Определение темы проекта, целей и задач, содержания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</a:t>
                      </a:r>
                    </a:p>
                    <a:p>
                      <a:r>
                        <a:rPr lang="ru-RU" dirty="0" smtClean="0"/>
                        <a:t>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Опрос,</a:t>
                      </a:r>
                      <a:r>
                        <a:rPr lang="ru-RU" baseline="0" dirty="0" smtClean="0"/>
                        <a:t> с целью выявить степень информированности детей перед началом проекта.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01-05</a:t>
                      </a:r>
                    </a:p>
                    <a:p>
                      <a:r>
                        <a:rPr lang="ru-RU" dirty="0" smtClean="0"/>
                        <a:t>ноября</a:t>
                      </a:r>
                      <a:endParaRPr lang="ru-RU" dirty="0"/>
                    </a:p>
                  </a:txBody>
                  <a:tcPr/>
                </a:tc>
              </a:tr>
              <a:tr h="1418237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 плана мероприятий по теме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Подбор и разучивание стихотворений о маме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01-05</a:t>
                      </a:r>
                    </a:p>
                    <a:p>
                      <a:r>
                        <a:rPr lang="ru-RU" dirty="0" smtClean="0"/>
                        <a:t>ноября</a:t>
                      </a:r>
                      <a:endParaRPr lang="ru-RU" dirty="0"/>
                    </a:p>
                  </a:txBody>
                  <a:tcPr/>
                </a:tc>
              </a:tr>
              <a:tr h="669899"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Практический выход:  Написание проекта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2">
      <a:dk1>
        <a:srgbClr val="F272AF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652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Мамы всякие нужны, мамы всякие важны.</vt:lpstr>
      <vt:lpstr>Актуальность проблемы:</vt:lpstr>
      <vt:lpstr>Цель проекта:</vt:lpstr>
      <vt:lpstr>Задачи для детей:</vt:lpstr>
      <vt:lpstr>Задачи для педагогов:</vt:lpstr>
      <vt:lpstr>Задачи для родителей:</vt:lpstr>
      <vt:lpstr>Ожидаемый результат:</vt:lpstr>
      <vt:lpstr>Слайд 8</vt:lpstr>
      <vt:lpstr>Подготовительный этап</vt:lpstr>
      <vt:lpstr>Деятельностный этап</vt:lpstr>
      <vt:lpstr>Слайд 11</vt:lpstr>
      <vt:lpstr>Слайд 12</vt:lpstr>
      <vt:lpstr>Слайд 13</vt:lpstr>
      <vt:lpstr>Слайд 14</vt:lpstr>
      <vt:lpstr>Аппликация «Букет маме». Лепка с использованием природного материала: «Кулон для мамы».  Рисование «Кем я стану когда вырасту».</vt:lpstr>
      <vt:lpstr>Итоговое мероприятие: конкурс  творческих работ  «Мамы всякие нужны, мамы всякие важны» </vt:lpstr>
      <vt:lpstr>           Спасибо за внимание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Мамы всякие нужны, мамы всякие важны.</dc:title>
  <dc:creator>user</dc:creator>
  <cp:lastModifiedBy>user</cp:lastModifiedBy>
  <cp:revision>22</cp:revision>
  <dcterms:created xsi:type="dcterms:W3CDTF">2014-11-11T14:29:10Z</dcterms:created>
  <dcterms:modified xsi:type="dcterms:W3CDTF">2014-11-28T15:14:52Z</dcterms:modified>
</cp:coreProperties>
</file>