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91" r:id="rId6"/>
    <p:sldId id="292" r:id="rId7"/>
    <p:sldId id="287" r:id="rId8"/>
    <p:sldId id="289" r:id="rId9"/>
    <p:sldId id="261" r:id="rId10"/>
    <p:sldId id="293" r:id="rId11"/>
    <p:sldId id="290" r:id="rId12"/>
    <p:sldId id="270" r:id="rId13"/>
    <p:sldId id="271" r:id="rId14"/>
    <p:sldId id="277" r:id="rId15"/>
    <p:sldId id="272" r:id="rId16"/>
    <p:sldId id="278" r:id="rId17"/>
    <p:sldId id="27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803580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atin typeface="Monotype Corsiva" pitchFamily="66" charset="0"/>
                <a:cs typeface="Arabic Typesetting" pitchFamily="66" charset="-78"/>
              </a:rPr>
              <a:t>Гончарных </a:t>
            </a:r>
            <a:br>
              <a:rPr lang="ru-RU" sz="11500" b="1" dirty="0" smtClean="0">
                <a:latin typeface="Monotype Corsiva" pitchFamily="66" charset="0"/>
                <a:cs typeface="Arabic Typesetting" pitchFamily="66" charset="-78"/>
              </a:rPr>
            </a:br>
            <a:r>
              <a:rPr lang="ru-RU" sz="11500" b="1" dirty="0" smtClean="0">
                <a:latin typeface="Monotype Corsiva" pitchFamily="66" charset="0"/>
                <a:cs typeface="Arabic Typesetting" pitchFamily="66" charset="-78"/>
              </a:rPr>
              <a:t>дел </a:t>
            </a:r>
            <a:br>
              <a:rPr lang="ru-RU" sz="11500" b="1" dirty="0" smtClean="0">
                <a:latin typeface="Monotype Corsiva" pitchFamily="66" charset="0"/>
                <a:cs typeface="Arabic Typesetting" pitchFamily="66" charset="-78"/>
              </a:rPr>
            </a:br>
            <a:r>
              <a:rPr lang="ru-RU" sz="11500" b="1" dirty="0" smtClean="0">
                <a:latin typeface="Monotype Corsiva" pitchFamily="66" charset="0"/>
                <a:cs typeface="Arabic Typesetting" pitchFamily="66" charset="-78"/>
              </a:rPr>
              <a:t>мастер</a:t>
            </a:r>
            <a:endParaRPr lang="ru-RU" sz="11500" b="1" dirty="0">
              <a:latin typeface="Monotype Corsiva" pitchFamily="66" charset="0"/>
              <a:cs typeface="Arabic Typesetting" pitchFamily="66" charset="-78"/>
            </a:endParaRPr>
          </a:p>
        </p:txBody>
      </p:sp>
      <p:pic>
        <p:nvPicPr>
          <p:cNvPr id="1026" name="Picture 2" descr="C:\Users\1\Desktop\gonch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288381" cy="63468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Как  работает  гончар</a:t>
            </a:r>
            <a:endParaRPr lang="ru-RU" sz="6600" b="1" dirty="0">
              <a:latin typeface="Monotype Corsiva" pitchFamily="66" charset="0"/>
            </a:endParaRPr>
          </a:p>
        </p:txBody>
      </p:sp>
      <p:pic>
        <p:nvPicPr>
          <p:cNvPr id="6" name="Picture 2" descr="C:\Users\1\Downloads\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9917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ownloads\825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10431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smtClean="0">
                <a:latin typeface="Monotype Corsiva" pitchFamily="66" charset="0"/>
              </a:rPr>
              <a:t>Обрезка  сосуда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23554" name="Picture 2" descr="C:\Users\1\Downloads\8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06717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Сушка  посуды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27650" name="Picture 2" descr="C:\Users\1\Downloads\obshchee-del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16891" cy="601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Обжиг  в печи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33794" name="Picture 2" descr="C:\Users\1\Downloads\131_7b8c1pech_ekps-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93510"/>
            <a:ext cx="4680520" cy="511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Посуда  после  обжига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30722" name="Picture 2" descr="C:\Users\1\Downloads\_vyrp13_75honcharka_zymova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03104" cy="4765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latin typeface="Monotype Corsiva" pitchFamily="66" charset="0"/>
              </a:rPr>
              <a:t>Обвар</a:t>
            </a:r>
            <a:r>
              <a:rPr lang="ru-RU" sz="6000" b="1" dirty="0" smtClean="0">
                <a:latin typeface="Monotype Corsiva" pitchFamily="66" charset="0"/>
              </a:rPr>
              <a:t> посуды после обжига 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9" name="Рисунок 8" descr="57894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812109" cy="5692424"/>
          </a:xfrm>
          <a:prstGeom prst="rect">
            <a:avLst/>
          </a:prstGeom>
        </p:spPr>
      </p:pic>
      <p:pic>
        <p:nvPicPr>
          <p:cNvPr id="10" name="Рисунок 9" descr="2_22GSN_9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8388957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5652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Роспись  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керамической  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посуды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32770" name="Picture 2" descr="C:\Users\1\Downloads\IMG_5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4104456" cy="6160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9668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Набор  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для  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детского 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творчества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31747" name="Picture 3" descr="C:\Users\1\Downloads\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76672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800" b="1" dirty="0" smtClean="0">
                <a:latin typeface="Monotype Corsiva" pitchFamily="66" charset="0"/>
              </a:rPr>
              <a:t>Гончар – мастер, </a:t>
            </a:r>
            <a:r>
              <a:rPr lang="ru-RU" sz="4800" b="1" dirty="0" smtClean="0">
                <a:latin typeface="Monotype Corsiva" pitchFamily="66" charset="0"/>
              </a:rPr>
              <a:t>умелец, который </a:t>
            </a:r>
            <a:r>
              <a:rPr lang="ru-RU" sz="4800" b="1" dirty="0" smtClean="0">
                <a:latin typeface="Monotype Corsiva" pitchFamily="66" charset="0"/>
              </a:rPr>
              <a:t>делает из глины посуду, керамику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1028" name="Picture 4" descr="C:\Users\1\Downloads\kuvshin1.jpg"/>
          <p:cNvPicPr>
            <a:picLocks noChangeAspect="1" noChangeArrowheads="1"/>
          </p:cNvPicPr>
          <p:nvPr/>
        </p:nvPicPr>
        <p:blipFill>
          <a:blip r:embed="rId2" cstate="print"/>
          <a:srcRect l="19407" r="16827"/>
          <a:stretch>
            <a:fillRect/>
          </a:stretch>
        </p:blipFill>
        <p:spPr bwMode="auto">
          <a:xfrm>
            <a:off x="4644008" y="1916832"/>
            <a:ext cx="1656184" cy="2597274"/>
          </a:xfrm>
          <a:prstGeom prst="rect">
            <a:avLst/>
          </a:prstGeom>
          <a:noFill/>
        </p:spPr>
      </p:pic>
      <p:pic>
        <p:nvPicPr>
          <p:cNvPr id="1029" name="Picture 5" descr="C:\Users\1\Downloads\flowerpot_04-01.jpg"/>
          <p:cNvPicPr>
            <a:picLocks noChangeAspect="1" noChangeArrowheads="1"/>
          </p:cNvPicPr>
          <p:nvPr/>
        </p:nvPicPr>
        <p:blipFill>
          <a:blip r:embed="rId3" cstate="print"/>
          <a:srcRect l="18203" t="17336" r="11586" b="20254"/>
          <a:stretch>
            <a:fillRect/>
          </a:stretch>
        </p:blipFill>
        <p:spPr bwMode="auto">
          <a:xfrm>
            <a:off x="899592" y="2636912"/>
            <a:ext cx="2484276" cy="1656184"/>
          </a:xfrm>
          <a:prstGeom prst="rect">
            <a:avLst/>
          </a:prstGeom>
          <a:noFill/>
        </p:spPr>
      </p:pic>
      <p:pic>
        <p:nvPicPr>
          <p:cNvPr id="1026" name="Picture 2" descr="C:\Users\1\Downloads\zharovnja1.jpg"/>
          <p:cNvPicPr>
            <a:picLocks noChangeAspect="1" noChangeArrowheads="1"/>
          </p:cNvPicPr>
          <p:nvPr/>
        </p:nvPicPr>
        <p:blipFill>
          <a:blip r:embed="rId4" cstate="print"/>
          <a:srcRect t="13303" b="10207"/>
          <a:stretch>
            <a:fillRect/>
          </a:stretch>
        </p:blipFill>
        <p:spPr bwMode="auto">
          <a:xfrm>
            <a:off x="2267744" y="4653136"/>
            <a:ext cx="2165226" cy="1656184"/>
          </a:xfrm>
          <a:prstGeom prst="rect">
            <a:avLst/>
          </a:prstGeom>
          <a:noFill/>
        </p:spPr>
      </p:pic>
      <p:pic>
        <p:nvPicPr>
          <p:cNvPr id="1027" name="Picture 3" descr="C:\Users\1\Downloads\kuvshin6.jpg"/>
          <p:cNvPicPr>
            <a:picLocks noChangeAspect="1" noChangeArrowheads="1"/>
          </p:cNvPicPr>
          <p:nvPr/>
        </p:nvPicPr>
        <p:blipFill>
          <a:blip r:embed="rId5" cstate="print"/>
          <a:srcRect l="17917" t="5119" r="20654" b="7856"/>
          <a:stretch>
            <a:fillRect/>
          </a:stretch>
        </p:blipFill>
        <p:spPr bwMode="auto">
          <a:xfrm>
            <a:off x="6660232" y="3429000"/>
            <a:ext cx="172819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Глина бывает разная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2053" name="Picture 5" descr="http://irecommend.ru/sites/default/files/product-images/86940/image_4.jpg"/>
          <p:cNvPicPr>
            <a:picLocks noChangeAspect="1" noChangeArrowheads="1"/>
          </p:cNvPicPr>
          <p:nvPr/>
        </p:nvPicPr>
        <p:blipFill>
          <a:blip r:embed="rId2" cstate="print"/>
          <a:srcRect l="42471" t="32760"/>
          <a:stretch>
            <a:fillRect/>
          </a:stretch>
        </p:blipFill>
        <p:spPr bwMode="auto">
          <a:xfrm>
            <a:off x="6084168" y="1124744"/>
            <a:ext cx="2808312" cy="2766068"/>
          </a:xfrm>
          <a:prstGeom prst="rect">
            <a:avLst/>
          </a:prstGeom>
          <a:noFill/>
        </p:spPr>
      </p:pic>
      <p:pic>
        <p:nvPicPr>
          <p:cNvPr id="2054" name="Picture 6" descr="C:\Users\1\Downloads\zelen-gl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473002" cy="2448272"/>
          </a:xfrm>
          <a:prstGeom prst="rect">
            <a:avLst/>
          </a:prstGeom>
          <a:noFill/>
        </p:spPr>
      </p:pic>
      <p:pic>
        <p:nvPicPr>
          <p:cNvPr id="2050" name="Picture 2" descr="C:\Users\1\Downloads\imgpreview (3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17032"/>
            <a:ext cx="2736304" cy="2678999"/>
          </a:xfrm>
          <a:prstGeom prst="rect">
            <a:avLst/>
          </a:prstGeom>
          <a:noFill/>
        </p:spPr>
      </p:pic>
      <p:pic>
        <p:nvPicPr>
          <p:cNvPr id="2055" name="Picture 7" descr="C:\Users\1\Downloads\imgpreview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73016"/>
            <a:ext cx="2896716" cy="2896716"/>
          </a:xfrm>
          <a:prstGeom prst="rect">
            <a:avLst/>
          </a:prstGeom>
          <a:noFill/>
        </p:spPr>
      </p:pic>
      <p:pic>
        <p:nvPicPr>
          <p:cNvPr id="2051" name="Picture 3" descr="C:\Users\1\Downloads\c2c2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933056"/>
            <a:ext cx="3217540" cy="2408728"/>
          </a:xfrm>
          <a:prstGeom prst="rect">
            <a:avLst/>
          </a:prstGeom>
          <a:noFill/>
        </p:spPr>
      </p:pic>
      <p:pic>
        <p:nvPicPr>
          <p:cNvPr id="2056" name="Picture 8" descr="C:\Users\1\Downloads\1225083.jpeg"/>
          <p:cNvPicPr>
            <a:picLocks noChangeAspect="1" noChangeArrowheads="1"/>
          </p:cNvPicPr>
          <p:nvPr/>
        </p:nvPicPr>
        <p:blipFill>
          <a:blip r:embed="rId7" cstate="print"/>
          <a:srcRect l="5605" t="34316" r="29705"/>
          <a:stretch>
            <a:fillRect/>
          </a:stretch>
        </p:blipFill>
        <p:spPr bwMode="auto">
          <a:xfrm>
            <a:off x="2843808" y="1268760"/>
            <a:ext cx="3168352" cy="2601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2504"/>
          </a:xfrm>
        </p:spPr>
        <p:txBody>
          <a:bodyPr>
            <a:normAutofit/>
          </a:bodyPr>
          <a:lstStyle/>
          <a:p>
            <a:pPr algn="r"/>
            <a:r>
              <a:rPr lang="ru-RU" sz="7200" b="1" dirty="0" smtClean="0">
                <a:latin typeface="Monotype Corsiva" pitchFamily="66" charset="0"/>
              </a:rPr>
              <a:t>Глиняное </a:t>
            </a:r>
            <a:br>
              <a:rPr lang="ru-RU" sz="7200" b="1" dirty="0" smtClean="0">
                <a:latin typeface="Monotype Corsiva" pitchFamily="66" charset="0"/>
              </a:rPr>
            </a:br>
            <a:r>
              <a:rPr lang="ru-RU" sz="7200" b="1" dirty="0" smtClean="0">
                <a:latin typeface="Monotype Corsiva" pitchFamily="66" charset="0"/>
              </a:rPr>
              <a:t>тесто</a:t>
            </a:r>
            <a:endParaRPr lang="ru-RU" sz="7200" b="1" dirty="0">
              <a:latin typeface="Monotype Corsiva" pitchFamily="66" charset="0"/>
            </a:endParaRPr>
          </a:p>
        </p:txBody>
      </p:sp>
      <p:pic>
        <p:nvPicPr>
          <p:cNvPr id="5121" name="Picture 1" descr="C:\Users\1\Downloads\8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96952"/>
            <a:ext cx="4920208" cy="3282701"/>
          </a:xfrm>
          <a:prstGeom prst="rect">
            <a:avLst/>
          </a:prstGeom>
          <a:noFill/>
        </p:spPr>
      </p:pic>
      <p:pic>
        <p:nvPicPr>
          <p:cNvPr id="5122" name="Picture 2" descr="C:\Users\1\Downloads\polirovka.jpg"/>
          <p:cNvPicPr>
            <a:picLocks noChangeAspect="1" noChangeArrowheads="1"/>
          </p:cNvPicPr>
          <p:nvPr/>
        </p:nvPicPr>
        <p:blipFill>
          <a:blip r:embed="rId3" cstate="print"/>
          <a:srcRect t="62096"/>
          <a:stretch>
            <a:fillRect/>
          </a:stretch>
        </p:blipFill>
        <p:spPr bwMode="auto">
          <a:xfrm>
            <a:off x="251520" y="620688"/>
            <a:ext cx="50405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Гончарная мастерская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5" name="Picture 2" descr="C:\Users\1\Downloads\96f3eb1967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056784" cy="4708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Гончарный круг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4097" name="Picture 1" descr="C:\Users\1\Downloads\272157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530816" cy="5291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ownloads\foto5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87879" cy="5587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ownloads\DSC06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16891" cy="6012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Инструменты гончара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3073" name="Picture 1" descr="C:\Users\1\Downloads\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015" y="1524000"/>
            <a:ext cx="668396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262</TotalTime>
  <Words>43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Гончарных  дел  мастер</vt:lpstr>
      <vt:lpstr>Слайд 2</vt:lpstr>
      <vt:lpstr>Глина бывает разная</vt:lpstr>
      <vt:lpstr>Глиняное  тесто</vt:lpstr>
      <vt:lpstr>Гончарная мастерская</vt:lpstr>
      <vt:lpstr>Гончарный круг</vt:lpstr>
      <vt:lpstr>Слайд 7</vt:lpstr>
      <vt:lpstr>Слайд 8</vt:lpstr>
      <vt:lpstr>Инструменты гончара</vt:lpstr>
      <vt:lpstr>Как  работает  гончар</vt:lpstr>
      <vt:lpstr>Слайд 11</vt:lpstr>
      <vt:lpstr>Обрезка  сосуда</vt:lpstr>
      <vt:lpstr>Сушка  посуды</vt:lpstr>
      <vt:lpstr>Обжиг  в печи</vt:lpstr>
      <vt:lpstr>Посуда  после  обжига</vt:lpstr>
      <vt:lpstr>Обвар посуды после обжига </vt:lpstr>
      <vt:lpstr>Роспись   керамической   посуды</vt:lpstr>
      <vt:lpstr>Набор   для   детского  творчества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Гончарных  дел  мастер</dc:title>
  <dc:creator>1</dc:creator>
  <cp:lastModifiedBy>1</cp:lastModifiedBy>
  <cp:revision>3</cp:revision>
  <dcterms:created xsi:type="dcterms:W3CDTF">2013-11-25T07:34:07Z</dcterms:created>
  <dcterms:modified xsi:type="dcterms:W3CDTF">2014-08-24T20:17:35Z</dcterms:modified>
</cp:coreProperties>
</file>