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3" r:id="rId6"/>
    <p:sldId id="262" r:id="rId7"/>
    <p:sldId id="287" r:id="rId8"/>
    <p:sldId id="288" r:id="rId9"/>
    <p:sldId id="289" r:id="rId10"/>
    <p:sldId id="290" r:id="rId11"/>
    <p:sldId id="291" r:id="rId12"/>
    <p:sldId id="265" r:id="rId13"/>
    <p:sldId id="264" r:id="rId14"/>
    <p:sldId id="266" r:id="rId15"/>
    <p:sldId id="267" r:id="rId16"/>
    <p:sldId id="25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0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17D038F-8C56-44B0-99F6-CF1D29F531D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9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4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Самообразование педагога в ДОУ.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Выполнила </a:t>
            </a:r>
            <a:r>
              <a:rPr lang="ru-RU" b="1" dirty="0" err="1" smtClean="0"/>
              <a:t>Зенова</a:t>
            </a:r>
            <a:r>
              <a:rPr lang="ru-RU" b="1" dirty="0" smtClean="0"/>
              <a:t> </a:t>
            </a:r>
            <a:r>
              <a:rPr lang="ru-RU" b="1" dirty="0"/>
              <a:t>А</a:t>
            </a:r>
            <a:r>
              <a:rPr lang="ru-RU" b="1" dirty="0" smtClean="0"/>
              <a:t>.В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Этапы работы</a:t>
            </a:r>
          </a:p>
        </p:txBody>
      </p:sp>
      <p:graphicFrame>
        <p:nvGraphicFramePr>
          <p:cNvPr id="37922" name="Group 34"/>
          <p:cNvGraphicFramePr>
            <a:graphicFrameLocks noGrp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3004370208"/>
              </p:ext>
            </p:extLst>
          </p:nvPr>
        </p:nvGraphicFramePr>
        <p:xfrm>
          <a:off x="457200" y="1981200"/>
          <a:ext cx="8229600" cy="4114800"/>
        </p:xfrm>
        <a:graphic>
          <a:graphicData uri="http://schemas.openxmlformats.org/drawingml/2006/table">
            <a:tbl>
              <a:tblPr/>
              <a:tblGrid>
                <a:gridCol w="1630363"/>
                <a:gridCol w="1049337"/>
                <a:gridCol w="5549900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 обобщающий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 уч.год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Подведение итогов, оформление результатов, написание и презентация проекта на методическом совете ДОУ номер 82.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4. внедренческий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 уч.год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Реализация программы.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738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/>
              <a:t>Действия и мероприятия, проводимые в процессе работы над темой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400" dirty="0"/>
              <a:t>чтение  специальной литературы;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просмотр интернет ресурсов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 посещение семинаров, методических объединений, занятий коллег;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обмен опытом с коллегами, общение на профессиональных форумах;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прохождение курсов повышения квалификации по теме самообразования;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проведение коллективных просмотров занятий для анализа со стороны коллег;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34921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Виды деятельности, составляющие процесс самообразования.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ru-RU" b="1" i="1" dirty="0" smtClean="0"/>
              <a:t>Систематический просмотр определенных телепередач</a:t>
            </a:r>
            <a:endParaRPr lang="ru-RU" b="1" dirty="0" smtClean="0"/>
          </a:p>
          <a:p>
            <a:pPr marL="514350" indent="-514350">
              <a:buAutoNum type="arabicPeriod"/>
            </a:pPr>
            <a:r>
              <a:rPr lang="ru-RU" b="1" i="1" dirty="0" smtClean="0"/>
              <a:t>Чтение конкретных педагогических периодических изданий</a:t>
            </a:r>
            <a:endParaRPr lang="ru-RU" b="1" dirty="0" smtClean="0"/>
          </a:p>
          <a:p>
            <a:pPr marL="514350" indent="-514350">
              <a:buAutoNum type="arabicPeriod"/>
            </a:pPr>
            <a:r>
              <a:rPr lang="ru-RU" b="1" i="1" dirty="0" smtClean="0"/>
              <a:t>Чтение методической, педагогической и предметной литературы</a:t>
            </a:r>
            <a:endParaRPr lang="ru-RU" b="1" dirty="0" smtClean="0"/>
          </a:p>
          <a:p>
            <a:pPr marL="514350" indent="-514350">
              <a:buAutoNum type="arabicPeriod"/>
            </a:pPr>
            <a:r>
              <a:rPr lang="ru-RU" b="1" i="1" dirty="0" smtClean="0"/>
              <a:t>Обзор в Интернете информации по преподаваемому предмету,  педагогике, психологии, педагогических технологий </a:t>
            </a:r>
            <a:endParaRPr lang="ru-RU" b="1" dirty="0" smtClean="0"/>
          </a:p>
          <a:p>
            <a:pPr marL="514350" indent="-514350">
              <a:buAutoNum type="arabicPeriod"/>
            </a:pPr>
            <a:r>
              <a:rPr lang="ru-RU" b="1" i="1" dirty="0" smtClean="0"/>
              <a:t>Решение задач, упражнений, тестов, кроссвордов и других заданий по своему предмету повышенной сложности, или нестандартной формы</a:t>
            </a:r>
            <a:endParaRPr lang="ru-RU" b="1" dirty="0" smtClean="0"/>
          </a:p>
          <a:p>
            <a:pPr marL="514350" indent="-514350">
              <a:buAutoNum type="arabicPeriod"/>
            </a:pPr>
            <a:r>
              <a:rPr lang="ru-RU" b="1" i="1" dirty="0" smtClean="0"/>
              <a:t>Посещение семинаров, тренингов, конференций, уроков коллег</a:t>
            </a:r>
            <a:endParaRPr lang="ru-RU" b="1" dirty="0" smtClean="0"/>
          </a:p>
          <a:p>
            <a:pPr marL="514350" indent="-514350">
              <a:buAutoNum type="arabicPeriod"/>
            </a:pPr>
            <a:r>
              <a:rPr lang="ru-RU" b="1" i="1" dirty="0" smtClean="0"/>
              <a:t>Дискуссии, совещания, обмен опытом с коллегами</a:t>
            </a:r>
            <a:endParaRPr lang="ru-RU" b="1" dirty="0" smtClean="0"/>
          </a:p>
          <a:p>
            <a:pPr marL="514350" indent="-514350">
              <a:buAutoNum type="arabicPeriod"/>
            </a:pPr>
            <a:r>
              <a:rPr lang="ru-RU" b="1" i="1" dirty="0" smtClean="0"/>
              <a:t>Изучение современных психологических методик в процессе интерактивных тренингов</a:t>
            </a:r>
            <a:endParaRPr lang="ru-RU" b="1" dirty="0" smtClean="0"/>
          </a:p>
          <a:p>
            <a:pPr marL="514350" indent="-514350">
              <a:buAutoNum type="arabicPeriod"/>
            </a:pPr>
            <a:r>
              <a:rPr lang="ru-RU" b="1" i="1" dirty="0" smtClean="0"/>
              <a:t>Изучение иностранных языков,  для чтения  информации о достижениях мировой педагогики</a:t>
            </a:r>
            <a:endParaRPr lang="ru-RU" b="1" dirty="0" smtClean="0"/>
          </a:p>
          <a:p>
            <a:pPr marL="514350" indent="-514350">
              <a:buAutoNum type="arabicPeriod"/>
            </a:pPr>
            <a:r>
              <a:rPr lang="ru-RU" b="1" i="1" dirty="0" smtClean="0"/>
              <a:t>Систематическое прохождение курсов повышения квалификации</a:t>
            </a:r>
            <a:endParaRPr lang="ru-RU" b="1" dirty="0" smtClean="0"/>
          </a:p>
          <a:p>
            <a:pPr marL="514350" indent="-514350">
              <a:buAutoNum type="arabicPeriod"/>
            </a:pPr>
            <a:r>
              <a:rPr lang="ru-RU" b="1" i="1" dirty="0" smtClean="0"/>
              <a:t>Проведение открытых уроков для анализа со стороны коллег</a:t>
            </a:r>
            <a:endParaRPr lang="ru-RU" b="1" dirty="0" smtClean="0"/>
          </a:p>
          <a:p>
            <a:pPr marL="514350" indent="-514350">
              <a:buAutoNum type="arabicPeriod"/>
            </a:pPr>
            <a:r>
              <a:rPr lang="ru-RU" b="1" i="1" dirty="0" smtClean="0"/>
              <a:t>Организация кружковой и внеклассной деятельности по предмету</a:t>
            </a:r>
            <a:endParaRPr lang="ru-RU" b="1" dirty="0" smtClean="0"/>
          </a:p>
          <a:p>
            <a:pPr marL="514350" indent="-514350">
              <a:buAutoNum type="arabicPeriod"/>
            </a:pPr>
            <a:r>
              <a:rPr lang="ru-RU" b="1" i="1" dirty="0" smtClean="0"/>
              <a:t>Изучение информационно-компьютерных технологий</a:t>
            </a:r>
            <a:endParaRPr lang="ru-RU" b="1" dirty="0" smtClean="0"/>
          </a:p>
          <a:p>
            <a:pPr marL="514350" indent="-514350">
              <a:buAutoNum type="arabicPeriod"/>
            </a:pPr>
            <a:r>
              <a:rPr lang="ru-RU" b="1" i="1" dirty="0" smtClean="0"/>
              <a:t>Посещение предметных выставок и тематические экскурсии по предмету</a:t>
            </a:r>
            <a:endParaRPr lang="ru-RU" b="1" dirty="0" smtClean="0"/>
          </a:p>
          <a:p>
            <a:pPr marL="514350" indent="-514350">
              <a:buAutoNum type="arabicPeriod"/>
            </a:pPr>
            <a:r>
              <a:rPr lang="ru-RU" b="1" i="1" dirty="0" smtClean="0"/>
              <a:t>Общение с коллегами в техникуме, районе, городе и в  Интернете.</a:t>
            </a:r>
            <a:endParaRPr lang="ru-RU" b="1" dirty="0" smtClean="0"/>
          </a:p>
          <a:p>
            <a:pPr marL="514350" indent="-514350">
              <a:buAutoNum type="arabicPeriod"/>
            </a:pPr>
            <a:r>
              <a:rPr lang="ru-RU" b="1" i="1" dirty="0" smtClean="0"/>
              <a:t>Ведение здорового образа жизни, занятия спортом, физическими упражнениями. Болезни – большое препятствие для профессионального роста.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2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Источники самообразования и самосовершенствования</a:t>
            </a:r>
            <a: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i="1" dirty="0" smtClean="0"/>
              <a:t>Телевидение</a:t>
            </a:r>
            <a:endParaRPr lang="ru-RU" b="1" dirty="0" smtClean="0"/>
          </a:p>
          <a:p>
            <a:r>
              <a:rPr lang="ru-RU" b="1" i="1" dirty="0" smtClean="0"/>
              <a:t>Газеты, журналы</a:t>
            </a:r>
            <a:endParaRPr lang="ru-RU" b="1" dirty="0" smtClean="0"/>
          </a:p>
          <a:p>
            <a:r>
              <a:rPr lang="ru-RU" b="1" i="1" dirty="0" smtClean="0"/>
              <a:t>Литература (методическая, научно-популярная,  публицистическая, художественная и др.)</a:t>
            </a:r>
            <a:endParaRPr lang="ru-RU" b="1" dirty="0" smtClean="0"/>
          </a:p>
          <a:p>
            <a:r>
              <a:rPr lang="ru-RU" b="1" i="1" dirty="0" smtClean="0"/>
              <a:t>Интернет</a:t>
            </a:r>
            <a:endParaRPr lang="ru-RU" b="1" dirty="0" smtClean="0"/>
          </a:p>
          <a:p>
            <a:r>
              <a:rPr lang="ru-RU" b="1" i="1" dirty="0" smtClean="0"/>
              <a:t>Видео, аудио информация на различных носителях</a:t>
            </a:r>
            <a:endParaRPr lang="ru-RU" b="1" dirty="0" smtClean="0"/>
          </a:p>
          <a:p>
            <a:r>
              <a:rPr lang="ru-RU" b="1" i="1" dirty="0" smtClean="0"/>
              <a:t>Платные курсы</a:t>
            </a:r>
            <a:endParaRPr lang="ru-RU" b="1" dirty="0" smtClean="0"/>
          </a:p>
          <a:p>
            <a:r>
              <a:rPr lang="ru-RU" b="1" i="1" dirty="0" smtClean="0"/>
              <a:t>Семинары и конференции</a:t>
            </a:r>
            <a:endParaRPr lang="ru-RU" b="1" dirty="0" smtClean="0"/>
          </a:p>
          <a:p>
            <a:r>
              <a:rPr lang="ru-RU" b="1" i="1" dirty="0" smtClean="0"/>
              <a:t>Мастер-классы</a:t>
            </a:r>
            <a:endParaRPr lang="ru-RU" b="1" dirty="0" smtClean="0"/>
          </a:p>
          <a:p>
            <a:r>
              <a:rPr lang="ru-RU" b="1" i="1" dirty="0" smtClean="0"/>
              <a:t>Мероприятия по обмену опытом</a:t>
            </a:r>
            <a:endParaRPr lang="ru-RU" b="1" dirty="0" smtClean="0"/>
          </a:p>
          <a:p>
            <a:r>
              <a:rPr lang="ru-RU" b="1" i="1" dirty="0" smtClean="0"/>
              <a:t>Экскурсии, театры, выставки, музеи, концерты</a:t>
            </a:r>
            <a:endParaRPr lang="ru-RU" b="1" dirty="0" smtClean="0"/>
          </a:p>
          <a:p>
            <a:r>
              <a:rPr lang="ru-RU" b="1" i="1" dirty="0" smtClean="0"/>
              <a:t>Курсы повышения квалификации</a:t>
            </a:r>
            <a:endParaRPr lang="ru-RU" b="1" dirty="0" smtClean="0"/>
          </a:p>
          <a:p>
            <a:r>
              <a:rPr lang="ru-RU" b="1" i="1" dirty="0" smtClean="0"/>
              <a:t>Путешествия</a:t>
            </a:r>
            <a:endParaRPr lang="ru-RU" b="1" dirty="0" smtClean="0"/>
          </a:p>
          <a:p>
            <a:pPr lvl="0"/>
            <a:r>
              <a:rPr lang="ru-RU" i="1" dirty="0" smtClean="0"/>
              <a:t>….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pPr lvl="0"/>
            <a:r>
              <a:rPr lang="ru-RU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Предполагаемый результат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i="1" dirty="0" smtClean="0"/>
              <a:t>повышение качества преподавания предмета (указать показатели, по которым будет определяться эффективность и качество)</a:t>
            </a:r>
            <a:endParaRPr lang="ru-RU" b="1" dirty="0" smtClean="0"/>
          </a:p>
          <a:p>
            <a:pPr lvl="0"/>
            <a:r>
              <a:rPr lang="ru-RU" b="1" i="1" dirty="0" smtClean="0"/>
              <a:t>разработанные или изданные методические пособия, статьи, учебники, программы, сценарии, исследования</a:t>
            </a:r>
            <a:endParaRPr lang="ru-RU" b="1" dirty="0" smtClean="0"/>
          </a:p>
          <a:p>
            <a:pPr lvl="0"/>
            <a:r>
              <a:rPr lang="ru-RU" b="1" i="1" dirty="0" smtClean="0"/>
              <a:t>разработка новых форм, методов и приемов обучения</a:t>
            </a:r>
            <a:endParaRPr lang="ru-RU" b="1" dirty="0" smtClean="0"/>
          </a:p>
          <a:p>
            <a:pPr lvl="0"/>
            <a:r>
              <a:rPr lang="ru-RU" b="1" i="1" dirty="0" smtClean="0"/>
              <a:t>доклады, выступления</a:t>
            </a:r>
            <a:endParaRPr lang="ru-RU" b="1" dirty="0" smtClean="0"/>
          </a:p>
          <a:p>
            <a:pPr lvl="0"/>
            <a:r>
              <a:rPr lang="ru-RU" b="1" i="1" dirty="0" smtClean="0"/>
              <a:t>разработка дидактических материалов, тестов, наглядностей</a:t>
            </a:r>
            <a:endParaRPr lang="ru-RU" b="1" dirty="0" smtClean="0"/>
          </a:p>
          <a:p>
            <a:pPr lvl="0"/>
            <a:r>
              <a:rPr lang="ru-RU" b="1" i="1" dirty="0" smtClean="0"/>
              <a:t>выработка методических рекомендаций по применению новой информационной технологии</a:t>
            </a:r>
            <a:endParaRPr lang="ru-RU" b="1" dirty="0" smtClean="0"/>
          </a:p>
          <a:p>
            <a:pPr lvl="0"/>
            <a:r>
              <a:rPr lang="ru-RU" b="1" i="1" dirty="0" smtClean="0"/>
              <a:t>разработка и проведение открытых уроков по собственным, новаторским технологиям</a:t>
            </a:r>
            <a:endParaRPr lang="ru-RU" b="1" dirty="0" smtClean="0"/>
          </a:p>
          <a:p>
            <a:pPr lvl="0"/>
            <a:r>
              <a:rPr lang="ru-RU" b="1" i="1" dirty="0" smtClean="0"/>
              <a:t>создание  комплектов педагогических  разработок</a:t>
            </a:r>
            <a:endParaRPr lang="ru-RU" b="1" dirty="0" smtClean="0"/>
          </a:p>
          <a:p>
            <a:pPr lvl="0"/>
            <a:r>
              <a:rPr lang="ru-RU" b="1" i="1" dirty="0" smtClean="0"/>
              <a:t>проведение тренингов, семинаров, конференций , мастер-классов, обобщение опыта по исследуемой проблеме (теме)</a:t>
            </a:r>
            <a:endParaRPr lang="ru-RU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Участниками процесса самообразования являются: </a:t>
            </a:r>
            <a:br>
              <a:rPr lang="ru-RU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Директор; </a:t>
            </a:r>
            <a:endParaRPr lang="ru-RU" dirty="0" smtClean="0"/>
          </a:p>
          <a:p>
            <a:r>
              <a:rPr lang="ru-RU" b="1" i="1" dirty="0" smtClean="0"/>
              <a:t>Методисты;</a:t>
            </a:r>
            <a:endParaRPr lang="ru-RU" dirty="0" smtClean="0"/>
          </a:p>
          <a:p>
            <a:r>
              <a:rPr lang="ru-RU" b="1" i="1" dirty="0" smtClean="0"/>
              <a:t>председатели </a:t>
            </a:r>
            <a:r>
              <a:rPr lang="ru-RU" b="1" i="1" smtClean="0"/>
              <a:t>методических объединений; </a:t>
            </a:r>
            <a:endParaRPr lang="ru-RU" dirty="0" smtClean="0"/>
          </a:p>
          <a:p>
            <a:r>
              <a:rPr lang="ru-RU" b="1" i="1" dirty="0" smtClean="0"/>
              <a:t>педагогический коллектив; </a:t>
            </a:r>
            <a:endParaRPr lang="ru-RU" dirty="0" smtClean="0"/>
          </a:p>
          <a:p>
            <a:r>
              <a:rPr lang="ru-RU" b="1" i="1" dirty="0" smtClean="0"/>
              <a:t>и конечно, самое главное лицо – сам педагог.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Настоящее образование есть только самообразование и оно начинается, когда человек прощается со всеми школами.  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Д. И. Писарев.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понимают под термином «самообразование»?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Приобретение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знаний </a:t>
            </a:r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путем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самостоятельных занятий, без помощи преподавателя 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27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27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7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27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7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27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7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27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7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Самообразование 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специально организованная, самодеятельная, систематическая познавательная деятельность, направленная на достижение определенных личностно и (или) общественно значимых образовательных целей: удовлетворение познавательных интересов, общекультурных и профессиональных запросов и повышения профессиональной квалификации.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368152"/>
          </a:xfrm>
        </p:spPr>
        <p:txBody>
          <a:bodyPr>
            <a:noAutofit/>
          </a:bodyPr>
          <a:lstStyle/>
          <a:p>
            <a:r>
              <a:rPr lang="ru-RU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движет педагога  к самообразованию и самосовершенствованию:</a:t>
            </a:r>
            <a:br>
              <a:rPr lang="ru-RU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2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92500" lnSpcReduction="20000"/>
          </a:bodyPr>
          <a:lstStyle/>
          <a:p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Ежедневная работа с информацией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Желание творчества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Стремительный рост современной науки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Изменения, происходящие в жизни общества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Конкуренция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Общественное мнение.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Материальное стимулирование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Интерес.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Направления самообразования.</a:t>
            </a:r>
            <a:r>
              <a:rPr lang="ru-RU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2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Профессиональное (предмет преподавания);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психолого-педагогическое (ориентированное на студентов  и родителей);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психологическое (имидж, общение, искусство влияния, лидерские качества и др.);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методическое (педагогические технологии, формы, методы и приемы обучения);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Правовое;	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эстетическое (гуманитарное);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Историческое;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иностранные языки;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Политическое;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информационно-компьютерные технологии;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охрана здоровья;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интересы и хобби;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...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pPr lvl="0"/>
            <a:r>
              <a:rPr lang="ru-RU" i="1" dirty="0" smtClean="0"/>
              <a:t>Формы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индивидуальная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инициатором является сам преподаватель, однако руководители методических и административных структур могут инициировать и стимулировать этот процесс. 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групповая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в виде деятельности методического объединения, семинаров, практикумов, курсов повышения квалификации обеспечивает обратную связь между результатами индивидуального самообразования и самим преподавателем.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77200" cy="5334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/>
              <a:t/>
            </a:r>
            <a:br>
              <a:rPr lang="ru-RU" sz="1400"/>
            </a:br>
            <a:r>
              <a:rPr lang="ru-RU" sz="2000"/>
              <a:t>1. Качество организованного педагогом учебно – воспитательного процесса и профессионально-квалификационный рост педагога.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2.Наличие планов работы.</a:t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>3. Отображение в планах государственных, региональных, районных, локальных документов.</a:t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>4. Проработка теоретического материала.</a:t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>5. Ознакомление с программным обеспечением по данной теме.</a:t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>6. Внедрение темы самообразования на занятиях.</a:t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>7. Реализация ее в дополнительной образовательной деятельности.</a:t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>8. Распространение опыта работы.</a:t>
            </a:r>
            <a:br>
              <a:rPr lang="ru-RU" sz="2000"/>
            </a:br>
            <a:endParaRPr lang="ru-RU" sz="200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295400" y="304800"/>
            <a:ext cx="64039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Показатели эффективности </a:t>
            </a:r>
          </a:p>
          <a:p>
            <a:pPr algn="ctr"/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педагогического самообразования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730322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400"/>
              <a:t>Название темы</a:t>
            </a:r>
          </a:p>
          <a:p>
            <a:pPr>
              <a:lnSpc>
                <a:spcPct val="80000"/>
              </a:lnSpc>
            </a:pPr>
            <a:r>
              <a:rPr lang="ru-RU" sz="2400"/>
              <a:t>Цели</a:t>
            </a:r>
          </a:p>
          <a:p>
            <a:pPr>
              <a:lnSpc>
                <a:spcPct val="80000"/>
              </a:lnSpc>
            </a:pPr>
            <a:r>
              <a:rPr lang="ru-RU" sz="2400"/>
              <a:t>Задачи</a:t>
            </a:r>
          </a:p>
          <a:p>
            <a:pPr>
              <a:lnSpc>
                <a:spcPct val="80000"/>
              </a:lnSpc>
            </a:pPr>
            <a:r>
              <a:rPr lang="ru-RU" sz="2400"/>
              <a:t>Предполагаемый результат</a:t>
            </a:r>
          </a:p>
          <a:p>
            <a:pPr>
              <a:lnSpc>
                <a:spcPct val="80000"/>
              </a:lnSpc>
            </a:pPr>
            <a:r>
              <a:rPr lang="ru-RU" sz="2400"/>
              <a:t>Этапы работы</a:t>
            </a:r>
          </a:p>
          <a:p>
            <a:pPr>
              <a:lnSpc>
                <a:spcPct val="80000"/>
              </a:lnSpc>
            </a:pPr>
            <a:r>
              <a:rPr lang="ru-RU" sz="2400"/>
              <a:t>Сроки выполнения каждого этапа</a:t>
            </a:r>
          </a:p>
          <a:p>
            <a:pPr>
              <a:lnSpc>
                <a:spcPct val="80000"/>
              </a:lnSpc>
            </a:pPr>
            <a:r>
              <a:rPr lang="ru-RU" sz="2400"/>
              <a:t>Действия и мероприятия, проводимые в процессе работы над темой</a:t>
            </a:r>
          </a:p>
          <a:p>
            <a:pPr>
              <a:lnSpc>
                <a:spcPct val="80000"/>
              </a:lnSpc>
            </a:pPr>
            <a:r>
              <a:rPr lang="ru-RU" sz="2400"/>
              <a:t>Способ демонстрации результата проделанной работы</a:t>
            </a:r>
          </a:p>
          <a:p>
            <a:pPr>
              <a:lnSpc>
                <a:spcPct val="80000"/>
              </a:lnSpc>
            </a:pPr>
            <a:r>
              <a:rPr lang="ru-RU" sz="2400"/>
              <a:t>Форма отчета по проделанной работе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295400" y="261938"/>
            <a:ext cx="6400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Личный план самообразования педагога</a:t>
            </a:r>
          </a:p>
        </p:txBody>
      </p:sp>
    </p:spTree>
    <p:extLst>
      <p:ext uri="{BB962C8B-B14F-4D97-AF65-F5344CB8AC3E}">
        <p14:creationId xmlns:p14="http://schemas.microsoft.com/office/powerpoint/2010/main" val="2790339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010400" cy="304800"/>
          </a:xfrm>
        </p:spPr>
        <p:txBody>
          <a:bodyPr>
            <a:normAutofit fontScale="90000"/>
          </a:bodyPr>
          <a:lstStyle/>
          <a:p>
            <a:r>
              <a:rPr lang="ru-RU" sz="4000"/>
              <a:t>Этапы работы</a:t>
            </a:r>
          </a:p>
        </p:txBody>
      </p:sp>
      <p:graphicFrame>
        <p:nvGraphicFramePr>
          <p:cNvPr id="3594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273954"/>
              </p:ext>
            </p:extLst>
          </p:nvPr>
        </p:nvGraphicFramePr>
        <p:xfrm>
          <a:off x="533400" y="623888"/>
          <a:ext cx="8077200" cy="6079808"/>
        </p:xfrm>
        <a:graphic>
          <a:graphicData uri="http://schemas.openxmlformats.org/drawingml/2006/table">
            <a:tbl>
              <a:tblPr/>
              <a:tblGrid>
                <a:gridCol w="1600200"/>
                <a:gridCol w="1030288"/>
                <a:gridCol w="5446712"/>
              </a:tblGrid>
              <a:tr h="1233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Этап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Сроки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Содержание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1. диагностический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 уч.год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Анализ затруднений в работе воспитателя по организации экологического воспитания дошкольников, постановка проблемы, обоснование выбора темы; актуальность и новизна, выбор методов и средств поисковой деятельности. Определение цели и задач самообразования. Планирование этапов работы по самообразованию, изучение психолого-педагогической и методической литературы по выбранной проблеме, составление картотеки литературных источников, прогнозирование результатов.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2. практический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 уч.год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Накопление передового педагогического опыта по теме самообразования, их отбор и анализ, эпизодическое использование в работе основных форм экологического воспитания, апробация материалов.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359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200</TotalTime>
  <Words>674</Words>
  <Application>Microsoft Office PowerPoint</Application>
  <PresentationFormat>Экран 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Кнопка</vt:lpstr>
      <vt:lpstr>Самообразование педагога в ДОУ.</vt:lpstr>
      <vt:lpstr>Что понимают под термином «самообразование»?</vt:lpstr>
      <vt:lpstr>    .    </vt:lpstr>
      <vt:lpstr>Что движет педагога  к самообразованию и самосовершенствованию: </vt:lpstr>
      <vt:lpstr>Направления самообразования. </vt:lpstr>
      <vt:lpstr>Формы </vt:lpstr>
      <vt:lpstr>Презентация PowerPoint</vt:lpstr>
      <vt:lpstr>Презентация PowerPoint</vt:lpstr>
      <vt:lpstr>Этапы работы</vt:lpstr>
      <vt:lpstr>Этапы работы</vt:lpstr>
      <vt:lpstr>Действия и мероприятия, проводимые в процессе работы над темой</vt:lpstr>
      <vt:lpstr>Виды деятельности, составляющие процесс самообразования. </vt:lpstr>
      <vt:lpstr>Источники самообразования и самосовершенствования </vt:lpstr>
      <vt:lpstr>Предполагаемый результат </vt:lpstr>
      <vt:lpstr>Участниками процесса самообразования являются: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Самообразование педагога в ДОУ.</dc:title>
  <dc:creator>Поля</dc:creator>
  <cp:lastModifiedBy>Александр</cp:lastModifiedBy>
  <cp:revision>22</cp:revision>
  <dcterms:created xsi:type="dcterms:W3CDTF">2014-03-25T08:57:29Z</dcterms:created>
  <dcterms:modified xsi:type="dcterms:W3CDTF">2015-01-14T16:21:05Z</dcterms:modified>
</cp:coreProperties>
</file>