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56" r:id="rId3"/>
    <p:sldId id="260" r:id="rId4"/>
    <p:sldId id="261" r:id="rId5"/>
    <p:sldId id="257" r:id="rId6"/>
    <p:sldId id="259"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3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8F24BD-94C0-4907-BA7A-4F312566C5A4}" type="datetimeFigureOut">
              <a:rPr lang="ru-RU" smtClean="0"/>
              <a:t>25.11.2014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5665A5-9156-4447-AA4F-66DEF0279A5B}" type="slidenum">
              <a:rPr lang="ru-RU" smtClean="0"/>
              <a:t>‹#›</a:t>
            </a:fld>
            <a:endParaRPr lang="ru-RU"/>
          </a:p>
        </p:txBody>
      </p:sp>
    </p:spTree>
    <p:extLst>
      <p:ext uri="{BB962C8B-B14F-4D97-AF65-F5344CB8AC3E}">
        <p14:creationId xmlns:p14="http://schemas.microsoft.com/office/powerpoint/2010/main" val="2643640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C23285-AEF6-4EA9-9825-5742CF365861}" type="slidenum">
              <a:rPr lang="ru-RU"/>
              <a:pPr/>
              <a:t>1</a:t>
            </a:fld>
            <a:endParaRPr lang="ru-RU"/>
          </a:p>
        </p:txBody>
      </p:sp>
      <p:sp>
        <p:nvSpPr>
          <p:cNvPr id="15362" name="Rectangle 2"/>
          <p:cNvSpPr txBox="1">
            <a:spLocks noGrp="1" noRot="1" noChangeAspect="1" noChangeArrowheads="1" noTextEdit="1"/>
          </p:cNvSpPr>
          <p:nvPr>
            <p:ph type="sldImg"/>
          </p:nvPr>
        </p:nvSpPr>
        <p:spPr>
          <a:xfrm>
            <a:off x="1141413" y="695325"/>
            <a:ext cx="4572000" cy="3429000"/>
          </a:xfrm>
          <a:ln/>
        </p:spPr>
      </p:sp>
      <p:sp>
        <p:nvSpPr>
          <p:cNvPr id="15363" name="Rectangle 3"/>
          <p:cNvSpPr txBox="1">
            <a:spLocks noGrp="1" noChangeArrowheads="1"/>
          </p:cNvSpPr>
          <p:nvPr>
            <p:ph type="body" idx="1"/>
          </p:nvPr>
        </p:nvSpPr>
        <p:spPr>
          <a:ln/>
          <a:extLst>
            <a:ext uri="{91240B29-F687-4F45-9708-019B960494DF}">
              <a14:hiddenLine xmlns:a14="http://schemas.microsoft.com/office/drawing/2010/main" w="9525">
                <a:solidFill>
                  <a:srgbClr val="808080"/>
                </a:solidFill>
                <a:round/>
                <a:headEnd/>
                <a:tailEnd/>
              </a14:hiddenLine>
            </a:ext>
          </a:extLst>
        </p:spPr>
        <p:txBody>
          <a:bodyPr wrap="none" anchor="ct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21EA5B4-E2D2-4D38-9A19-51D97044A73A}" type="datetimeFigureOut">
              <a:rPr lang="ru-RU" smtClean="0"/>
              <a:t>25.11.2014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D7A1A8-3AD7-4666-8D94-2860EBED2312}" type="slidenum">
              <a:rPr lang="ru-RU" smtClean="0"/>
              <a:t>‹#›</a:t>
            </a:fld>
            <a:endParaRPr lang="ru-RU"/>
          </a:p>
        </p:txBody>
      </p:sp>
    </p:spTree>
    <p:extLst>
      <p:ext uri="{BB962C8B-B14F-4D97-AF65-F5344CB8AC3E}">
        <p14:creationId xmlns:p14="http://schemas.microsoft.com/office/powerpoint/2010/main" val="812228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21EA5B4-E2D2-4D38-9A19-51D97044A73A}" type="datetimeFigureOut">
              <a:rPr lang="ru-RU" smtClean="0"/>
              <a:t>25.11.2014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D7A1A8-3AD7-4666-8D94-2860EBED2312}" type="slidenum">
              <a:rPr lang="ru-RU" smtClean="0"/>
              <a:t>‹#›</a:t>
            </a:fld>
            <a:endParaRPr lang="ru-RU"/>
          </a:p>
        </p:txBody>
      </p:sp>
    </p:spTree>
    <p:extLst>
      <p:ext uri="{BB962C8B-B14F-4D97-AF65-F5344CB8AC3E}">
        <p14:creationId xmlns:p14="http://schemas.microsoft.com/office/powerpoint/2010/main" val="4217006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21EA5B4-E2D2-4D38-9A19-51D97044A73A}" type="datetimeFigureOut">
              <a:rPr lang="ru-RU" smtClean="0"/>
              <a:t>25.11.2014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D7A1A8-3AD7-4666-8D94-2860EBED2312}" type="slidenum">
              <a:rPr lang="ru-RU" smtClean="0"/>
              <a:t>‹#›</a:t>
            </a:fld>
            <a:endParaRPr lang="ru-RU"/>
          </a:p>
        </p:txBody>
      </p:sp>
    </p:spTree>
    <p:extLst>
      <p:ext uri="{BB962C8B-B14F-4D97-AF65-F5344CB8AC3E}">
        <p14:creationId xmlns:p14="http://schemas.microsoft.com/office/powerpoint/2010/main" val="222814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21EA5B4-E2D2-4D38-9A19-51D97044A73A}" type="datetimeFigureOut">
              <a:rPr lang="ru-RU" smtClean="0"/>
              <a:t>25.11.2014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D7A1A8-3AD7-4666-8D94-2860EBED2312}" type="slidenum">
              <a:rPr lang="ru-RU" smtClean="0"/>
              <a:t>‹#›</a:t>
            </a:fld>
            <a:endParaRPr lang="ru-RU"/>
          </a:p>
        </p:txBody>
      </p:sp>
    </p:spTree>
    <p:extLst>
      <p:ext uri="{BB962C8B-B14F-4D97-AF65-F5344CB8AC3E}">
        <p14:creationId xmlns:p14="http://schemas.microsoft.com/office/powerpoint/2010/main" val="3203499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21EA5B4-E2D2-4D38-9A19-51D97044A73A}" type="datetimeFigureOut">
              <a:rPr lang="ru-RU" smtClean="0"/>
              <a:t>25.11.2014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D7A1A8-3AD7-4666-8D94-2860EBED2312}" type="slidenum">
              <a:rPr lang="ru-RU" smtClean="0"/>
              <a:t>‹#›</a:t>
            </a:fld>
            <a:endParaRPr lang="ru-RU"/>
          </a:p>
        </p:txBody>
      </p:sp>
    </p:spTree>
    <p:extLst>
      <p:ext uri="{BB962C8B-B14F-4D97-AF65-F5344CB8AC3E}">
        <p14:creationId xmlns:p14="http://schemas.microsoft.com/office/powerpoint/2010/main" val="1264995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21EA5B4-E2D2-4D38-9A19-51D97044A73A}" type="datetimeFigureOut">
              <a:rPr lang="ru-RU" smtClean="0"/>
              <a:t>25.11.2014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D7A1A8-3AD7-4666-8D94-2860EBED2312}" type="slidenum">
              <a:rPr lang="ru-RU" smtClean="0"/>
              <a:t>‹#›</a:t>
            </a:fld>
            <a:endParaRPr lang="ru-RU"/>
          </a:p>
        </p:txBody>
      </p:sp>
    </p:spTree>
    <p:extLst>
      <p:ext uri="{BB962C8B-B14F-4D97-AF65-F5344CB8AC3E}">
        <p14:creationId xmlns:p14="http://schemas.microsoft.com/office/powerpoint/2010/main" val="3913451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21EA5B4-E2D2-4D38-9A19-51D97044A73A}" type="datetimeFigureOut">
              <a:rPr lang="ru-RU" smtClean="0"/>
              <a:t>25.11.2014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1D7A1A8-3AD7-4666-8D94-2860EBED2312}" type="slidenum">
              <a:rPr lang="ru-RU" smtClean="0"/>
              <a:t>‹#›</a:t>
            </a:fld>
            <a:endParaRPr lang="ru-RU"/>
          </a:p>
        </p:txBody>
      </p:sp>
    </p:spTree>
    <p:extLst>
      <p:ext uri="{BB962C8B-B14F-4D97-AF65-F5344CB8AC3E}">
        <p14:creationId xmlns:p14="http://schemas.microsoft.com/office/powerpoint/2010/main" val="125548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21EA5B4-E2D2-4D38-9A19-51D97044A73A}" type="datetimeFigureOut">
              <a:rPr lang="ru-RU" smtClean="0"/>
              <a:t>25.11.2014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1D7A1A8-3AD7-4666-8D94-2860EBED2312}" type="slidenum">
              <a:rPr lang="ru-RU" smtClean="0"/>
              <a:t>‹#›</a:t>
            </a:fld>
            <a:endParaRPr lang="ru-RU"/>
          </a:p>
        </p:txBody>
      </p:sp>
    </p:spTree>
    <p:extLst>
      <p:ext uri="{BB962C8B-B14F-4D97-AF65-F5344CB8AC3E}">
        <p14:creationId xmlns:p14="http://schemas.microsoft.com/office/powerpoint/2010/main" val="2607934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21EA5B4-E2D2-4D38-9A19-51D97044A73A}" type="datetimeFigureOut">
              <a:rPr lang="ru-RU" smtClean="0"/>
              <a:t>25.11.2014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1D7A1A8-3AD7-4666-8D94-2860EBED2312}" type="slidenum">
              <a:rPr lang="ru-RU" smtClean="0"/>
              <a:t>‹#›</a:t>
            </a:fld>
            <a:endParaRPr lang="ru-RU"/>
          </a:p>
        </p:txBody>
      </p:sp>
    </p:spTree>
    <p:extLst>
      <p:ext uri="{BB962C8B-B14F-4D97-AF65-F5344CB8AC3E}">
        <p14:creationId xmlns:p14="http://schemas.microsoft.com/office/powerpoint/2010/main" val="1756772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21EA5B4-E2D2-4D38-9A19-51D97044A73A}" type="datetimeFigureOut">
              <a:rPr lang="ru-RU" smtClean="0"/>
              <a:t>25.11.2014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D7A1A8-3AD7-4666-8D94-2860EBED2312}" type="slidenum">
              <a:rPr lang="ru-RU" smtClean="0"/>
              <a:t>‹#›</a:t>
            </a:fld>
            <a:endParaRPr lang="ru-RU"/>
          </a:p>
        </p:txBody>
      </p:sp>
    </p:spTree>
    <p:extLst>
      <p:ext uri="{BB962C8B-B14F-4D97-AF65-F5344CB8AC3E}">
        <p14:creationId xmlns:p14="http://schemas.microsoft.com/office/powerpoint/2010/main" val="680992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21EA5B4-E2D2-4D38-9A19-51D97044A73A}" type="datetimeFigureOut">
              <a:rPr lang="ru-RU" smtClean="0"/>
              <a:t>25.11.2014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D7A1A8-3AD7-4666-8D94-2860EBED2312}" type="slidenum">
              <a:rPr lang="ru-RU" smtClean="0"/>
              <a:t>‹#›</a:t>
            </a:fld>
            <a:endParaRPr lang="ru-RU"/>
          </a:p>
        </p:txBody>
      </p:sp>
    </p:spTree>
    <p:extLst>
      <p:ext uri="{BB962C8B-B14F-4D97-AF65-F5344CB8AC3E}">
        <p14:creationId xmlns:p14="http://schemas.microsoft.com/office/powerpoint/2010/main" val="2525016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EA5B4-E2D2-4D38-9A19-51D97044A73A}" type="datetimeFigureOut">
              <a:rPr lang="ru-RU" smtClean="0"/>
              <a:t>25.11.2014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7A1A8-3AD7-4666-8D94-2860EBED2312}" type="slidenum">
              <a:rPr lang="ru-RU" smtClean="0"/>
              <a:t>‹#›</a:t>
            </a:fld>
            <a:endParaRPr lang="ru-RU"/>
          </a:p>
        </p:txBody>
      </p:sp>
    </p:spTree>
    <p:extLst>
      <p:ext uri="{BB962C8B-B14F-4D97-AF65-F5344CB8AC3E}">
        <p14:creationId xmlns:p14="http://schemas.microsoft.com/office/powerpoint/2010/main" val="716131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67545" y="620713"/>
            <a:ext cx="7344816"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9pPr>
          </a:lstStyle>
          <a:p>
            <a:pPr algn="r">
              <a:buSzPct val="100000"/>
            </a:pPr>
            <a:r>
              <a:rPr lang="ru-RU" sz="7500" dirty="0" smtClean="0">
                <a:solidFill>
                  <a:srgbClr val="376092"/>
                </a:solidFill>
                <a:latin typeface="Times New Roman" pitchFamily="18" charset="0"/>
                <a:ea typeface="Microsoft YaHei" pitchFamily="34" charset="-122"/>
                <a:cs typeface="Arial Unicode MS" pitchFamily="34" charset="-128"/>
              </a:rPr>
              <a:t>Рубское озеро</a:t>
            </a:r>
            <a:endParaRPr lang="ru-RU" sz="7500" b="0" dirty="0">
              <a:solidFill>
                <a:srgbClr val="376092"/>
              </a:solidFill>
              <a:latin typeface="Times New Roman" pitchFamily="18" charset="0"/>
              <a:ea typeface="Microsoft YaHei" pitchFamily="34" charset="-122"/>
              <a:cs typeface="Arial Unicode MS" pitchFamily="34" charset="-128"/>
            </a:endParaRPr>
          </a:p>
        </p:txBody>
      </p:sp>
      <p:sp>
        <p:nvSpPr>
          <p:cNvPr id="13315" name="Text Box 3"/>
          <p:cNvSpPr txBox="1">
            <a:spLocks noChangeArrowheads="1"/>
          </p:cNvSpPr>
          <p:nvPr/>
        </p:nvSpPr>
        <p:spPr bwMode="auto">
          <a:xfrm>
            <a:off x="6156325" y="549275"/>
            <a:ext cx="270033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9pPr>
          </a:lstStyle>
          <a:p>
            <a:pPr>
              <a:spcBef>
                <a:spcPts val="600"/>
              </a:spcBef>
              <a:buSzPct val="100000"/>
            </a:pPr>
            <a:endParaRPr lang="ru-RU" sz="2400" b="0">
              <a:solidFill>
                <a:srgbClr val="898989"/>
              </a:solidFill>
              <a:latin typeface="Calibri" pitchFamily="34" charset="0"/>
              <a:ea typeface="Microsoft YaHei" pitchFamily="34" charset="-122"/>
            </a:endParaRPr>
          </a:p>
        </p:txBody>
      </p:sp>
      <p:pic>
        <p:nvPicPr>
          <p:cNvPr id="1026" name="Picture 2" descr="D:\Рубское озеро\11053574.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39189" y="1700808"/>
            <a:ext cx="5544616" cy="42016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7481029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9512" y="4800600"/>
            <a:ext cx="8136904" cy="932656"/>
          </a:xfrm>
        </p:spPr>
        <p:txBody>
          <a:bodyPr>
            <a:noAutofit/>
          </a:bodyPr>
          <a:lstStyle/>
          <a:p>
            <a:pPr algn="ctr"/>
            <a:r>
              <a:rPr lang="ru-RU" sz="3200" i="1" dirty="0">
                <a:solidFill>
                  <a:srgbClr val="000000"/>
                </a:solidFill>
                <a:latin typeface="Times New Roman"/>
              </a:rPr>
              <a:t>Рубское озеро – жемчужина Ивановской области.</a:t>
            </a:r>
            <a:endParaRPr lang="ru-RU" sz="3200" dirty="0"/>
          </a:p>
        </p:txBody>
      </p:sp>
      <p:sp>
        <p:nvSpPr>
          <p:cNvPr id="5" name="Рисунок 4"/>
          <p:cNvSpPr>
            <a:spLocks noGrp="1"/>
          </p:cNvSpPr>
          <p:nvPr>
            <p:ph type="pic" idx="1"/>
          </p:nvPr>
        </p:nvSpPr>
        <p:spPr/>
      </p:sp>
      <p:sp>
        <p:nvSpPr>
          <p:cNvPr id="6" name="Текст 5"/>
          <p:cNvSpPr>
            <a:spLocks noGrp="1"/>
          </p:cNvSpPr>
          <p:nvPr>
            <p:ph type="body" sz="half" idx="2"/>
          </p:nvPr>
        </p:nvSpPr>
        <p:spPr>
          <a:xfrm>
            <a:off x="539552" y="5589240"/>
            <a:ext cx="8280920" cy="1080120"/>
          </a:xfrm>
        </p:spPr>
        <p:txBody>
          <a:bodyPr>
            <a:noAutofit/>
          </a:bodyPr>
          <a:lstStyle/>
          <a:p>
            <a:r>
              <a:rPr lang="ru-RU" sz="2000" b="1" i="0" dirty="0" smtClean="0">
                <a:solidFill>
                  <a:srgbClr val="030133"/>
                </a:solidFill>
                <a:effectLst/>
                <a:latin typeface="Times New Roman" pitchFamily="18" charset="0"/>
                <a:cs typeface="Times New Roman" pitchFamily="18" charset="0"/>
              </a:rPr>
              <a:t>Рубское озеро</a:t>
            </a:r>
            <a:r>
              <a:rPr lang="ru-RU" sz="2000" b="0" i="0" dirty="0" smtClean="0">
                <a:solidFill>
                  <a:srgbClr val="030133"/>
                </a:solidFill>
                <a:effectLst/>
                <a:latin typeface="Times New Roman" pitchFamily="18" charset="0"/>
                <a:cs typeface="Times New Roman" pitchFamily="18" charset="0"/>
              </a:rPr>
              <a:t> - крупнейшее в Ивановское области. Площадь озера - 297 гектаров, максимальная глубина - более 16 метров. В 35 км от озера стоит древнерусский город-заповедник Суздаль, известный историческими достопримечательностями. </a:t>
            </a:r>
            <a:endParaRPr lang="ru-RU" sz="2000" dirty="0">
              <a:latin typeface="Times New Roman" pitchFamily="18" charset="0"/>
              <a:cs typeface="Times New Roman" pitchFamily="18" charset="0"/>
            </a:endParaRPr>
          </a:p>
        </p:txBody>
      </p:sp>
      <p:pic>
        <p:nvPicPr>
          <p:cNvPr id="2050" name="Picture 2" descr="D:\Рубское озеро\IMG_000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5576" y="188640"/>
            <a:ext cx="7560840" cy="45365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173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idx="4294967295"/>
          </p:nvPr>
        </p:nvSpPr>
        <p:spPr>
          <a:xfrm>
            <a:off x="0" y="0"/>
            <a:ext cx="9109075" cy="5876925"/>
          </a:xfrm>
        </p:spPr>
        <p:txBody>
          <a:bodyPr>
            <a:normAutofit fontScale="90000"/>
          </a:bodyPr>
          <a:lstStyle/>
          <a:p>
            <a:r>
              <a:rPr lang="ru-RU" sz="1800" b="1" dirty="0">
                <a:solidFill>
                  <a:srgbClr val="000000"/>
                </a:solidFill>
                <a:latin typeface="Times New Roman"/>
              </a:rPr>
              <a:t/>
            </a:r>
            <a:br>
              <a:rPr lang="ru-RU" sz="1800" b="1" dirty="0">
                <a:solidFill>
                  <a:srgbClr val="000000"/>
                </a:solidFill>
                <a:latin typeface="Times New Roman"/>
              </a:rPr>
            </a:br>
            <a:r>
              <a:rPr lang="ru-RU" sz="1800" b="1" dirty="0" smtClean="0">
                <a:solidFill>
                  <a:srgbClr val="000000"/>
                </a:solidFill>
                <a:latin typeface="Times New Roman"/>
              </a:rPr>
              <a:t/>
            </a:r>
            <a:br>
              <a:rPr lang="ru-RU" sz="1800" b="1" dirty="0" smtClean="0">
                <a:solidFill>
                  <a:srgbClr val="000000"/>
                </a:solidFill>
                <a:latin typeface="Times New Roman"/>
              </a:rPr>
            </a:br>
            <a:r>
              <a:rPr lang="ru-RU" sz="1800" b="1" dirty="0" smtClean="0">
                <a:solidFill>
                  <a:srgbClr val="000000"/>
                </a:solidFill>
                <a:latin typeface="Times New Roman"/>
              </a:rPr>
              <a:t/>
            </a:r>
            <a:br>
              <a:rPr lang="ru-RU" sz="1800" b="1" dirty="0" smtClean="0">
                <a:solidFill>
                  <a:srgbClr val="000000"/>
                </a:solidFill>
                <a:latin typeface="Times New Roman"/>
              </a:rPr>
            </a:br>
            <a:r>
              <a:rPr lang="ru-RU" sz="2200" b="1" dirty="0" smtClean="0">
                <a:solidFill>
                  <a:srgbClr val="000000"/>
                </a:solidFill>
                <a:latin typeface="Times New Roman"/>
              </a:rPr>
              <a:t>Почему озеро назвали Рубским? </a:t>
            </a:r>
            <a:br>
              <a:rPr lang="ru-RU" sz="2200" b="1" dirty="0" smtClean="0">
                <a:solidFill>
                  <a:srgbClr val="000000"/>
                </a:solidFill>
                <a:latin typeface="Times New Roman"/>
              </a:rPr>
            </a:br>
            <a:r>
              <a:rPr lang="ru-RU" sz="2200" b="1" dirty="0">
                <a:solidFill>
                  <a:srgbClr val="000000"/>
                </a:solidFill>
                <a:latin typeface="Times New Roman"/>
              </a:rPr>
              <a:t/>
            </a:r>
            <a:br>
              <a:rPr lang="ru-RU" sz="2200" b="1" dirty="0">
                <a:solidFill>
                  <a:srgbClr val="000000"/>
                </a:solidFill>
                <a:latin typeface="Times New Roman"/>
              </a:rPr>
            </a:br>
            <a:r>
              <a:rPr lang="ru-RU" sz="1800" b="1" i="0" dirty="0" smtClean="0">
                <a:solidFill>
                  <a:srgbClr val="000000"/>
                </a:solidFill>
                <a:effectLst/>
                <a:latin typeface="Times New Roman"/>
              </a:rPr>
              <a:t>Относительно названия озера существует много легенд.</a:t>
            </a:r>
            <a:r>
              <a:rPr lang="ru-RU" sz="1800" dirty="0" smtClean="0"/>
              <a:t/>
            </a:r>
            <a:br>
              <a:rPr lang="ru-RU" sz="1800" dirty="0" smtClean="0"/>
            </a:br>
            <a:r>
              <a:rPr lang="ru-RU" sz="1800" dirty="0" smtClean="0"/>
              <a:t>1. </a:t>
            </a:r>
            <a:r>
              <a:rPr lang="ru-RU" sz="1800" b="1" i="0" dirty="0" smtClean="0">
                <a:solidFill>
                  <a:srgbClr val="000000"/>
                </a:solidFill>
                <a:effectLst/>
                <a:latin typeface="Times New Roman"/>
              </a:rPr>
              <a:t>На месте озера в древности стояло село, в котором была рубленая деревянная церковь. Однажды на месте селения образовался провал, который поглотил храм и крестьянские избы. На том месте, где когда-то мирно жили и трудились люди, разлилось большое озеро, которое было названо Рубским, в память о рубленом храме и домах. </a:t>
            </a:r>
            <a:r>
              <a:rPr lang="ru-RU" sz="1800" dirty="0"/>
              <a:t/>
            </a:r>
            <a:br>
              <a:rPr lang="ru-RU" sz="1800" dirty="0"/>
            </a:br>
            <a:r>
              <a:rPr lang="ru-RU" sz="1800" dirty="0" smtClean="0"/>
              <a:t>2. </a:t>
            </a:r>
            <a:r>
              <a:rPr lang="ru-RU" sz="1800" b="1" i="0" dirty="0" smtClean="0">
                <a:solidFill>
                  <a:srgbClr val="000000"/>
                </a:solidFill>
                <a:effectLst/>
                <a:latin typeface="Times New Roman"/>
              </a:rPr>
              <a:t>Еще одно предание гласит, что имя свое озеро получило, из-за рубки (битвы), которая произошла в древности на озерных берегах.</a:t>
            </a:r>
            <a:r>
              <a:rPr lang="ru-RU" sz="1800" dirty="0" smtClean="0"/>
              <a:t/>
            </a:r>
            <a:br>
              <a:rPr lang="ru-RU" sz="1800" dirty="0" smtClean="0"/>
            </a:br>
            <a:r>
              <a:rPr lang="ru-RU" sz="1800" dirty="0" smtClean="0"/>
              <a:t>3. </a:t>
            </a:r>
            <a:r>
              <a:rPr lang="ru-RU" sz="1800" b="1" i="0" dirty="0" smtClean="0">
                <a:solidFill>
                  <a:srgbClr val="000000"/>
                </a:solidFill>
                <a:effectLst/>
                <a:latin typeface="Times New Roman"/>
              </a:rPr>
              <a:t>Созерцая природу </a:t>
            </a:r>
            <a:r>
              <a:rPr lang="ru-RU" sz="1800" b="1" i="0" dirty="0" err="1" smtClean="0">
                <a:solidFill>
                  <a:srgbClr val="000000"/>
                </a:solidFill>
                <a:effectLst/>
                <a:latin typeface="Times New Roman"/>
              </a:rPr>
              <a:t>Рубского</a:t>
            </a:r>
            <a:r>
              <a:rPr lang="ru-RU" sz="1800" b="1" i="0" dirty="0" smtClean="0">
                <a:solidFill>
                  <a:srgbClr val="000000"/>
                </a:solidFill>
                <a:effectLst/>
                <a:latin typeface="Times New Roman"/>
              </a:rPr>
              <a:t> озера, легко сочиняются другие легенды, вот одна из них.</a:t>
            </a:r>
            <a:r>
              <a:rPr lang="ru-RU" sz="1800" dirty="0" smtClean="0"/>
              <a:t/>
            </a:r>
            <a:br>
              <a:rPr lang="ru-RU" sz="1800" dirty="0" smtClean="0"/>
            </a:br>
            <a:r>
              <a:rPr lang="ru-RU" sz="1800" b="1" i="0" dirty="0" smtClean="0">
                <a:solidFill>
                  <a:srgbClr val="000000"/>
                </a:solidFill>
                <a:effectLst/>
                <a:latin typeface="Times New Roman"/>
              </a:rPr>
              <a:t>У хозяина болота был прекраснейший и самый красивейший цветок. Но его красотой мог любоваться только хозяин болота. Днем его охраняли слуги, а  с наступлением ночи, цветок оставался без присмотра, в непроходимых болотистых местах. Люди знали о существовании цветка и говорили, будто бы тот, кто раздобудет его, станет сказочно богат. Много совершалось попыток раздобыть этот цветок, но все они были тщетны. </a:t>
            </a:r>
            <a:r>
              <a:rPr lang="ru-RU" sz="1800" dirty="0" smtClean="0"/>
              <a:t/>
            </a:r>
            <a:br>
              <a:rPr lang="ru-RU" sz="1800" dirty="0" smtClean="0"/>
            </a:br>
            <a:r>
              <a:rPr lang="ru-RU" sz="1800" b="1" i="0" dirty="0" smtClean="0">
                <a:solidFill>
                  <a:srgbClr val="000000"/>
                </a:solidFill>
                <a:effectLst/>
                <a:latin typeface="Times New Roman"/>
              </a:rPr>
              <a:t>И вот однажды ночью, выбрав подходящий момент, человеку удалось сорвать цветок. Рано утром хозяин болота отправился полюбоваться на свое чудо, но обнаружил лишь его пропажу. </a:t>
            </a:r>
            <a:r>
              <a:rPr lang="ru-RU" sz="1800" dirty="0" smtClean="0"/>
              <a:t/>
            </a:r>
            <a:br>
              <a:rPr lang="ru-RU" sz="1800" dirty="0" smtClean="0"/>
            </a:br>
            <a:r>
              <a:rPr lang="ru-RU" sz="1800" b="1" i="0" dirty="0" smtClean="0">
                <a:solidFill>
                  <a:srgbClr val="000000"/>
                </a:solidFill>
                <a:effectLst/>
                <a:latin typeface="Times New Roman"/>
              </a:rPr>
              <a:t>Проходили дни, поиски цветка продолжались. Однажды стража, которая искала пропажу, заметила его ослепительную красоту в одном крестьянском доме. Цветок буквально пылал своей красотой. Но люди заметили стражу.</a:t>
            </a:r>
            <a:r>
              <a:rPr lang="ru-RU" sz="1800" dirty="0" smtClean="0"/>
              <a:t/>
            </a:r>
            <a:br>
              <a:rPr lang="ru-RU" sz="1800" dirty="0" smtClean="0"/>
            </a:br>
            <a:r>
              <a:rPr lang="ru-RU" sz="1800" b="1" i="0" dirty="0" smtClean="0">
                <a:solidFill>
                  <a:srgbClr val="000000"/>
                </a:solidFill>
                <a:effectLst/>
                <a:latin typeface="Times New Roman"/>
              </a:rPr>
              <a:t>Для того, чтобы сохранить красоту цветка и дать возможность наслаждаться его неповторимостью другим людям, они окунули его в небольшое озерцо.   На удивление местных жителей озеро увеличилось в своих размерах. Сегодня каждый из нас может убедиться в красоте этого мифического цветка. </a:t>
            </a:r>
            <a:endParaRPr lang="ru-RU" sz="1800" dirty="0"/>
          </a:p>
        </p:txBody>
      </p:sp>
    </p:spTree>
    <p:extLst>
      <p:ext uri="{BB962C8B-B14F-4D97-AF65-F5344CB8AC3E}">
        <p14:creationId xmlns:p14="http://schemas.microsoft.com/office/powerpoint/2010/main" val="963340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Рубское озеро\raboti1_clip_image01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5576" y="495300"/>
            <a:ext cx="7416824" cy="46618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Подзаголовок 5"/>
          <p:cNvSpPr>
            <a:spLocks noGrp="1"/>
          </p:cNvSpPr>
          <p:nvPr>
            <p:ph type="subTitle" idx="4294967295"/>
          </p:nvPr>
        </p:nvSpPr>
        <p:spPr>
          <a:xfrm>
            <a:off x="0" y="5516563"/>
            <a:ext cx="8676456" cy="1341437"/>
          </a:xfrm>
        </p:spPr>
        <p:txBody>
          <a:bodyPr>
            <a:noAutofit/>
          </a:bodyPr>
          <a:lstStyle/>
          <a:p>
            <a:pPr marL="0" indent="0">
              <a:buNone/>
            </a:pPr>
            <a:r>
              <a:rPr lang="ru-RU" sz="2000" b="1" dirty="0">
                <a:solidFill>
                  <a:srgbClr val="000000"/>
                </a:solidFill>
                <a:latin typeface="Times New Roman"/>
                <a:ea typeface="+mj-ea"/>
                <a:cs typeface="+mj-cs"/>
              </a:rPr>
              <a:t>Посетив Рубское озеро и насладившись закатом вы обязательно увидите, когда солнце уходит с небосвода, то оно уносит с собой этот цветок, который своим сиянием освещает небо ярко-красным, оранжевым, а иногда розовым светом.</a:t>
            </a:r>
            <a:endParaRPr lang="ru-RU"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415416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0" y="273050"/>
            <a:ext cx="3008313" cy="1860550"/>
          </a:xfrm>
        </p:spPr>
        <p:txBody>
          <a:bodyPr>
            <a:noAutofit/>
          </a:bodyPr>
          <a:lstStyle/>
          <a:p>
            <a:r>
              <a:rPr lang="ru-RU" sz="1800" dirty="0" smtClean="0">
                <a:solidFill>
                  <a:srgbClr val="030133"/>
                </a:solidFill>
                <a:latin typeface="Times New Roman" pitchFamily="18" charset="0"/>
                <a:cs typeface="Times New Roman" pitchFamily="18" charset="0"/>
              </a:rPr>
              <a:t>Озеро </a:t>
            </a:r>
            <a:r>
              <a:rPr lang="ru-RU" sz="1800" dirty="0">
                <a:solidFill>
                  <a:srgbClr val="030133"/>
                </a:solidFill>
                <a:latin typeface="Times New Roman" pitchFamily="18" charset="0"/>
                <a:cs typeface="Times New Roman" pitchFamily="18" charset="0"/>
              </a:rPr>
              <a:t>Рубское </a:t>
            </a:r>
            <a:r>
              <a:rPr lang="ru-RU" sz="1800" b="0" dirty="0">
                <a:solidFill>
                  <a:srgbClr val="030133"/>
                </a:solidFill>
                <a:latin typeface="Times New Roman" pitchFamily="18" charset="0"/>
                <a:cs typeface="Times New Roman" pitchFamily="18" charset="0"/>
              </a:rPr>
              <a:t>- </a:t>
            </a:r>
            <a:r>
              <a:rPr lang="ru-RU" sz="1800" b="0" dirty="0" smtClean="0">
                <a:solidFill>
                  <a:srgbClr val="030133"/>
                </a:solidFill>
                <a:latin typeface="Times New Roman" pitchFamily="18" charset="0"/>
                <a:cs typeface="Times New Roman" pitchFamily="18" charset="0"/>
              </a:rPr>
              <a:t> </a:t>
            </a:r>
            <a:r>
              <a:rPr lang="ru-RU" sz="1800" b="0" dirty="0">
                <a:solidFill>
                  <a:srgbClr val="030133"/>
                </a:solidFill>
                <a:latin typeface="Times New Roman" pitchFamily="18" charset="0"/>
                <a:cs typeface="Times New Roman" pitchFamily="18" charset="0"/>
              </a:rPr>
              <a:t>имеет ледниковое  происхождение, по содержанию солей в воде оно превосходит Байкал </a:t>
            </a:r>
            <a:r>
              <a:rPr lang="ru-RU" sz="1800" b="0" dirty="0" smtClean="0">
                <a:solidFill>
                  <a:srgbClr val="030133"/>
                </a:solidFill>
                <a:latin typeface="Times New Roman" pitchFamily="18" charset="0"/>
                <a:cs typeface="Times New Roman" pitchFamily="18" charset="0"/>
              </a:rPr>
              <a:t>втрое, </a:t>
            </a:r>
            <a:r>
              <a:rPr lang="ru-RU" sz="1800" b="0" dirty="0">
                <a:solidFill>
                  <a:srgbClr val="030133"/>
                </a:solidFill>
                <a:latin typeface="Times New Roman" pitchFamily="18" charset="0"/>
                <a:cs typeface="Times New Roman" pitchFamily="18" charset="0"/>
              </a:rPr>
              <a:t>и, кроме этого, содержит лечебные грязи.</a:t>
            </a:r>
            <a:endParaRPr lang="ru-RU" sz="1800" dirty="0">
              <a:latin typeface="Times New Roman" pitchFamily="18" charset="0"/>
              <a:cs typeface="Times New Roman" pitchFamily="18" charset="0"/>
            </a:endParaRPr>
          </a:p>
        </p:txBody>
      </p:sp>
      <p:sp>
        <p:nvSpPr>
          <p:cNvPr id="6" name="Текст 5"/>
          <p:cNvSpPr>
            <a:spLocks noGrp="1"/>
          </p:cNvSpPr>
          <p:nvPr>
            <p:ph type="body" sz="half" idx="4294967295"/>
          </p:nvPr>
        </p:nvSpPr>
        <p:spPr>
          <a:xfrm>
            <a:off x="0" y="2135188"/>
            <a:ext cx="3563888" cy="4533900"/>
          </a:xfrm>
        </p:spPr>
        <p:txBody>
          <a:bodyPr>
            <a:normAutofit/>
          </a:bodyPr>
          <a:lstStyle/>
          <a:p>
            <a:pPr marL="0" indent="0">
              <a:buNone/>
            </a:pPr>
            <a:r>
              <a:rPr lang="ru-RU" sz="2000" b="0" i="0" dirty="0" smtClean="0">
                <a:solidFill>
                  <a:srgbClr val="000000"/>
                </a:solidFill>
                <a:effectLst/>
                <a:latin typeface="Times New Roman" pitchFamily="18" charset="0"/>
                <a:cs typeface="Times New Roman" pitchFamily="18" charset="0"/>
              </a:rPr>
              <a:t>Идеально чистая гладь воды привлекает огромное количество отдыхающих со всех уголков нашей страны. Вода в озере чистая, так как озеро располагается на территории экологически чистого района и является практически не тронутым цивилизацией. </a:t>
            </a:r>
            <a:r>
              <a:rPr lang="ru-RU" sz="2000" dirty="0" smtClean="0">
                <a:solidFill>
                  <a:srgbClr val="000000"/>
                </a:solidFill>
                <a:latin typeface="Times New Roman" pitchFamily="18" charset="0"/>
                <a:cs typeface="Times New Roman" pitchFamily="18" charset="0"/>
              </a:rPr>
              <a:t>Озеро </a:t>
            </a:r>
            <a:r>
              <a:rPr lang="ru-RU" sz="2000" b="0" i="0" dirty="0" smtClean="0">
                <a:solidFill>
                  <a:srgbClr val="000000"/>
                </a:solidFill>
                <a:effectLst/>
                <a:latin typeface="Times New Roman" pitchFamily="18" charset="0"/>
                <a:cs typeface="Times New Roman" pitchFamily="18" charset="0"/>
              </a:rPr>
              <a:t>также  обладает и свойствами лечебными.. </a:t>
            </a:r>
            <a:endParaRPr lang="ru-RU" sz="2000" dirty="0">
              <a:latin typeface="Times New Roman" pitchFamily="18" charset="0"/>
              <a:cs typeface="Times New Roman" pitchFamily="18" charset="0"/>
            </a:endParaRPr>
          </a:p>
        </p:txBody>
      </p:sp>
      <p:pic>
        <p:nvPicPr>
          <p:cNvPr id="3074" name="Picture 2" descr="D:\Рубское озеро\5552295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63888" y="476672"/>
            <a:ext cx="5184576" cy="5661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566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457200" y="274638"/>
            <a:ext cx="8686800" cy="1143000"/>
          </a:xfrm>
        </p:spPr>
        <p:txBody>
          <a:bodyPr>
            <a:noAutofit/>
          </a:bodyPr>
          <a:lstStyle/>
          <a:p>
            <a:r>
              <a:rPr lang="ru-RU" sz="2800" b="0" i="0" dirty="0" smtClean="0">
                <a:solidFill>
                  <a:srgbClr val="000000"/>
                </a:solidFill>
                <a:effectLst/>
                <a:latin typeface="Times New Roman" pitchFamily="18" charset="0"/>
                <a:cs typeface="Times New Roman" pitchFamily="18" charset="0"/>
              </a:rPr>
              <a:t/>
            </a:r>
            <a:br>
              <a:rPr lang="ru-RU" sz="2800" b="0" i="0" dirty="0" smtClean="0">
                <a:solidFill>
                  <a:srgbClr val="000000"/>
                </a:solidFill>
                <a:effectLst/>
                <a:latin typeface="Times New Roman" pitchFamily="18" charset="0"/>
                <a:cs typeface="Times New Roman" pitchFamily="18" charset="0"/>
              </a:rPr>
            </a:br>
            <a:r>
              <a:rPr lang="ru-RU" sz="2800" b="0" i="0" dirty="0" smtClean="0">
                <a:solidFill>
                  <a:srgbClr val="000000"/>
                </a:solidFill>
                <a:effectLst/>
                <a:latin typeface="Times New Roman" pitchFamily="18" charset="0"/>
                <a:cs typeface="Times New Roman" pitchFamily="18" charset="0"/>
              </a:rPr>
              <a:t>Негромкий плеск волн западает надолго в память и манит к себе снова и снова на песчаный берег этого большого озера, с прозрачными водами и огромнейшим количеством </a:t>
            </a:r>
            <a:r>
              <a:rPr lang="ru-RU" sz="2800" b="0" i="0" u="none" strike="noStrike" dirty="0" smtClean="0">
                <a:effectLst/>
                <a:latin typeface="Times New Roman" pitchFamily="18" charset="0"/>
                <a:cs typeface="Times New Roman" pitchFamily="18" charset="0"/>
              </a:rPr>
              <a:t>рыбы</a:t>
            </a:r>
            <a:r>
              <a:rPr lang="ru-RU" sz="2800" b="0" i="0" dirty="0" smtClean="0">
                <a:solidFill>
                  <a:srgbClr val="000000"/>
                </a:solidFill>
                <a:effectLst/>
                <a:latin typeface="Times New Roman" pitchFamily="18" charset="0"/>
                <a:cs typeface="Times New Roman" pitchFamily="18" charset="0"/>
              </a:rPr>
              <a:t>, которая искриться на прибрежных отмелях.</a:t>
            </a:r>
            <a:endParaRPr lang="ru-RU" sz="2800" dirty="0">
              <a:latin typeface="Times New Roman" pitchFamily="18" charset="0"/>
              <a:cs typeface="Times New Roman" pitchFamily="18" charset="0"/>
            </a:endParaRPr>
          </a:p>
        </p:txBody>
      </p:sp>
      <p:sp>
        <p:nvSpPr>
          <p:cNvPr id="6" name="Объект 5"/>
          <p:cNvSpPr>
            <a:spLocks noGrp="1"/>
          </p:cNvSpPr>
          <p:nvPr>
            <p:ph idx="4294967295"/>
          </p:nvPr>
        </p:nvSpPr>
        <p:spPr>
          <a:xfrm>
            <a:off x="1068388" y="2060575"/>
            <a:ext cx="8075612" cy="4065588"/>
          </a:xfrm>
        </p:spPr>
        <p:txBody>
          <a:bodyPr/>
          <a:lstStyle/>
          <a:p>
            <a:r>
              <a:rPr lang="ru-RU" dirty="0" smtClean="0"/>
              <a:t>Виды рыб, которые водятся в этом озере: </a:t>
            </a:r>
            <a:r>
              <a:rPr lang="ru-RU" dirty="0" err="1" smtClean="0"/>
              <a:t>верховка</a:t>
            </a:r>
            <a:r>
              <a:rPr lang="ru-RU" dirty="0" smtClean="0"/>
              <a:t>,  карась,  окунь,  плотва, щука,  язь.</a:t>
            </a:r>
            <a:endParaRPr lang="ru-RU" dirty="0"/>
          </a:p>
        </p:txBody>
      </p:sp>
      <p:pic>
        <p:nvPicPr>
          <p:cNvPr id="4099" name="Picture 3" descr="D:\Рубское озеро\WP_00025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09227" y="2969568"/>
            <a:ext cx="5976664" cy="38884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935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188913"/>
            <a:ext cx="8229600" cy="1143000"/>
          </a:xfrm>
        </p:spPr>
        <p:txBody>
          <a:bodyPr>
            <a:normAutofit fontScale="90000"/>
          </a:bodyPr>
          <a:lstStyle/>
          <a:p>
            <a:r>
              <a:rPr lang="ru-RU" sz="2000" b="1" dirty="0" smtClean="0">
                <a:solidFill>
                  <a:srgbClr val="000000"/>
                </a:solidFill>
                <a:effectLst/>
                <a:ea typeface="Times New Roman"/>
              </a:rPr>
              <a:t/>
            </a:r>
            <a:br>
              <a:rPr lang="ru-RU" sz="2000" b="1" dirty="0" smtClean="0">
                <a:solidFill>
                  <a:srgbClr val="000000"/>
                </a:solidFill>
                <a:effectLst/>
                <a:ea typeface="Times New Roman"/>
              </a:rPr>
            </a:br>
            <a:r>
              <a:rPr lang="ru-RU" sz="2000" b="1" dirty="0">
                <a:solidFill>
                  <a:srgbClr val="000000"/>
                </a:solidFill>
                <a:ea typeface="Times New Roman"/>
              </a:rPr>
              <a:t/>
            </a:r>
            <a:br>
              <a:rPr lang="ru-RU" sz="2000" b="1" dirty="0">
                <a:solidFill>
                  <a:srgbClr val="000000"/>
                </a:solidFill>
                <a:ea typeface="Times New Roman"/>
              </a:rPr>
            </a:br>
            <a:r>
              <a:rPr lang="ru-RU" sz="3600" dirty="0" smtClean="0">
                <a:solidFill>
                  <a:srgbClr val="000000"/>
                </a:solidFill>
                <a:latin typeface="Times New Roman" pitchFamily="18" charset="0"/>
                <a:ea typeface="Times New Roman"/>
                <a:cs typeface="Times New Roman" pitchFamily="18" charset="0"/>
              </a:rPr>
              <a:t>Вокруг </a:t>
            </a:r>
            <a:r>
              <a:rPr lang="ru-RU" sz="3600" dirty="0" smtClean="0">
                <a:solidFill>
                  <a:srgbClr val="000000"/>
                </a:solidFill>
                <a:effectLst/>
                <a:latin typeface="Times New Roman" pitchFamily="18" charset="0"/>
                <a:ea typeface="Times New Roman"/>
                <a:cs typeface="Times New Roman" pitchFamily="18" charset="0"/>
              </a:rPr>
              <a:t> </a:t>
            </a:r>
            <a:r>
              <a:rPr lang="ru-RU" sz="3600" b="1" dirty="0" smtClean="0">
                <a:latin typeface="Times New Roman" pitchFamily="18" charset="0"/>
                <a:cs typeface="Times New Roman" pitchFamily="18" charset="0"/>
              </a:rPr>
              <a:t>озера</a:t>
            </a:r>
            <a:r>
              <a:rPr lang="ru-RU" sz="3600" dirty="0" smtClean="0">
                <a:effectLst/>
                <a:latin typeface="Times New Roman" pitchFamily="18" charset="0"/>
                <a:cs typeface="Times New Roman" pitchFamily="18" charset="0"/>
              </a:rPr>
              <a:t> замечательная природа – густой сосновый бор и  березовые рощи. </a:t>
            </a:r>
            <a:endParaRPr lang="ru-RU" sz="3600" dirty="0">
              <a:latin typeface="Times New Roman" pitchFamily="18" charset="0"/>
              <a:cs typeface="Times New Roman" pitchFamily="18" charset="0"/>
            </a:endParaRPr>
          </a:p>
        </p:txBody>
      </p:sp>
      <p:pic>
        <p:nvPicPr>
          <p:cNvPr id="6146" name="Picture 2" descr="D:\Рубское озеро\IMG_001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96136" y="4167396"/>
            <a:ext cx="3096344" cy="23222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148" name="Picture 4" descr="D:\Рубское озеро\IMG_000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5536" y="1556792"/>
            <a:ext cx="3995936" cy="2996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149" name="Picture 5" descr="D:\Рубское озеро\IMG_0007.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93504" y="4221088"/>
            <a:ext cx="3227851" cy="2420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162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700" dirty="0"/>
              <a:t>Я всем советую побывать на </a:t>
            </a:r>
            <a:r>
              <a:rPr lang="ru-RU" sz="2700" dirty="0" err="1" smtClean="0"/>
              <a:t>Рубском</a:t>
            </a:r>
            <a:r>
              <a:rPr lang="ru-RU" sz="2700" dirty="0" smtClean="0"/>
              <a:t> озере. </a:t>
            </a:r>
            <a:r>
              <a:rPr lang="ru-RU" sz="2700" dirty="0"/>
              <a:t>В</a:t>
            </a:r>
            <a:r>
              <a:rPr lang="ru-RU" sz="2700" dirty="0" smtClean="0"/>
              <a:t>стреча </a:t>
            </a:r>
            <a:r>
              <a:rPr lang="ru-RU" sz="2700" dirty="0"/>
              <a:t>с </a:t>
            </a:r>
            <a:r>
              <a:rPr lang="ru-RU" sz="2700" dirty="0" smtClean="0"/>
              <a:t>ним оставит </a:t>
            </a:r>
            <a:r>
              <a:rPr lang="ru-RU" sz="2700" dirty="0"/>
              <a:t>яркий </a:t>
            </a:r>
            <a:r>
              <a:rPr lang="ru-RU" sz="2700" dirty="0" smtClean="0"/>
              <a:t>след </a:t>
            </a:r>
            <a:r>
              <a:rPr lang="ru-RU" sz="2700" dirty="0"/>
              <a:t>в памяти на долгие годы. </a:t>
            </a:r>
            <a:endParaRPr lang="ru-RU"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051720" y="2348880"/>
            <a:ext cx="5481353" cy="37275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19519801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159</Words>
  <Application>Microsoft Office PowerPoint</Application>
  <PresentationFormat>Экран (4:3)</PresentationFormat>
  <Paragraphs>12</Paragraphs>
  <Slides>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Презентация PowerPoint</vt:lpstr>
      <vt:lpstr>Рубское озеро – жемчужина Ивановской области.</vt:lpstr>
      <vt:lpstr>   Почему озеро назвали Рубским?   Относительно названия озера существует много легенд. 1. На месте озера в древности стояло село, в котором была рубленая деревянная церковь. Однажды на месте селения образовался провал, который поглотил храм и крестьянские избы. На том месте, где когда-то мирно жили и трудились люди, разлилось большое озеро, которое было названо Рубским, в память о рубленом храме и домах.  2. Еще одно предание гласит, что имя свое озеро получило, из-за рубки (битвы), которая произошла в древности на озерных берегах. 3. Созерцая природу Рубского озера, легко сочиняются другие легенды, вот одна из них. У хозяина болота был прекраснейший и самый красивейший цветок. Но его красотой мог любоваться только хозяин болота. Днем его охраняли слуги, а  с наступлением ночи, цветок оставался без присмотра, в непроходимых болотистых местах. Люди знали о существовании цветка и говорили, будто бы тот, кто раздобудет его, станет сказочно богат. Много совершалось попыток раздобыть этот цветок, но все они были тщетны.  И вот однажды ночью, выбрав подходящий момент, человеку удалось сорвать цветок. Рано утром хозяин болота отправился полюбоваться на свое чудо, но обнаружил лишь его пропажу.  Проходили дни, поиски цветка продолжались. Однажды стража, которая искала пропажу, заметила его ослепительную красоту в одном крестьянском доме. Цветок буквально пылал своей красотой. Но люди заметили стражу. Для того, чтобы сохранить красоту цветка и дать возможность наслаждаться его неповторимостью другим людям, они окунули его в небольшое озерцо.   На удивление местных жителей озеро увеличилось в своих размерах. Сегодня каждый из нас может убедиться в красоте этого мифического цветка. </vt:lpstr>
      <vt:lpstr>Презентация PowerPoint</vt:lpstr>
      <vt:lpstr>Озеро Рубское -  имеет ледниковое  происхождение, по содержанию солей в воде оно превосходит Байкал втрое, и, кроме этого, содержит лечебные грязи.</vt:lpstr>
      <vt:lpstr> Негромкий плеск волн западает надолго в память и манит к себе снова и снова на песчаный берег этого большого озера, с прозрачными водами и огромнейшим количеством рыбы, которая искриться на прибрежных отмелях.</vt:lpstr>
      <vt:lpstr>  Вокруг  озера замечательная природа – густой сосновый бор и  березовые рощи. </vt:lpstr>
      <vt:lpstr>Я всем советую побывать на Рубском озере. Встреча с ним оставит яркий след в памяти на долгие годы.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11</cp:revision>
  <dcterms:created xsi:type="dcterms:W3CDTF">2013-10-27T15:24:29Z</dcterms:created>
  <dcterms:modified xsi:type="dcterms:W3CDTF">2014-11-25T12:48:19Z</dcterms:modified>
</cp:coreProperties>
</file>