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6" r:id="rId7"/>
    <p:sldId id="267" r:id="rId8"/>
    <p:sldId id="261" r:id="rId9"/>
    <p:sldId id="262" r:id="rId10"/>
    <p:sldId id="263" r:id="rId11"/>
    <p:sldId id="265" r:id="rId12"/>
    <p:sldId id="264"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990099"/>
    <a:srgbClr val="3333FF"/>
    <a:srgbClr val="BF118D"/>
    <a:srgbClr val="FF0066"/>
    <a:srgbClr val="CC00CC"/>
    <a:srgbClr val="FFCC00"/>
    <a:srgbClr val="FFFF00"/>
    <a:srgbClr val="80008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955"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9C2C4A-8763-4FDB-9415-38182A060C5D}" type="datetimeFigureOut">
              <a:rPr lang="ru-RU" smtClean="0"/>
              <a:pPr/>
              <a:t>18.06.2014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08A078-4EE1-4CD6-AACE-3DC2DF337A8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9C2C4A-8763-4FDB-9415-38182A060C5D}" type="datetimeFigureOut">
              <a:rPr lang="ru-RU" smtClean="0"/>
              <a:pPr/>
              <a:t>18.06.2014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08A078-4EE1-4CD6-AACE-3DC2DF337A8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9C2C4A-8763-4FDB-9415-38182A060C5D}" type="datetimeFigureOut">
              <a:rPr lang="ru-RU" smtClean="0"/>
              <a:pPr/>
              <a:t>18.06.2014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08A078-4EE1-4CD6-AACE-3DC2DF337A8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F9C2C4A-8763-4FDB-9415-38182A060C5D}" type="datetimeFigureOut">
              <a:rPr lang="ru-RU" smtClean="0"/>
              <a:pPr/>
              <a:t>18.06.2014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08A078-4EE1-4CD6-AACE-3DC2DF337A8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F9C2C4A-8763-4FDB-9415-38182A060C5D}" type="datetimeFigureOut">
              <a:rPr lang="ru-RU" smtClean="0"/>
              <a:pPr/>
              <a:t>18.06.2014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08A078-4EE1-4CD6-AACE-3DC2DF337A8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F9C2C4A-8763-4FDB-9415-38182A060C5D}" type="datetimeFigureOut">
              <a:rPr lang="ru-RU" smtClean="0"/>
              <a:pPr/>
              <a:t>18.06.2014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08A078-4EE1-4CD6-AACE-3DC2DF337A8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F9C2C4A-8763-4FDB-9415-38182A060C5D}" type="datetimeFigureOut">
              <a:rPr lang="ru-RU" smtClean="0"/>
              <a:pPr/>
              <a:t>18.06.2014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08A078-4EE1-4CD6-AACE-3DC2DF337A8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F9C2C4A-8763-4FDB-9415-38182A060C5D}" type="datetimeFigureOut">
              <a:rPr lang="ru-RU" smtClean="0"/>
              <a:pPr/>
              <a:t>18.06.2014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08A078-4EE1-4CD6-AACE-3DC2DF337A8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F9C2C4A-8763-4FDB-9415-38182A060C5D}" type="datetimeFigureOut">
              <a:rPr lang="ru-RU" smtClean="0"/>
              <a:pPr/>
              <a:t>18.06.2014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08A078-4EE1-4CD6-AACE-3DC2DF337A8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9C2C4A-8763-4FDB-9415-38182A060C5D}" type="datetimeFigureOut">
              <a:rPr lang="ru-RU" smtClean="0"/>
              <a:pPr/>
              <a:t>18.06.2014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08A078-4EE1-4CD6-AACE-3DC2DF337A8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F9C2C4A-8763-4FDB-9415-38182A060C5D}" type="datetimeFigureOut">
              <a:rPr lang="ru-RU" smtClean="0"/>
              <a:pPr/>
              <a:t>18.06.2014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08A078-4EE1-4CD6-AACE-3DC2DF337A8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2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9C2C4A-8763-4FDB-9415-38182A060C5D}" type="datetimeFigureOut">
              <a:rPr lang="ru-RU" smtClean="0"/>
              <a:pPr/>
              <a:t>18.06.2014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8A078-4EE1-4CD6-AACE-3DC2DF337A8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kurspresent.ru/uploads/fon-present/173.jpg"/>
          <p:cNvPicPr>
            <a:picLocks noChangeAspect="1" noChangeArrowheads="1"/>
          </p:cNvPicPr>
          <p:nvPr/>
        </p:nvPicPr>
        <p:blipFill>
          <a:blip r:embed="rId2" cstate="print"/>
          <a:srcRect l="10365" r="3824"/>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t>Экскурсии</a:t>
            </a:r>
            <a:endParaRPr lang="ru-RU"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endParaRPr>
          </a:p>
        </p:txBody>
      </p:sp>
      <p:sp>
        <p:nvSpPr>
          <p:cNvPr id="3" name="Подзаголовок 2"/>
          <p:cNvSpPr>
            <a:spLocks noGrp="1"/>
          </p:cNvSpPr>
          <p:nvPr>
            <p:ph type="subTitle" idx="1"/>
          </p:nvPr>
        </p:nvSpPr>
        <p:spPr>
          <a:xfrm>
            <a:off x="4644008" y="5949280"/>
            <a:ext cx="4032448" cy="648072"/>
          </a:xfrm>
        </p:spPr>
        <p:txBody>
          <a:bodyPr>
            <a:normAutofit/>
          </a:bodyPr>
          <a:lstStyle/>
          <a:p>
            <a:r>
              <a:rPr lang="ru-RU" b="1" dirty="0" smtClean="0">
                <a:solidFill>
                  <a:schemeClr val="accent3">
                    <a:lumMod val="50000"/>
                  </a:schemeClr>
                </a:solidFill>
                <a:latin typeface="Cambria" pitchFamily="18" charset="0"/>
              </a:rPr>
              <a:t>Аминова А.Р.</a:t>
            </a:r>
            <a:endParaRPr lang="ru-RU" b="1" dirty="0">
              <a:solidFill>
                <a:schemeClr val="accent3">
                  <a:lumMod val="50000"/>
                </a:schemeClr>
              </a:solidFill>
              <a:latin typeface="Cambria" pitchFamily="18"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003.radikal.ru/i203/1205/b3/ef485524143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250706"/>
          </a:xfrm>
        </p:spPr>
        <p:txBody>
          <a:bodyPr>
            <a:normAutofit fontScale="90000"/>
          </a:bodyPr>
          <a:lstStyle/>
          <a:p>
            <a:r>
              <a:rPr lang="ru-RU" b="1" dirty="0">
                <a:ln w="17780" cmpd="sng">
                  <a:solidFill>
                    <a:srgbClr val="008000"/>
                  </a:solidFill>
                  <a:prstDash val="solid"/>
                  <a:miter lim="800000"/>
                </a:ln>
                <a:solidFill>
                  <a:srgbClr val="33CC33"/>
                </a:solidFill>
                <a:effectLst>
                  <a:outerShdw blurRad="55000" dist="50800" dir="5400000" algn="tl">
                    <a:srgbClr val="000000">
                      <a:alpha val="33000"/>
                    </a:srgbClr>
                  </a:outerShdw>
                </a:effectLst>
              </a:rPr>
              <a:t>Экскурсии за пределы детского сада проводятся со средней, старшей и подготовительной группами. С младшими группами рекомендуются </a:t>
            </a:r>
            <a:r>
              <a:rPr lang="ru-RU" b="1" dirty="0" smtClean="0">
                <a:ln w="17780" cmpd="sng">
                  <a:solidFill>
                    <a:srgbClr val="008000"/>
                  </a:solidFill>
                  <a:prstDash val="solid"/>
                  <a:miter lim="800000"/>
                </a:ln>
                <a:solidFill>
                  <a:srgbClr val="33CC33"/>
                </a:solidFill>
                <a:effectLst>
                  <a:outerShdw blurRad="55000" dist="50800" dir="5400000" algn="tl">
                    <a:srgbClr val="000000">
                      <a:alpha val="33000"/>
                    </a:srgbClr>
                  </a:outerShdw>
                </a:effectLst>
              </a:rPr>
              <a:t>целевые прогулки </a:t>
            </a:r>
            <a:r>
              <a:rPr lang="ru-RU" b="1" dirty="0">
                <a:ln w="17780" cmpd="sng">
                  <a:solidFill>
                    <a:srgbClr val="008000"/>
                  </a:solidFill>
                  <a:prstDash val="solid"/>
                  <a:miter lim="800000"/>
                </a:ln>
                <a:solidFill>
                  <a:srgbClr val="33CC33"/>
                </a:solidFill>
                <a:effectLst>
                  <a:outerShdw blurRad="55000" dist="50800" dir="5400000" algn="tl">
                    <a:srgbClr val="000000">
                      <a:alpha val="33000"/>
                    </a:srgbClr>
                  </a:outerShdw>
                </a:effectLst>
              </a:rPr>
              <a:t>на своём земельном участке и только во вторую половину года короткие экскурсии на луг, в парк (лес). </a:t>
            </a:r>
            <a:r>
              <a:rPr lang="ru-RU" dirty="0"/>
              <a:t/>
            </a:r>
            <a:br>
              <a:rPr lang="ru-RU" dirty="0"/>
            </a:br>
            <a:endParaRPr lang="ru-RU" dirty="0"/>
          </a:p>
        </p:txBody>
      </p:sp>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g-fotki.yandex.ru/get/4516/kur-valentina.13d/0_8e778_5360f33c_XL"/>
          <p:cNvPicPr>
            <a:picLocks noChangeAspect="1" noChangeArrowheads="1"/>
          </p:cNvPicPr>
          <p:nvPr/>
        </p:nvPicPr>
        <p:blipFill>
          <a:blip r:embed="rId2" cstate="print"/>
          <a:srcRect r="10667"/>
          <a:stretch>
            <a:fillRect/>
          </a:stretch>
        </p:blipFill>
        <p:spPr bwMode="auto">
          <a:xfrm>
            <a:off x="-1" y="0"/>
            <a:ext cx="9144001" cy="6858000"/>
          </a:xfrm>
          <a:prstGeom prst="rect">
            <a:avLst/>
          </a:prstGeom>
          <a:noFill/>
        </p:spPr>
      </p:pic>
      <p:sp>
        <p:nvSpPr>
          <p:cNvPr id="2" name="Заголовок 1"/>
          <p:cNvSpPr>
            <a:spLocks noGrp="1"/>
          </p:cNvSpPr>
          <p:nvPr>
            <p:ph type="title"/>
          </p:nvPr>
        </p:nvSpPr>
        <p:spPr>
          <a:xfrm>
            <a:off x="251520" y="0"/>
            <a:ext cx="8712968" cy="666936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                 Работа </a:t>
            </a:r>
            <a:r>
              <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после </a:t>
            </a: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экскурсии</a:t>
            </a: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
            </a:r>
            <a:b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br>
            <a:r>
              <a:rPr lang="ru-RU" sz="1800" b="1" cap="all" dirty="0">
                <a:ln w="9000" cmpd="sng">
                  <a:solidFill>
                    <a:schemeClr val="accent4">
                      <a:shade val="50000"/>
                      <a:satMod val="120000"/>
                    </a:schemeClr>
                  </a:solidFill>
                  <a:prstDash val="solid"/>
                </a:ln>
                <a:solidFill>
                  <a:srgbClr val="990099"/>
                </a:solidFill>
                <a:effectLst>
                  <a:reflection blurRad="12700" stA="28000" endPos="45000" dist="1000" dir="5400000" sy="-100000" algn="bl" rotWithShape="0"/>
                </a:effectLst>
                <a:latin typeface="Cambria" pitchFamily="18" charset="0"/>
              </a:rPr>
              <a:t>Знания, полученные на экскурсии, расширяются и закрепляются на занятиях, в играх, в наблюдениях в уголке природы за принесенными объектами. Сразу же после возвращения с экскурсии собранный материал необходимо разместить в уголке природы (растения поставить в вазы, цветочные горшки; животных поместить в аквариум, террариум, садки), за растениями и животными организовать наблюдения.</a:t>
            </a:r>
            <a:br>
              <a:rPr lang="ru-RU" sz="1800" b="1" cap="all" dirty="0">
                <a:ln w="9000" cmpd="sng">
                  <a:solidFill>
                    <a:schemeClr val="accent4">
                      <a:shade val="50000"/>
                      <a:satMod val="120000"/>
                    </a:schemeClr>
                  </a:solidFill>
                  <a:prstDash val="solid"/>
                </a:ln>
                <a:solidFill>
                  <a:srgbClr val="990099"/>
                </a:solidFill>
                <a:effectLst>
                  <a:reflection blurRad="12700" stA="28000" endPos="45000" dist="1000" dir="5400000" sy="-100000" algn="bl" rotWithShape="0"/>
                </a:effectLst>
                <a:latin typeface="Cambria" pitchFamily="18" charset="0"/>
              </a:rPr>
            </a:br>
            <a:r>
              <a:rPr lang="ru-RU" sz="1800" b="1" cap="all" dirty="0">
                <a:ln w="9000" cmpd="sng">
                  <a:solidFill>
                    <a:schemeClr val="accent4">
                      <a:shade val="50000"/>
                      <a:satMod val="120000"/>
                    </a:schemeClr>
                  </a:solidFill>
                  <a:prstDash val="solid"/>
                </a:ln>
                <a:solidFill>
                  <a:srgbClr val="990099"/>
                </a:solidFill>
                <a:effectLst>
                  <a:reflection blurRad="12700" stA="28000" endPos="45000" dist="1000" dir="5400000" sy="-100000" algn="bl" rotWithShape="0"/>
                </a:effectLst>
                <a:latin typeface="Cambria" pitchFamily="18" charset="0"/>
              </a:rPr>
              <a:t>Через 2—3 дня после экскурсии воспитатель проводит занятия с использованием раздаточного материала, рисование, лепку, дидактические игры с природным материалом, читает художественную литературу, заслушивает рассказы детей о том, где были и что видели. В заключение проводится обобщающая беседа.</a:t>
            </a:r>
            <a:br>
              <a:rPr lang="ru-RU" sz="1800" b="1" cap="all" dirty="0">
                <a:ln w="9000" cmpd="sng">
                  <a:solidFill>
                    <a:schemeClr val="accent4">
                      <a:shade val="50000"/>
                      <a:satMod val="120000"/>
                    </a:schemeClr>
                  </a:solidFill>
                  <a:prstDash val="solid"/>
                </a:ln>
                <a:solidFill>
                  <a:srgbClr val="990099"/>
                </a:solidFill>
                <a:effectLst>
                  <a:reflection blurRad="12700" stA="28000" endPos="45000" dist="1000" dir="5400000" sy="-100000" algn="bl" rotWithShape="0"/>
                </a:effectLst>
                <a:latin typeface="Cambria" pitchFamily="18" charset="0"/>
              </a:rPr>
            </a:br>
            <a:r>
              <a:rPr lang="ru-RU" sz="1800" b="1" cap="all" dirty="0">
                <a:ln w="9000" cmpd="sng">
                  <a:solidFill>
                    <a:schemeClr val="accent4">
                      <a:shade val="50000"/>
                      <a:satMod val="120000"/>
                    </a:schemeClr>
                  </a:solidFill>
                  <a:prstDash val="solid"/>
                </a:ln>
                <a:solidFill>
                  <a:srgbClr val="990099"/>
                </a:solidFill>
                <a:effectLst>
                  <a:reflection blurRad="12700" stA="28000" endPos="45000" dist="1000" dir="5400000" sy="-100000" algn="bl" rotWithShape="0"/>
                </a:effectLst>
                <a:latin typeface="Cambria" pitchFamily="18" charset="0"/>
              </a:rPr>
              <a:t>Планируя беседу после экскурсии, воспитатель должен поставить вопросы так, чтобы в памяти детей восстановить весь ход экскурсии, подчеркнуть наиболее важные в образовательном и воспитательном отношении моменты, подвести их к установлению связей между явлениями.</a:t>
            </a:r>
            <a:endParaRPr lang="ru-RU" sz="2000" b="1" dirty="0">
              <a:ln w="12700">
                <a:solidFill>
                  <a:srgbClr val="002060"/>
                </a:solidFill>
                <a:prstDash val="solid"/>
              </a:ln>
              <a:solidFill>
                <a:srgbClr val="990099"/>
              </a:solidFill>
              <a:effectLst>
                <a:outerShdw blurRad="50800" dist="39000" dir="5460000" algn="tl">
                  <a:srgbClr val="000000">
                    <a:alpha val="38000"/>
                  </a:srgbClr>
                </a:outerShdw>
              </a:effectLst>
              <a:latin typeface="Cambria" pitchFamily="18" charset="0"/>
            </a:endParaRPr>
          </a:p>
        </p:txBody>
      </p:sp>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amp;Bcy;&amp;iecy;&amp;zcy; &amp;ncy;&amp;acy;&amp;zcy;&amp;vcy;&amp;acy;&amp;ncy;&amp;icy;&amp;yacy; - &amp;IEcy;&amp;lcy;&amp;iecy;&amp;ncy;&amp;acy; &amp;Vcy;&amp;acy;&amp;lcy;&amp;iecy;&amp;rcy;&amp;softcy;&amp;iecy;&amp;vcy;&amp;ncy;&amp;acy; &amp;Scy;&amp;ocy;&amp;lcy;&amp;ocy;&amp;mcy;&amp;acy;&amp;khcy;&amp;acy;"/>
          <p:cNvPicPr>
            <a:picLocks noChangeAspect="1" noChangeArrowheads="1"/>
          </p:cNvPicPr>
          <p:nvPr/>
        </p:nvPicPr>
        <p:blipFill>
          <a:blip r:embed="rId2" cstate="print"/>
          <a:srcRect/>
          <a:stretch>
            <a:fillRect/>
          </a:stretch>
        </p:blipFill>
        <p:spPr bwMode="auto">
          <a:xfrm>
            <a:off x="0" y="0"/>
            <a:ext cx="9143996" cy="6858000"/>
          </a:xfrm>
          <a:prstGeom prst="rect">
            <a:avLst/>
          </a:prstGeom>
          <a:noFill/>
        </p:spPr>
      </p:pic>
      <p:sp>
        <p:nvSpPr>
          <p:cNvPr id="2" name="Заголовок 1"/>
          <p:cNvSpPr>
            <a:spLocks noGrp="1"/>
          </p:cNvSpPr>
          <p:nvPr>
            <p:ph type="title"/>
          </p:nvPr>
        </p:nvSpPr>
        <p:spPr>
          <a:xfrm>
            <a:off x="457200" y="274638"/>
            <a:ext cx="8229600" cy="5890666"/>
          </a:xfrm>
        </p:spPr>
        <p:txBody>
          <a:bodyPr>
            <a:normAutofit/>
          </a:bodyPr>
          <a:lstStyle/>
          <a:p>
            <a:r>
              <a:rPr lang="ru-RU" sz="3200" dirty="0" smtClean="0"/>
              <a:t>.</a:t>
            </a:r>
            <a:endParaRPr lang="ru-RU" sz="3200" dirty="0"/>
          </a:p>
        </p:txBody>
      </p:sp>
      <p:sp>
        <p:nvSpPr>
          <p:cNvPr id="21509" name="Rectangle 5"/>
          <p:cNvSpPr>
            <a:spLocks noChangeArrowheads="1"/>
          </p:cNvSpPr>
          <p:nvPr/>
        </p:nvSpPr>
        <p:spPr bwMode="auto">
          <a:xfrm>
            <a:off x="179512" y="174919"/>
            <a:ext cx="8784976"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FF0066"/>
                </a:solidFill>
                <a:effectLst/>
                <a:latin typeface="Cambria" pitchFamily="18" charset="0"/>
                <a:ea typeface="Times New Roman" pitchFamily="18" charset="0"/>
                <a:cs typeface="Times New Roman" pitchFamily="18" charset="0"/>
              </a:rPr>
              <a:t>перечень оборудования, необходимого на экскурсиях в природу:</a:t>
            </a:r>
            <a:endParaRPr kumimoji="0" lang="ru-RU" sz="1400" b="1" i="0" u="none" strike="noStrike" cap="none" normalizeH="0" baseline="0" dirty="0" smtClean="0">
              <a:ln>
                <a:noFill/>
              </a:ln>
              <a:solidFill>
                <a:srgbClr val="FF0066"/>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-Оборудование для сбора растений: </a:t>
            </a:r>
            <a:endParaRPr kumimoji="0" lang="ru-RU" sz="2000" b="1"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-Лопатки или совочки для выкапывания растений — 3.</a:t>
            </a:r>
            <a:endParaRPr kumimoji="0" lang="ru-RU" sz="2000" b="1"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-Нож складной для срезания веток с дерева или кустарника — 1.</a:t>
            </a:r>
            <a:endParaRPr kumimoji="0" lang="ru-RU" sz="2000" b="1"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-Папки для растений — 2.</a:t>
            </a:r>
            <a:endParaRPr kumimoji="0" lang="ru-RU" sz="2000" b="1"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-Корзиночки для шишек, листьев — 2.</a:t>
            </a:r>
            <a:endParaRPr kumimoji="0" lang="ru-RU" sz="2000" b="1"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-Сачки водяные для вылавливания растений из водоемов — 2.</a:t>
            </a:r>
            <a:endParaRPr kumimoji="0" lang="ru-RU" sz="2000" b="1"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-Ведерки полиэтиленовые (или корзинки) для переноски растений — 2—3. </a:t>
            </a:r>
            <a:endParaRPr kumimoji="0" lang="ru-RU" sz="2000" b="1"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-Оборудование для сбора животных: </a:t>
            </a:r>
            <a:endParaRPr kumimoji="0" lang="ru-RU" sz="2000" b="1"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-Сачки воздушные для ловли насекомых в воздухе — 1—2.</a:t>
            </a:r>
            <a:endParaRPr kumimoji="0" lang="ru-RU" sz="2000" b="1"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-Сачки водяные для вылавливания животных из водоема — 1—2.</a:t>
            </a:r>
            <a:endParaRPr kumimoji="0" lang="ru-RU" sz="2000" b="1"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-Коробки с отверстиями для переноски животных — 4—5.</a:t>
            </a:r>
            <a:endParaRPr kumimoji="0" lang="ru-RU" sz="2000" b="1"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-Посуда для переноски водных животных — 2—3.</a:t>
            </a:r>
            <a:endParaRPr kumimoji="0" lang="ru-RU" sz="2000" b="1" i="0" u="none" strike="noStrike" cap="none" normalizeH="0" baseline="0" dirty="0" smtClean="0">
              <a:ln>
                <a:noFill/>
              </a:ln>
              <a:solidFill>
                <a:schemeClr val="tx1"/>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3333FF"/>
                </a:solidFill>
                <a:effectLst/>
                <a:latin typeface="Cambria" pitchFamily="18" charset="0"/>
                <a:ea typeface="Times New Roman" pitchFamily="18" charset="0"/>
                <a:cs typeface="Times New Roman" pitchFamily="18" charset="0"/>
              </a:rPr>
              <a:t>Всё оборудование должно находиться в определённом месте.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3333FF"/>
                </a:solidFill>
                <a:effectLst/>
                <a:latin typeface="Cambria" pitchFamily="18" charset="0"/>
                <a:ea typeface="Times New Roman" pitchFamily="18" charset="0"/>
                <a:cs typeface="Times New Roman" pitchFamily="18" charset="0"/>
              </a:rPr>
              <a:t>Перед экскурсией воспитатель должен тщательно продумать, какой материал собрать для дальнейшей работы в группе и какое оборудование в связи с этим взять с собой.</a:t>
            </a:r>
            <a:endParaRPr kumimoji="0" lang="ru-RU" sz="2000" b="1" i="1" u="none" strike="noStrike" cap="none" normalizeH="0" baseline="0" dirty="0" smtClean="0">
              <a:ln>
                <a:noFill/>
              </a:ln>
              <a:solidFill>
                <a:srgbClr val="3333FF"/>
              </a:solidFill>
              <a:effectLst/>
              <a:latin typeface="Cambria" pitchFamily="18" charset="0"/>
              <a:cs typeface="Arial" pitchFamily="34" charset="0"/>
            </a:endParaRPr>
          </a:p>
        </p:txBody>
      </p:sp>
    </p:spTree>
  </p:cSld>
  <p:clrMapOvr>
    <a:masterClrMapping/>
  </p:clrMapOvr>
  <p:transition>
    <p:wheel spokes="2"/>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mg-fotki.yandex.ru/get/5807/svetlera.3ed/0_637f6_c2c774c1_L.jpg"/>
          <p:cNvPicPr>
            <a:picLocks noChangeAspect="1" noChangeArrowheads="1"/>
          </p:cNvPicPr>
          <p:nvPr/>
        </p:nvPicPr>
        <p:blipFill>
          <a:blip r:embed="rId2" cstate="print"/>
          <a:srcRect t="2700"/>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79512" y="274638"/>
            <a:ext cx="8712968" cy="6583362"/>
          </a:xfrm>
        </p:spPr>
        <p:txBody>
          <a:bodyPr>
            <a:normAutofit fontScale="90000"/>
          </a:bodyPr>
          <a:lstStyle/>
          <a:p>
            <a:pPr algn="l"/>
            <a:r>
              <a:rPr lang="ru-RU" sz="2700" b="1" dirty="0">
                <a:solidFill>
                  <a:srgbClr val="FF0000"/>
                </a:solidFill>
                <a:latin typeface="Cambria" pitchFamily="18" charset="0"/>
              </a:rPr>
              <a:t>Инструкция по технике </a:t>
            </a:r>
            <a:r>
              <a:rPr lang="ru-RU" sz="2700" b="1" dirty="0" smtClean="0">
                <a:solidFill>
                  <a:srgbClr val="FF0000"/>
                </a:solidFill>
                <a:latin typeface="Cambria" pitchFamily="18" charset="0"/>
              </a:rPr>
              <a:t>безопасности </a:t>
            </a:r>
            <a:r>
              <a:rPr lang="ru-RU" sz="2700" b="1" dirty="0">
                <a:solidFill>
                  <a:srgbClr val="FF0000"/>
                </a:solidFill>
                <a:latin typeface="Cambria" pitchFamily="18" charset="0"/>
              </a:rPr>
              <a:t>при проведении прогулок и экскурсий</a:t>
            </a:r>
            <a:r>
              <a:rPr lang="ru-RU" sz="1600" dirty="0"/>
              <a:t/>
            </a:r>
            <a:br>
              <a:rPr lang="ru-RU" sz="1600" dirty="0"/>
            </a:br>
            <a:r>
              <a:rPr lang="ru-RU" sz="1800" dirty="0">
                <a:latin typeface="Cambria" pitchFamily="18" charset="0"/>
              </a:rPr>
              <a:t/>
            </a:r>
            <a:br>
              <a:rPr lang="ru-RU" sz="1800" dirty="0">
                <a:latin typeface="Cambria" pitchFamily="18" charset="0"/>
              </a:rPr>
            </a:br>
            <a:r>
              <a:rPr lang="ru-RU" sz="1800" b="1" dirty="0">
                <a:latin typeface="Cambria" pitchFamily="18" charset="0"/>
              </a:rPr>
              <a:t>1</a:t>
            </a:r>
            <a:r>
              <a:rPr lang="ru-RU" sz="1800" b="1" dirty="0" smtClean="0">
                <a:latin typeface="Cambria" pitchFamily="18" charset="0"/>
              </a:rPr>
              <a:t>..</a:t>
            </a:r>
            <a:r>
              <a:rPr lang="ru-RU" sz="1800" b="1" dirty="0">
                <a:latin typeface="Cambria" pitchFamily="18" charset="0"/>
              </a:rPr>
              <a:t>  К прогулкам и экскурсиям допускаются дети дошкольного возраста не имеющие противопоказаний по состоянию здоровья.</a:t>
            </a:r>
            <a:br>
              <a:rPr lang="ru-RU" sz="1800" b="1" dirty="0">
                <a:latin typeface="Cambria" pitchFamily="18" charset="0"/>
              </a:rPr>
            </a:br>
            <a:r>
              <a:rPr lang="ru-RU" sz="1800" b="1" dirty="0" smtClean="0">
                <a:solidFill>
                  <a:srgbClr val="3333FF"/>
                </a:solidFill>
                <a:latin typeface="Cambria" pitchFamily="18" charset="0"/>
              </a:rPr>
              <a:t>2.</a:t>
            </a:r>
            <a:r>
              <a:rPr lang="ru-RU" sz="1800" b="1" dirty="0">
                <a:solidFill>
                  <a:srgbClr val="3333FF"/>
                </a:solidFill>
                <a:latin typeface="Cambria" pitchFamily="18" charset="0"/>
              </a:rPr>
              <a:t>  При проведении прогулок и экскурсий соблюдать правила поведения, установленные режимы передвижения и отдыха.</a:t>
            </a:r>
            <a:r>
              <a:rPr lang="ru-RU" sz="1800" b="1" dirty="0">
                <a:latin typeface="Cambria" pitchFamily="18" charset="0"/>
              </a:rPr>
              <a:t/>
            </a:r>
            <a:br>
              <a:rPr lang="ru-RU" sz="1800" b="1" dirty="0">
                <a:latin typeface="Cambria" pitchFamily="18" charset="0"/>
              </a:rPr>
            </a:br>
            <a:r>
              <a:rPr lang="ru-RU" sz="1800" b="1" dirty="0" smtClean="0">
                <a:solidFill>
                  <a:srgbClr val="FF0066"/>
                </a:solidFill>
                <a:latin typeface="Cambria" pitchFamily="18" charset="0"/>
              </a:rPr>
              <a:t>3</a:t>
            </a:r>
            <a:r>
              <a:rPr lang="ru-RU" sz="1800" b="1" dirty="0">
                <a:solidFill>
                  <a:srgbClr val="FF0066"/>
                </a:solidFill>
                <a:latin typeface="Cambria" pitchFamily="18" charset="0"/>
              </a:rPr>
              <a:t>.  При проведении прогулок и экскурсий возможно воздействие на детей следующих опасных факторов:</a:t>
            </a:r>
            <a:r>
              <a:rPr lang="ru-RU" sz="1800" b="1" dirty="0">
                <a:latin typeface="Cambria" pitchFamily="18" charset="0"/>
              </a:rPr>
              <a:t/>
            </a:r>
            <a:br>
              <a:rPr lang="ru-RU" sz="1800" b="1" dirty="0">
                <a:latin typeface="Cambria" pitchFamily="18" charset="0"/>
              </a:rPr>
            </a:br>
            <a:r>
              <a:rPr lang="ru-RU" sz="1800" b="1" i="1" dirty="0">
                <a:solidFill>
                  <a:srgbClr val="BF118D"/>
                </a:solidFill>
                <a:latin typeface="Cambria" pitchFamily="18" charset="0"/>
              </a:rPr>
              <a:t>-  изменение установленного маршрута движения, самовольное оставление места расположения группы;</a:t>
            </a:r>
            <a:br>
              <a:rPr lang="ru-RU" sz="1800" b="1" i="1" dirty="0">
                <a:solidFill>
                  <a:srgbClr val="BF118D"/>
                </a:solidFill>
                <a:latin typeface="Cambria" pitchFamily="18" charset="0"/>
              </a:rPr>
            </a:br>
            <a:r>
              <a:rPr lang="ru-RU" sz="1800" b="1" i="1" dirty="0">
                <a:solidFill>
                  <a:srgbClr val="BF118D"/>
                </a:solidFill>
                <a:latin typeface="Cambria" pitchFamily="18" charset="0"/>
              </a:rPr>
              <a:t>-  потертости ног при неправильном подборе обуви;</a:t>
            </a:r>
            <a:br>
              <a:rPr lang="ru-RU" sz="1800" b="1" i="1" dirty="0">
                <a:solidFill>
                  <a:srgbClr val="BF118D"/>
                </a:solidFill>
                <a:latin typeface="Cambria" pitchFamily="18" charset="0"/>
              </a:rPr>
            </a:br>
            <a:r>
              <a:rPr lang="ru-RU" sz="1800" b="1" i="1" dirty="0">
                <a:solidFill>
                  <a:srgbClr val="BF118D"/>
                </a:solidFill>
                <a:latin typeface="Cambria" pitchFamily="18" charset="0"/>
              </a:rPr>
              <a:t>- </a:t>
            </a:r>
            <a:r>
              <a:rPr lang="ru-RU" sz="1800" b="1" i="1" dirty="0" err="1">
                <a:solidFill>
                  <a:srgbClr val="BF118D"/>
                </a:solidFill>
                <a:latin typeface="Cambria" pitchFamily="18" charset="0"/>
              </a:rPr>
              <a:t>травмирование</a:t>
            </a:r>
            <a:r>
              <a:rPr lang="ru-RU" sz="1800" b="1" i="1" dirty="0">
                <a:solidFill>
                  <a:srgbClr val="BF118D"/>
                </a:solidFill>
                <a:latin typeface="Cambria" pitchFamily="18" charset="0"/>
              </a:rPr>
              <a:t> ног при передвижении без обуви, а также без носок;</a:t>
            </a:r>
            <a:br>
              <a:rPr lang="ru-RU" sz="1800" b="1" i="1" dirty="0">
                <a:solidFill>
                  <a:srgbClr val="BF118D"/>
                </a:solidFill>
                <a:latin typeface="Cambria" pitchFamily="18" charset="0"/>
              </a:rPr>
            </a:br>
            <a:r>
              <a:rPr lang="ru-RU" sz="1800" b="1" i="1" dirty="0">
                <a:solidFill>
                  <a:srgbClr val="BF118D"/>
                </a:solidFill>
                <a:latin typeface="Cambria" pitchFamily="18" charset="0"/>
              </a:rPr>
              <a:t>- укусы насекомыми;</a:t>
            </a:r>
            <a:br>
              <a:rPr lang="ru-RU" sz="1800" b="1" i="1" dirty="0">
                <a:solidFill>
                  <a:srgbClr val="BF118D"/>
                </a:solidFill>
                <a:latin typeface="Cambria" pitchFamily="18" charset="0"/>
              </a:rPr>
            </a:br>
            <a:r>
              <a:rPr lang="ru-RU" sz="1800" b="1" i="1" dirty="0">
                <a:solidFill>
                  <a:srgbClr val="BF118D"/>
                </a:solidFill>
                <a:latin typeface="Cambria" pitchFamily="18" charset="0"/>
              </a:rPr>
              <a:t>-  отравления ядовитыми растениями, плодами и грибами;</a:t>
            </a:r>
            <a:br>
              <a:rPr lang="ru-RU" sz="1800" b="1" i="1" dirty="0">
                <a:solidFill>
                  <a:srgbClr val="BF118D"/>
                </a:solidFill>
                <a:latin typeface="Cambria" pitchFamily="18" charset="0"/>
              </a:rPr>
            </a:br>
            <a:r>
              <a:rPr lang="ru-RU" sz="1800" b="1" i="1" dirty="0">
                <a:solidFill>
                  <a:srgbClr val="BF118D"/>
                </a:solidFill>
                <a:latin typeface="Cambria" pitchFamily="18" charset="0"/>
              </a:rPr>
              <a:t>-  заражение желудочно-кишечными болезнями при употреблении некипяченой и </a:t>
            </a:r>
            <a:r>
              <a:rPr lang="ru-RU" sz="1800" b="1" i="1" dirty="0" err="1">
                <a:solidFill>
                  <a:srgbClr val="BF118D"/>
                </a:solidFill>
                <a:latin typeface="Cambria" pitchFamily="18" charset="0"/>
              </a:rPr>
              <a:t>небутылированной</a:t>
            </a:r>
            <a:r>
              <a:rPr lang="ru-RU" sz="1800" b="1" i="1" dirty="0">
                <a:solidFill>
                  <a:srgbClr val="BF118D"/>
                </a:solidFill>
                <a:latin typeface="Cambria" pitchFamily="18" charset="0"/>
              </a:rPr>
              <a:t> воды.</a:t>
            </a:r>
            <a:r>
              <a:rPr lang="ru-RU" sz="1800" b="1" dirty="0">
                <a:latin typeface="Cambria" pitchFamily="18" charset="0"/>
              </a:rPr>
              <a:t/>
            </a:r>
            <a:br>
              <a:rPr lang="ru-RU" sz="1800" b="1" dirty="0">
                <a:latin typeface="Cambria" pitchFamily="18" charset="0"/>
              </a:rPr>
            </a:br>
            <a:r>
              <a:rPr lang="ru-RU" sz="1800" b="1" dirty="0" smtClean="0">
                <a:solidFill>
                  <a:srgbClr val="FF0000"/>
                </a:solidFill>
                <a:latin typeface="Cambria" pitchFamily="18" charset="0"/>
              </a:rPr>
              <a:t>4.  При проведении прогулок и экскурсий группу детей должны сопровождать двое взрослых.</a:t>
            </a:r>
            <a:r>
              <a:rPr lang="ru-RU" sz="1800" b="1" dirty="0">
                <a:latin typeface="Cambria" pitchFamily="18" charset="0"/>
              </a:rPr>
              <a:t/>
            </a:r>
            <a:br>
              <a:rPr lang="ru-RU" sz="1800" b="1" dirty="0">
                <a:latin typeface="Cambria" pitchFamily="18" charset="0"/>
              </a:rPr>
            </a:br>
            <a:r>
              <a:rPr lang="ru-RU" sz="1800" b="1" dirty="0" smtClean="0">
                <a:solidFill>
                  <a:srgbClr val="FFFF00"/>
                </a:solidFill>
                <a:latin typeface="Cambria" pitchFamily="18" charset="0"/>
              </a:rPr>
              <a:t>5</a:t>
            </a:r>
            <a:r>
              <a:rPr lang="ru-RU" sz="1800" b="1" dirty="0">
                <a:solidFill>
                  <a:srgbClr val="FFFF00"/>
                </a:solidFill>
                <a:latin typeface="Cambria" pitchFamily="18" charset="0"/>
              </a:rPr>
              <a:t>.  Для оказания первой медицинской помощи при травмах обязательно иметь </a:t>
            </a:r>
            <a:r>
              <a:rPr lang="ru-RU" sz="1800" b="1" dirty="0" err="1">
                <a:solidFill>
                  <a:srgbClr val="FFFF00"/>
                </a:solidFill>
                <a:latin typeface="Cambria" pitchFamily="18" charset="0"/>
              </a:rPr>
              <a:t>медаптечку</a:t>
            </a:r>
            <a:r>
              <a:rPr lang="ru-RU" sz="1800" b="1" dirty="0">
                <a:solidFill>
                  <a:srgbClr val="FFFF00"/>
                </a:solidFill>
                <a:latin typeface="Cambria" pitchFamily="18" charset="0"/>
              </a:rPr>
              <a:t> с набором необходимых медикаментов и перевязочных средств.</a:t>
            </a:r>
            <a:r>
              <a:rPr lang="ru-RU" sz="1800" b="1" dirty="0">
                <a:latin typeface="Cambria" pitchFamily="18" charset="0"/>
              </a:rPr>
              <a:t/>
            </a:r>
            <a:br>
              <a:rPr lang="ru-RU" sz="1800" b="1" dirty="0">
                <a:latin typeface="Cambria" pitchFamily="18" charset="0"/>
              </a:rPr>
            </a:br>
            <a:r>
              <a:rPr lang="ru-RU" sz="1800" b="1" dirty="0" smtClean="0">
                <a:solidFill>
                  <a:srgbClr val="CC00CC"/>
                </a:solidFill>
                <a:latin typeface="Cambria" pitchFamily="18" charset="0"/>
              </a:rPr>
              <a:t>6</a:t>
            </a:r>
            <a:r>
              <a:rPr lang="ru-RU" sz="1800" b="1" dirty="0">
                <a:solidFill>
                  <a:srgbClr val="CC00CC"/>
                </a:solidFill>
                <a:latin typeface="Cambria" pitchFamily="18" charset="0"/>
              </a:rPr>
              <a:t>.  При несчастном случае сопровождающий обязан оказать первую медицинскую помощь. При необходимости отправить пострадавшего в лечебное учреждение.</a:t>
            </a:r>
            <a:r>
              <a:rPr lang="ru-RU" sz="1800" b="1" dirty="0">
                <a:latin typeface="Cambria" pitchFamily="18" charset="0"/>
              </a:rPr>
              <a:t/>
            </a:r>
            <a:br>
              <a:rPr lang="ru-RU" sz="1800" b="1" dirty="0">
                <a:latin typeface="Cambria" pitchFamily="18" charset="0"/>
              </a:rPr>
            </a:br>
            <a:r>
              <a:rPr lang="ru-RU" sz="1800" b="1" dirty="0" smtClean="0">
                <a:solidFill>
                  <a:srgbClr val="3333FF"/>
                </a:solidFill>
                <a:latin typeface="Cambria" pitchFamily="18" charset="0"/>
              </a:rPr>
              <a:t>7</a:t>
            </a:r>
            <a:r>
              <a:rPr lang="ru-RU" sz="1800" b="1" dirty="0">
                <a:solidFill>
                  <a:srgbClr val="3333FF"/>
                </a:solidFill>
                <a:latin typeface="Cambria" pitchFamily="18" charset="0"/>
              </a:rPr>
              <a:t>.  Дети должны соблюдать установленный порядок проведения прогулки,  экскурсии и правила личной гигиены.</a:t>
            </a:r>
            <a:r>
              <a:rPr lang="ru-RU" dirty="0"/>
              <a:t/>
            </a:r>
            <a:br>
              <a:rPr lang="ru-RU" dirty="0"/>
            </a:br>
            <a:endParaRPr lang="ru-RU" dirty="0"/>
          </a:p>
        </p:txBody>
      </p:sp>
    </p:spTree>
  </p:cSld>
  <p:clrMapOvr>
    <a:masterClrMapping/>
  </p:clrMapOvr>
  <p:transition>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img-fotki.yandex.ru/get/6105/43911121.184/0_97ec8_f89953f1_XL"/>
          <p:cNvPicPr>
            <a:picLocks noChangeAspect="1" noChangeArrowheads="1"/>
          </p:cNvPicPr>
          <p:nvPr/>
        </p:nvPicPr>
        <p:blipFill>
          <a:blip r:embed="rId2" cstate="print"/>
          <a:srcRect/>
          <a:stretch>
            <a:fillRect/>
          </a:stretch>
        </p:blipFill>
        <p:spPr bwMode="auto">
          <a:xfrm>
            <a:off x="0" y="-205740"/>
            <a:ext cx="9144000" cy="7063740"/>
          </a:xfrm>
          <a:prstGeom prst="rect">
            <a:avLst/>
          </a:prstGeom>
          <a:noFill/>
        </p:spPr>
      </p:pic>
      <p:sp>
        <p:nvSpPr>
          <p:cNvPr id="2" name="Заголовок 1"/>
          <p:cNvSpPr>
            <a:spLocks noGrp="1"/>
          </p:cNvSpPr>
          <p:nvPr>
            <p:ph type="title"/>
          </p:nvPr>
        </p:nvSpPr>
        <p:spPr>
          <a:xfrm>
            <a:off x="457200" y="274638"/>
            <a:ext cx="8229600" cy="6250706"/>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800" b="1" dirty="0">
                <a:ln w="11430">
                  <a:solidFill>
                    <a:srgbClr val="990099"/>
                  </a:solidFill>
                </a:ln>
                <a:solidFill>
                  <a:srgbClr val="CC00CC"/>
                </a:solidFill>
                <a:effectLst>
                  <a:outerShdw blurRad="50800" dist="39000" dir="5460000" algn="tl">
                    <a:srgbClr val="000000">
                      <a:alpha val="38000"/>
                    </a:srgbClr>
                  </a:outerShdw>
                </a:effectLst>
                <a:latin typeface="Cambria" pitchFamily="18" charset="0"/>
              </a:rPr>
              <a:t>Правильно проведенная экскурсия оставляет глубокий след в детской памяти и находит отражение в творческих играх детей, оказывая влияние на их поступки и поведение.</a:t>
            </a:r>
          </a:p>
        </p:txBody>
      </p:sp>
    </p:spTree>
  </p:cSld>
  <p:clrMapOvr>
    <a:masterClrMapping/>
  </p:clrMapOvr>
  <p:transition>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propowerpoint.ru/wp-content/uploads/2013/03/RadugaMini.jpg"/>
          <p:cNvPicPr>
            <a:picLocks noChangeAspect="1" noChangeArrowheads="1"/>
          </p:cNvPicPr>
          <p:nvPr/>
        </p:nvPicPr>
        <p:blipFill>
          <a:blip r:embed="rId2" cstate="print">
            <a:lum contrast="10000"/>
          </a:blip>
          <a:srcRect/>
          <a:stretch>
            <a:fillRect/>
          </a:stretch>
        </p:blipFill>
        <p:spPr bwMode="auto">
          <a:xfrm>
            <a:off x="13529" y="0"/>
            <a:ext cx="9130471" cy="6858000"/>
          </a:xfrm>
          <a:prstGeom prst="rect">
            <a:avLst/>
          </a:prstGeom>
          <a:noFill/>
        </p:spPr>
      </p:pic>
      <p:sp>
        <p:nvSpPr>
          <p:cNvPr id="2" name="Заголовок 1"/>
          <p:cNvSpPr>
            <a:spLocks noGrp="1"/>
          </p:cNvSpPr>
          <p:nvPr>
            <p:ph type="title"/>
          </p:nvPr>
        </p:nvSpPr>
        <p:spPr>
          <a:xfrm>
            <a:off x="539552" y="3068960"/>
            <a:ext cx="8280920" cy="3600400"/>
          </a:xfrm>
        </p:spPr>
        <p:txBody>
          <a:bodyPr>
            <a:prstTxWarp prst="textCanDown">
              <a:avLst/>
            </a:prstTxWarp>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6600" b="1" dirty="0" smtClean="0">
                <a:ln w="11430"/>
                <a:solidFill>
                  <a:srgbClr val="FF0000"/>
                </a:solidFill>
                <a:effectLst>
                  <a:outerShdw blurRad="50800" dist="39000" dir="5460000" algn="tl">
                    <a:srgbClr val="000000">
                      <a:alpha val="38000"/>
                    </a:srgbClr>
                  </a:outerShdw>
                </a:effectLst>
                <a:latin typeface="Cambria" pitchFamily="18" charset="0"/>
              </a:rPr>
              <a:t>Спасибо за внимание!</a:t>
            </a:r>
            <a:endParaRPr lang="ru-RU" sz="6600" b="1" dirty="0">
              <a:ln w="11430"/>
              <a:solidFill>
                <a:srgbClr val="FF0000"/>
              </a:solidFill>
              <a:effectLst>
                <a:outerShdw blurRad="50800" dist="39000" dir="5460000" algn="tl">
                  <a:srgbClr val="000000">
                    <a:alpha val="38000"/>
                  </a:srgbClr>
                </a:outerShdw>
              </a:effectLst>
              <a:latin typeface="Cambria" pitchFamily="18" charset="0"/>
            </a:endParaRPr>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mp;Fcy;&amp;ocy;&amp;tcy;&amp;ocy; 8 &amp;icy;&amp;zcy; &amp;pcy;&amp;rcy;&amp;iecy;&amp;zcy;&amp;iecy;&amp;ncy;&amp;tcy;&amp;acy;&amp;tscy;&amp;icy;&amp;icy; &amp;Gcy;&amp;rcy;&amp;acy;&amp;mcy;&amp;mcy;&amp;acy;&amp;tcy;&amp;icy;&amp;chcy;&amp;iecy;&amp;scy;&amp;kcy;&amp;acy;&amp;yacy; &amp;ocy;&amp;scy;&amp;ncy;&amp;ocy;&amp;vcy;&amp;acy; &amp;kcy; &amp;ucy;&amp;rcy;&amp;ocy;&amp;kcy;&amp;acy;&amp;mcy; &amp;rcy;&amp;ucy;&amp;scy;&amp;scy;&amp;kcy;&amp;ocy;&amp;gcy;&amp;ocy; &amp;yacy;&amp;zcy;&amp;ycy;&amp;kcy;&amp;acy;"/>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5" name="Заголовок 4"/>
          <p:cNvSpPr>
            <a:spLocks noGrp="1"/>
          </p:cNvSpPr>
          <p:nvPr>
            <p:ph type="title"/>
          </p:nvPr>
        </p:nvSpPr>
        <p:spPr>
          <a:xfrm>
            <a:off x="457200" y="116632"/>
            <a:ext cx="8229600" cy="6624736"/>
          </a:xfrm>
        </p:spPr>
        <p:txBody>
          <a:bodyPr>
            <a:normAutofit fontScale="90000"/>
          </a:bodyPr>
          <a:lstStyle/>
          <a:p>
            <a:r>
              <a:rPr lang="ru-RU" b="1" dirty="0" smtClean="0">
                <a:ln w="3175">
                  <a:solidFill>
                    <a:srgbClr val="003300"/>
                  </a:solidFill>
                </a:ln>
                <a:solidFill>
                  <a:srgbClr val="00B050"/>
                </a:solidFill>
                <a:effectLst>
                  <a:outerShdw blurRad="50800" dist="39000" dir="5460000" algn="tl">
                    <a:srgbClr val="000000">
                      <a:alpha val="38000"/>
                    </a:srgbClr>
                  </a:outerShdw>
                </a:effectLst>
                <a:latin typeface="Cambria" pitchFamily="18" charset="0"/>
              </a:rPr>
              <a:t>Экскурсия</a:t>
            </a:r>
            <a:r>
              <a:rPr lang="ru-RU" b="1" dirty="0" smtClean="0">
                <a:ln w="3175">
                  <a:solidFill>
                    <a:srgbClr val="003300"/>
                  </a:solidFill>
                </a:ln>
                <a:solidFill>
                  <a:srgbClr val="008000"/>
                </a:solidFill>
                <a:effectLst>
                  <a:outerShdw blurRad="50800" dist="39000" dir="5460000" algn="tl">
                    <a:srgbClr val="000000">
                      <a:alpha val="38000"/>
                    </a:srgbClr>
                  </a:outerShdw>
                </a:effectLst>
                <a:latin typeface="Cambria" pitchFamily="18" charset="0"/>
              </a:rPr>
              <a:t> </a:t>
            </a:r>
            <a:br>
              <a:rPr lang="ru-RU" b="1" dirty="0" smtClean="0">
                <a:ln w="3175">
                  <a:solidFill>
                    <a:srgbClr val="003300"/>
                  </a:solidFill>
                </a:ln>
                <a:solidFill>
                  <a:srgbClr val="008000"/>
                </a:solidFill>
                <a:effectLst>
                  <a:outerShdw blurRad="50800" dist="39000" dir="5460000" algn="tl">
                    <a:srgbClr val="000000">
                      <a:alpha val="38000"/>
                    </a:srgbClr>
                  </a:outerShdw>
                </a:effectLst>
                <a:latin typeface="Cambria" pitchFamily="18" charset="0"/>
              </a:rPr>
            </a:br>
            <a:r>
              <a:rPr lang="ru-RU" b="1" dirty="0" smtClean="0">
                <a:ln w="3175">
                  <a:solidFill>
                    <a:srgbClr val="003300"/>
                  </a:solidFill>
                </a:ln>
                <a:solidFill>
                  <a:srgbClr val="0070C0"/>
                </a:solidFill>
                <a:effectLst>
                  <a:outerShdw blurRad="50800" dist="39000" dir="5460000" algn="tl">
                    <a:srgbClr val="000000">
                      <a:alpha val="38000"/>
                    </a:srgbClr>
                  </a:outerShdw>
                </a:effectLst>
                <a:latin typeface="Cambria" pitchFamily="18" charset="0"/>
              </a:rPr>
              <a:t>это один из видов непосредственно </a:t>
            </a:r>
            <a:r>
              <a:rPr lang="ru-RU" b="1" dirty="0" smtClean="0">
                <a:ln w="3175">
                  <a:solidFill>
                    <a:srgbClr val="003300"/>
                  </a:solidFill>
                </a:ln>
                <a:solidFill>
                  <a:srgbClr val="0070C0"/>
                </a:solidFill>
                <a:effectLst>
                  <a:outerShdw blurRad="50800" dist="39000" dir="5460000" algn="tl">
                    <a:srgbClr val="000000">
                      <a:alpha val="38000"/>
                    </a:srgbClr>
                  </a:outerShdw>
                </a:effectLst>
                <a:latin typeface="Cambria" pitchFamily="18" charset="0"/>
              </a:rPr>
              <a:t>организованной</a:t>
            </a:r>
            <a:r>
              <a:rPr lang="en-US" b="1" dirty="0" smtClean="0">
                <a:ln w="3175">
                  <a:solidFill>
                    <a:srgbClr val="003300"/>
                  </a:solidFill>
                </a:ln>
                <a:solidFill>
                  <a:srgbClr val="0070C0"/>
                </a:solidFill>
                <a:effectLst>
                  <a:outerShdw blurRad="50800" dist="39000" dir="5460000" algn="tl">
                    <a:srgbClr val="000000">
                      <a:alpha val="38000"/>
                    </a:srgbClr>
                  </a:outerShdw>
                </a:effectLst>
                <a:latin typeface="Cambria" pitchFamily="18" charset="0"/>
              </a:rPr>
              <a:t> </a:t>
            </a:r>
            <a:r>
              <a:rPr lang="ru-RU" b="1" dirty="0" smtClean="0">
                <a:ln w="3175">
                  <a:solidFill>
                    <a:srgbClr val="003300"/>
                  </a:solidFill>
                </a:ln>
                <a:solidFill>
                  <a:srgbClr val="0070C0"/>
                </a:solidFill>
                <a:effectLst>
                  <a:outerShdw blurRad="50800" dist="39000" dir="5460000" algn="tl">
                    <a:srgbClr val="000000">
                      <a:alpha val="38000"/>
                    </a:srgbClr>
                  </a:outerShdw>
                </a:effectLst>
                <a:latin typeface="Cambria" pitchFamily="18" charset="0"/>
              </a:rPr>
              <a:t>образовательной </a:t>
            </a:r>
            <a:br>
              <a:rPr lang="ru-RU" b="1" dirty="0" smtClean="0">
                <a:ln w="3175">
                  <a:solidFill>
                    <a:srgbClr val="003300"/>
                  </a:solidFill>
                </a:ln>
                <a:solidFill>
                  <a:srgbClr val="0070C0"/>
                </a:solidFill>
                <a:effectLst>
                  <a:outerShdw blurRad="50800" dist="39000" dir="5460000" algn="tl">
                    <a:srgbClr val="000000">
                      <a:alpha val="38000"/>
                    </a:srgbClr>
                  </a:outerShdw>
                </a:effectLst>
                <a:latin typeface="Cambria" pitchFamily="18" charset="0"/>
              </a:rPr>
            </a:br>
            <a:r>
              <a:rPr lang="ru-RU" b="1" dirty="0" smtClean="0">
                <a:ln w="3175">
                  <a:solidFill>
                    <a:srgbClr val="003300"/>
                  </a:solidFill>
                </a:ln>
                <a:solidFill>
                  <a:srgbClr val="0070C0"/>
                </a:solidFill>
                <a:effectLst>
                  <a:outerShdw blurRad="50800" dist="39000" dir="5460000" algn="tl">
                    <a:srgbClr val="000000">
                      <a:alpha val="38000"/>
                    </a:srgbClr>
                  </a:outerShdw>
                </a:effectLst>
                <a:latin typeface="Cambria" pitchFamily="18" charset="0"/>
              </a:rPr>
              <a:t>деятельности </a:t>
            </a:r>
            <a:r>
              <a:rPr lang="ru-RU" b="1" dirty="0" smtClean="0">
                <a:ln w="3175">
                  <a:solidFill>
                    <a:srgbClr val="003300"/>
                  </a:solidFill>
                </a:ln>
                <a:solidFill>
                  <a:srgbClr val="0070C0"/>
                </a:solidFill>
                <a:effectLst>
                  <a:outerShdw blurRad="50800" dist="39000" dir="5460000" algn="tl">
                    <a:srgbClr val="000000">
                      <a:alpha val="38000"/>
                    </a:srgbClr>
                  </a:outerShdw>
                </a:effectLst>
                <a:latin typeface="Cambria" pitchFamily="18" charset="0"/>
              </a:rPr>
              <a:t>детей, </a:t>
            </a:r>
            <a:br>
              <a:rPr lang="ru-RU" b="1" dirty="0" smtClean="0">
                <a:ln w="3175">
                  <a:solidFill>
                    <a:srgbClr val="003300"/>
                  </a:solidFill>
                </a:ln>
                <a:solidFill>
                  <a:srgbClr val="0070C0"/>
                </a:solidFill>
                <a:effectLst>
                  <a:outerShdw blurRad="50800" dist="39000" dir="5460000" algn="tl">
                    <a:srgbClr val="000000">
                      <a:alpha val="38000"/>
                    </a:srgbClr>
                  </a:outerShdw>
                </a:effectLst>
                <a:latin typeface="Cambria" pitchFamily="18" charset="0"/>
              </a:rPr>
            </a:br>
            <a:r>
              <a:rPr lang="ru-RU" b="1" dirty="0" smtClean="0">
                <a:ln w="3175">
                  <a:solidFill>
                    <a:srgbClr val="003300"/>
                  </a:solidFill>
                </a:ln>
                <a:solidFill>
                  <a:srgbClr val="0070C0"/>
                </a:solidFill>
                <a:effectLst>
                  <a:outerShdw blurRad="50800" dist="39000" dir="5460000" algn="tl">
                    <a:srgbClr val="000000">
                      <a:alpha val="38000"/>
                    </a:srgbClr>
                  </a:outerShdw>
                </a:effectLst>
                <a:latin typeface="Cambria" pitchFamily="18" charset="0"/>
              </a:rPr>
              <a:t>одна из трудоёмких и сложных форм обучения. </a:t>
            </a:r>
            <a:br>
              <a:rPr lang="ru-RU" b="1" dirty="0" smtClean="0">
                <a:ln w="3175">
                  <a:solidFill>
                    <a:srgbClr val="003300"/>
                  </a:solidFill>
                </a:ln>
                <a:solidFill>
                  <a:srgbClr val="0070C0"/>
                </a:solidFill>
                <a:effectLst>
                  <a:outerShdw blurRad="50800" dist="39000" dir="5460000" algn="tl">
                    <a:srgbClr val="000000">
                      <a:alpha val="38000"/>
                    </a:srgbClr>
                  </a:outerShdw>
                </a:effectLst>
                <a:latin typeface="Cambria" pitchFamily="18" charset="0"/>
              </a:rPr>
            </a:br>
            <a:r>
              <a:rPr lang="ru-RU" b="1" dirty="0" smtClean="0">
                <a:ln w="3175">
                  <a:solidFill>
                    <a:srgbClr val="003300"/>
                  </a:solidFill>
                </a:ln>
                <a:solidFill>
                  <a:srgbClr val="0070C0"/>
                </a:solidFill>
                <a:effectLst>
                  <a:outerShdw blurRad="50800" dist="39000" dir="5460000" algn="tl">
                    <a:srgbClr val="000000">
                      <a:alpha val="38000"/>
                    </a:srgbClr>
                  </a:outerShdw>
                </a:effectLst>
                <a:latin typeface="Cambria" pitchFamily="18" charset="0"/>
              </a:rPr>
              <a:t>Проводятся экскурсии вне дошкольного учреждения. </a:t>
            </a:r>
            <a:endParaRPr lang="ru-RU" dirty="0">
              <a:solidFill>
                <a:srgbClr val="0070C0"/>
              </a:solidFill>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mp;fcy;&amp;ocy;&amp;ncy;&amp;ycy; &amp;dcy;&amp;lcy;&amp;yacy; &amp;pcy;&amp;rcy;&amp;iecy;&amp;zcy;&amp;iecy;&amp;ncy;&amp;tcy;&amp;acy;&amp;tscy;&amp;icy;&amp;jcy;  &amp;TScy;&amp;vcy;&amp;iecy;&amp;tcy;&amp;ycy; &amp;Bcy;&amp;ucy;&amp;kcy;&amp;iecy;&amp;tcy;&amp;ycy; flowers bugs in summertime wallpapers 8645 1600x1200381 &amp;Bcy;&amp;ucy;&amp;kcy;&amp;iecy;&amp;tcy;&amp;ycy; flowers bugs-in-summertime-wallpapers_8645_1600x1200381.jpg"/>
          <p:cNvPicPr>
            <a:picLocks noChangeAspect="1" noChangeArrowheads="1"/>
          </p:cNvPicPr>
          <p:nvPr/>
        </p:nvPicPr>
        <p:blipFill>
          <a:blip r:embed="rId2" cstate="print"/>
          <a:srcRect/>
          <a:stretch>
            <a:fillRect/>
          </a:stretch>
        </p:blipFill>
        <p:spPr bwMode="auto">
          <a:xfrm>
            <a:off x="0" y="0"/>
            <a:ext cx="9372533" cy="7029400"/>
          </a:xfrm>
          <a:prstGeom prst="rect">
            <a:avLst/>
          </a:prstGeom>
          <a:noFill/>
        </p:spPr>
      </p:pic>
      <p:sp>
        <p:nvSpPr>
          <p:cNvPr id="5" name="Заголовок 4"/>
          <p:cNvSpPr>
            <a:spLocks noGrp="1"/>
          </p:cNvSpPr>
          <p:nvPr>
            <p:ph type="title"/>
          </p:nvPr>
        </p:nvSpPr>
        <p:spPr>
          <a:xfrm>
            <a:off x="251520" y="620688"/>
            <a:ext cx="6912768" cy="5976664"/>
          </a:xfrm>
        </p:spPr>
        <p:txBody>
          <a:bodyPr>
            <a:normAutofit/>
          </a:bodyPr>
          <a:lstStyle/>
          <a:p>
            <a:r>
              <a:rPr lang="ru-RU" sz="3200" b="1" dirty="0" smtClean="0">
                <a:ln w="1905">
                  <a:solidFill>
                    <a:schemeClr val="tx1"/>
                  </a:solidFill>
                </a:ln>
                <a:solidFill>
                  <a:srgbClr val="D60093"/>
                </a:solidFill>
                <a:effectLst>
                  <a:innerShdw blurRad="69850" dist="43180" dir="5400000">
                    <a:srgbClr val="000000">
                      <a:alpha val="65000"/>
                    </a:srgbClr>
                  </a:innerShdw>
                </a:effectLst>
                <a:latin typeface="Cambria" pitchFamily="18" charset="0"/>
              </a:rPr>
              <a:t>На экскурсиях дети знакомятся</a:t>
            </a:r>
            <a:br>
              <a:rPr lang="ru-RU" sz="3200" b="1" dirty="0" smtClean="0">
                <a:ln w="1905">
                  <a:solidFill>
                    <a:schemeClr val="tx1"/>
                  </a:solidFill>
                </a:ln>
                <a:solidFill>
                  <a:srgbClr val="D60093"/>
                </a:solidFill>
                <a:effectLst>
                  <a:innerShdw blurRad="69850" dist="43180" dir="5400000">
                    <a:srgbClr val="000000">
                      <a:alpha val="65000"/>
                    </a:srgbClr>
                  </a:innerShdw>
                </a:effectLst>
                <a:latin typeface="Cambria" pitchFamily="18" charset="0"/>
              </a:rPr>
            </a:br>
            <a:r>
              <a:rPr lang="ru-RU" sz="3200" b="1" dirty="0" smtClean="0">
                <a:ln w="1905">
                  <a:solidFill>
                    <a:schemeClr val="tx1"/>
                  </a:solidFill>
                </a:ln>
                <a:solidFill>
                  <a:srgbClr val="D60093"/>
                </a:solidFill>
                <a:effectLst>
                  <a:innerShdw blurRad="69850" dist="43180" dir="5400000">
                    <a:srgbClr val="000000">
                      <a:alpha val="65000"/>
                    </a:srgbClr>
                  </a:innerShdw>
                </a:effectLst>
                <a:latin typeface="Cambria" pitchFamily="18" charset="0"/>
              </a:rPr>
              <a:t>с окружающим миром человека,</a:t>
            </a:r>
            <a:r>
              <a:rPr lang="en-US" sz="3200" b="1" dirty="0" smtClean="0">
                <a:ln w="1905">
                  <a:solidFill>
                    <a:schemeClr val="tx1"/>
                  </a:solidFill>
                </a:ln>
                <a:solidFill>
                  <a:srgbClr val="D60093"/>
                </a:solidFill>
                <a:effectLst>
                  <a:innerShdw blurRad="69850" dist="43180" dir="5400000">
                    <a:srgbClr val="000000">
                      <a:alpha val="65000"/>
                    </a:srgbClr>
                  </a:innerShdw>
                </a:effectLst>
                <a:latin typeface="Cambria" pitchFamily="18" charset="0"/>
              </a:rPr>
              <a:t> </a:t>
            </a:r>
            <a:r>
              <a:rPr lang="ru-RU" sz="3200" b="1" dirty="0" smtClean="0">
                <a:ln w="1905">
                  <a:solidFill>
                    <a:schemeClr val="tx1"/>
                  </a:solidFill>
                </a:ln>
                <a:solidFill>
                  <a:srgbClr val="D60093"/>
                </a:solidFill>
                <a:effectLst>
                  <a:innerShdw blurRad="69850" dist="43180" dir="5400000">
                    <a:srgbClr val="000000">
                      <a:alpha val="65000"/>
                    </a:srgbClr>
                  </a:innerShdw>
                </a:effectLst>
                <a:latin typeface="Cambria" pitchFamily="18" charset="0"/>
              </a:rPr>
              <a:t>с растениями, животными и условиями их обитания, а это способствует образованию первичных представлений о взаимосвязях в природе. Экскурсии способствуют развитию наблюдательности, возникновению интереса к </a:t>
            </a:r>
            <a:r>
              <a:rPr lang="ru-RU" sz="3600" b="1" dirty="0" smtClean="0">
                <a:ln w="1905">
                  <a:solidFill>
                    <a:schemeClr val="tx1"/>
                  </a:solidFill>
                </a:ln>
                <a:solidFill>
                  <a:srgbClr val="D60093"/>
                </a:solidFill>
                <a:effectLst>
                  <a:innerShdw blurRad="69850" dist="43180" dir="5400000">
                    <a:srgbClr val="000000">
                      <a:alpha val="65000"/>
                    </a:srgbClr>
                  </a:innerShdw>
                </a:effectLst>
                <a:latin typeface="Cambria" pitchFamily="18" charset="0"/>
              </a:rPr>
              <a:t>природе и труду людей.</a:t>
            </a:r>
            <a:endParaRPr lang="ru-RU" sz="3600" b="1" dirty="0">
              <a:ln w="1905">
                <a:solidFill>
                  <a:schemeClr val="tx1"/>
                </a:solidFill>
              </a:ln>
              <a:solidFill>
                <a:srgbClr val="D60093"/>
              </a:solidFill>
              <a:effectLst>
                <a:innerShdw blurRad="69850" dist="43180" dir="5400000">
                  <a:srgbClr val="000000">
                    <a:alpha val="65000"/>
                  </a:srgbClr>
                </a:innerShdw>
              </a:effectLst>
              <a:latin typeface="Cambria" pitchFamily="18" charset="0"/>
            </a:endParaRPr>
          </a:p>
        </p:txBody>
      </p:sp>
      <p:sp>
        <p:nvSpPr>
          <p:cNvPr id="3" name="Содержимое 2"/>
          <p:cNvSpPr>
            <a:spLocks noGrp="1"/>
          </p:cNvSpPr>
          <p:nvPr>
            <p:ph idx="4294967295"/>
          </p:nvPr>
        </p:nvSpPr>
        <p:spPr>
          <a:xfrm>
            <a:off x="0" y="-243407"/>
            <a:ext cx="6373813" cy="5472608"/>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None/>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ru-RU" b="1" dirty="0" smtClean="0">
                <a:ln w="11430"/>
                <a:solidFill>
                  <a:srgbClr val="008000"/>
                </a:solidFill>
                <a:effectLst>
                  <a:outerShdw blurRad="50800" dist="39000" dir="5460000" algn="tl">
                    <a:srgbClr val="000000">
                      <a:alpha val="38000"/>
                    </a:srgbClr>
                  </a:outerShdw>
                </a:effectLst>
              </a:rPr>
              <a:t> </a:t>
            </a:r>
            <a:endParaRPr lang="ru-RU" b="1" dirty="0" smtClean="0">
              <a:ln w="3175">
                <a:solidFill>
                  <a:srgbClr val="003300"/>
                </a:solidFill>
              </a:ln>
              <a:solidFill>
                <a:srgbClr val="008000"/>
              </a:solidFill>
              <a:effectLst>
                <a:outerShdw blurRad="50800" dist="39000" dir="5460000" algn="tl">
                  <a:srgbClr val="000000">
                    <a:alpha val="38000"/>
                  </a:srgbClr>
                </a:outerShdw>
              </a:effectLst>
              <a:latin typeface="Cambria" pitchFamily="18"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artgrafica.net/uploads/posts/2009-10/thumbs/1255112030_fon_nasekomye.jpg"/>
          <p:cNvPicPr>
            <a:picLocks noChangeAspect="1" noChangeArrowheads="1"/>
          </p:cNvPicPr>
          <p:nvPr/>
        </p:nvPicPr>
        <p:blipFill>
          <a:blip r:embed="rId2" cstate="print"/>
          <a:srcRect/>
          <a:stretch>
            <a:fillRect/>
          </a:stretch>
        </p:blipFill>
        <p:spPr bwMode="auto">
          <a:xfrm>
            <a:off x="0" y="0"/>
            <a:ext cx="9155516" cy="6858000"/>
          </a:xfrm>
          <a:prstGeom prst="rect">
            <a:avLst/>
          </a:prstGeom>
          <a:noFill/>
        </p:spPr>
      </p:pic>
      <p:sp>
        <p:nvSpPr>
          <p:cNvPr id="2" name="Заголовок 1"/>
          <p:cNvSpPr>
            <a:spLocks noGrp="1"/>
          </p:cNvSpPr>
          <p:nvPr>
            <p:ph type="title"/>
          </p:nvPr>
        </p:nvSpPr>
        <p:spPr>
          <a:xfrm>
            <a:off x="1115616" y="764704"/>
            <a:ext cx="6984776" cy="5256584"/>
          </a:xfrm>
        </p:spPr>
        <p:txBody>
          <a:bodyPr>
            <a:noAutofit/>
          </a:bodyPr>
          <a:lstStyle/>
          <a:p>
            <a:pPr algn="l"/>
            <a:r>
              <a:rPr lang="ru-RU" sz="24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экскурсии стимулируют формирование:</a:t>
            </a:r>
            <a:r>
              <a:rPr lang="ru-RU" sz="28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a:r>
            <a:br>
              <a:rPr lang="ru-RU" sz="28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br>
            <a:r>
              <a:rPr lang="ru-RU" sz="2400" b="1" i="1" dirty="0" smtClean="0">
                <a:solidFill>
                  <a:srgbClr val="7030A0"/>
                </a:solidFill>
                <a:latin typeface="Cambria" pitchFamily="18" charset="0"/>
              </a:rPr>
              <a:t> </a:t>
            </a:r>
            <a:r>
              <a:rPr lang="ru-RU" sz="2400" b="1" i="1" dirty="0" smtClean="0">
                <a:solidFill>
                  <a:srgbClr val="D60093"/>
                </a:solidFill>
                <a:latin typeface="Cambria" pitchFamily="18" charset="0"/>
              </a:rPr>
              <a:t>* навыков наблюдения и наблюдательности</a:t>
            </a:r>
            <a:r>
              <a:rPr lang="ru-RU" sz="2400" b="1" i="1" dirty="0">
                <a:solidFill>
                  <a:srgbClr val="7030A0"/>
                </a:solidFill>
                <a:latin typeface="Cambria" pitchFamily="18" charset="0"/>
              </a:rPr>
              <a:t/>
            </a:r>
            <a:br>
              <a:rPr lang="ru-RU" sz="2400" b="1" i="1" dirty="0">
                <a:solidFill>
                  <a:srgbClr val="7030A0"/>
                </a:solidFill>
                <a:latin typeface="Cambria" pitchFamily="18" charset="0"/>
              </a:rPr>
            </a:br>
            <a:r>
              <a:rPr lang="ru-RU" sz="2400" b="1" i="1" dirty="0" smtClean="0">
                <a:solidFill>
                  <a:srgbClr val="7030A0"/>
                </a:solidFill>
                <a:latin typeface="Cambria" pitchFamily="18" charset="0"/>
              </a:rPr>
              <a:t> </a:t>
            </a:r>
            <a:r>
              <a:rPr lang="ru-RU" sz="2400" b="1" i="1" dirty="0" smtClean="0">
                <a:solidFill>
                  <a:srgbClr val="3333FF"/>
                </a:solidFill>
                <a:latin typeface="Cambria" pitchFamily="18" charset="0"/>
              </a:rPr>
              <a:t>*сенсорных способностей (умение видеть разнообразные признаки объектов: цвет и его оттенки, пространственное расположение, разнообразие форм, фактуры и пр.)</a:t>
            </a:r>
            <a:r>
              <a:rPr lang="ru-RU" sz="2400" b="1" i="1" dirty="0" smtClean="0">
                <a:solidFill>
                  <a:srgbClr val="7030A0"/>
                </a:solidFill>
                <a:latin typeface="Cambria" pitchFamily="18" charset="0"/>
              </a:rPr>
              <a:t/>
            </a:r>
            <a:br>
              <a:rPr lang="ru-RU" sz="2400" b="1" i="1" dirty="0" smtClean="0">
                <a:solidFill>
                  <a:srgbClr val="7030A0"/>
                </a:solidFill>
                <a:latin typeface="Cambria" pitchFamily="18" charset="0"/>
              </a:rPr>
            </a:br>
            <a:r>
              <a:rPr lang="ru-RU" sz="2400" b="1" i="1" dirty="0" smtClean="0">
                <a:solidFill>
                  <a:srgbClr val="7030A0"/>
                </a:solidFill>
                <a:latin typeface="Cambria" pitchFamily="18" charset="0"/>
              </a:rPr>
              <a:t> </a:t>
            </a:r>
            <a:r>
              <a:rPr lang="ru-RU" sz="2400" b="1" i="1" dirty="0" smtClean="0">
                <a:solidFill>
                  <a:srgbClr val="008000"/>
                </a:solidFill>
                <a:latin typeface="Cambria" pitchFamily="18" charset="0"/>
              </a:rPr>
              <a:t>* мыслительных процессов (анализа, сравнения, обобщения, классификации, умения устанавливать связи, разные по характеру и степени сложности)</a:t>
            </a:r>
            <a:r>
              <a:rPr lang="ru-RU" sz="2400" b="1" i="1" dirty="0" smtClean="0">
                <a:solidFill>
                  <a:srgbClr val="7030A0"/>
                </a:solidFill>
                <a:latin typeface="Cambria" pitchFamily="18" charset="0"/>
              </a:rPr>
              <a:t/>
            </a:r>
            <a:br>
              <a:rPr lang="ru-RU" sz="2400" b="1" i="1" dirty="0" smtClean="0">
                <a:solidFill>
                  <a:srgbClr val="7030A0"/>
                </a:solidFill>
                <a:latin typeface="Cambria" pitchFamily="18" charset="0"/>
              </a:rPr>
            </a:br>
            <a:r>
              <a:rPr lang="ru-RU" sz="2400" b="1" i="1" dirty="0" smtClean="0">
                <a:solidFill>
                  <a:srgbClr val="7030A0"/>
                </a:solidFill>
                <a:latin typeface="Cambria" pitchFamily="18" charset="0"/>
              </a:rPr>
              <a:t> </a:t>
            </a:r>
            <a:r>
              <a:rPr lang="ru-RU" sz="2400" b="1" i="1" dirty="0" smtClean="0">
                <a:solidFill>
                  <a:srgbClr val="FF0000"/>
                </a:solidFill>
                <a:latin typeface="Cambria" pitchFamily="18" charset="0"/>
              </a:rPr>
              <a:t> *воображения и творческих способностей</a:t>
            </a:r>
            <a:r>
              <a:rPr lang="ru-RU" sz="2400" b="1" dirty="0" smtClean="0">
                <a:solidFill>
                  <a:srgbClr val="FF0000"/>
                </a:solidFill>
              </a:rPr>
              <a:t>.</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7410" name="Picture 2" descr="http://photovvv.ucoz.ru/_ld/91/60525740.jpg"/>
          <p:cNvPicPr>
            <a:picLocks noChangeAspect="1" noChangeArrowheads="1"/>
          </p:cNvPicPr>
          <p:nvPr/>
        </p:nvPicPr>
        <p:blipFill>
          <a:blip r:embed="rId2" cstate="print">
            <a:lum bright="20000" contrast="10000"/>
          </a:blip>
          <a:srcRect t="12810" r="12720"/>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51520" y="188640"/>
            <a:ext cx="8737680" cy="6623864"/>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ru-RU"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t>Виды экскурсий</a:t>
            </a:r>
            <a:r>
              <a:rPr lang="ru-RU" sz="3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ru-RU" sz="36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ru-RU"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ru-RU" sz="2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t>По </a:t>
            </a:r>
            <a:r>
              <a:rPr lang="ru-RU" sz="2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t>характеру решаемых </a:t>
            </a:r>
            <a:r>
              <a:rPr lang="ru-RU" sz="2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t>         </a:t>
            </a:r>
            <a:br>
              <a:rPr lang="ru-RU" sz="2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br>
            <a:r>
              <a:rPr lang="ru-RU" sz="2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t> </a:t>
            </a:r>
            <a:r>
              <a:rPr lang="ru-RU" sz="2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t>                        педагогических </a:t>
            </a:r>
            <a:r>
              <a:rPr lang="ru-RU" sz="2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t>задач можно </a:t>
            </a:r>
            <a:r>
              <a:rPr lang="ru-RU" sz="2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t> </a:t>
            </a:r>
            <a:br>
              <a:rPr lang="ru-RU" sz="2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br>
            <a:r>
              <a:rPr lang="ru-RU" sz="2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t> </a:t>
            </a:r>
            <a:r>
              <a:rPr lang="ru-RU" sz="2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t>                  выделить </a:t>
            </a:r>
            <a:r>
              <a:rPr lang="ru-RU" sz="2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t>пять разновидностей  </a:t>
            </a:r>
            <a:r>
              <a:rPr lang="ru-RU" sz="2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t/>
            </a:r>
            <a:br>
              <a:rPr lang="ru-RU" sz="2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br>
            <a:r>
              <a:rPr lang="ru-RU" sz="2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t> </a:t>
            </a:r>
            <a:r>
              <a:rPr lang="ru-RU" sz="22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t>                                              экскурсий</a:t>
            </a:r>
            <a:r>
              <a:rPr lang="ru-RU" sz="22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t>: </a:t>
            </a:r>
            <a:r>
              <a:rPr lang="ru-RU" sz="31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t/>
            </a:r>
            <a:br>
              <a:rPr lang="ru-RU" sz="31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Cambria" pitchFamily="18" charset="0"/>
              </a:rPr>
            </a:br>
            <a:r>
              <a:rPr lang="ru-RU" sz="2400" b="1" cap="all" dirty="0"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latin typeface="Cambria" pitchFamily="18" charset="0"/>
              </a:rPr>
              <a:t>природоведческая</a:t>
            </a:r>
            <a:r>
              <a:rPr lang="ru-RU" sz="2400" b="1" cap="all" dirty="0" smtClean="0">
                <a:ln w="9000" cmpd="sng">
                  <a:solidFill>
                    <a:schemeClr val="accent4">
                      <a:shade val="50000"/>
                      <a:satMod val="120000"/>
                    </a:schemeClr>
                  </a:solidFill>
                  <a:prstDash val="solid"/>
                </a:ln>
                <a:solidFill>
                  <a:srgbClr val="BF118D"/>
                </a:solidFill>
                <a:effectLst>
                  <a:reflection blurRad="12700" stA="28000" endPos="45000" dist="1000" dir="5400000" sy="-100000" algn="bl" rotWithShape="0"/>
                </a:effectLst>
                <a:latin typeface="Cambria" pitchFamily="18" charset="0"/>
              </a:rPr>
              <a:t> </a:t>
            </a:r>
            <a:r>
              <a:rPr lang="ru-RU" sz="2400" b="1" cap="all" dirty="0" smtClean="0">
                <a:ln w="9000" cmpd="sng">
                  <a:solidFill>
                    <a:schemeClr val="accent4">
                      <a:shade val="50000"/>
                      <a:satMod val="120000"/>
                    </a:schemeClr>
                  </a:solidFill>
                  <a:prstDash val="solid"/>
                </a:ln>
                <a:solidFill>
                  <a:srgbClr val="532476"/>
                </a:solidFill>
                <a:effectLst>
                  <a:reflection blurRad="12700" stA="28000" endPos="45000" dist="1000" dir="5400000" sy="-100000" algn="bl" rotWithShape="0"/>
                </a:effectLst>
                <a:latin typeface="Cambria" pitchFamily="18" charset="0"/>
              </a:rPr>
              <a:t>  </a:t>
            </a:r>
            <a:r>
              <a:rPr lang="ru-RU" sz="2000" b="1" i="1" dirty="0" smtClean="0">
                <a:latin typeface="Cambria" pitchFamily="18" charset="0"/>
              </a:rPr>
              <a:t>традиционно решает задачу знакомства с природой</a:t>
            </a:r>
            <a:r>
              <a:rPr lang="ru-RU" sz="3100" b="1" cap="all" dirty="0" smtClean="0">
                <a:ln w="9000" cmpd="sng">
                  <a:solidFill>
                    <a:schemeClr val="accent4">
                      <a:shade val="50000"/>
                      <a:satMod val="120000"/>
                    </a:schemeClr>
                  </a:solidFill>
                  <a:prstDash val="solid"/>
                </a:ln>
                <a:solidFill>
                  <a:srgbClr val="532476"/>
                </a:solidFill>
                <a:effectLst>
                  <a:reflection blurRad="12700" stA="28000" endPos="45000" dist="1000" dir="5400000" sy="-100000" algn="bl" rotWithShape="0"/>
                </a:effectLst>
                <a:latin typeface="Cambria" pitchFamily="18" charset="0"/>
              </a:rPr>
              <a:t/>
            </a:r>
            <a:br>
              <a:rPr lang="ru-RU" sz="3100" b="1" cap="all" dirty="0" smtClean="0">
                <a:ln w="9000" cmpd="sng">
                  <a:solidFill>
                    <a:schemeClr val="accent4">
                      <a:shade val="50000"/>
                      <a:satMod val="120000"/>
                    </a:schemeClr>
                  </a:solidFill>
                  <a:prstDash val="solid"/>
                </a:ln>
                <a:solidFill>
                  <a:srgbClr val="532476"/>
                </a:solidFill>
                <a:effectLst>
                  <a:reflection blurRad="12700" stA="28000" endPos="45000" dist="1000" dir="5400000" sy="-100000" algn="bl" rotWithShape="0"/>
                </a:effectLst>
                <a:latin typeface="Cambria" pitchFamily="18" charset="0"/>
              </a:rPr>
            </a:br>
            <a:r>
              <a:rPr lang="ru-RU" sz="2400" b="1" cap="all" dirty="0" smtClean="0">
                <a:ln w="9000" cmpd="sng">
                  <a:solidFill>
                    <a:schemeClr val="accent4">
                      <a:shade val="50000"/>
                      <a:satMod val="120000"/>
                    </a:schemeClr>
                  </a:solidFill>
                  <a:prstDash val="solid"/>
                </a:ln>
                <a:solidFill>
                  <a:srgbClr val="532476"/>
                </a:solidFill>
                <a:effectLst>
                  <a:reflection blurRad="12700" stA="28000" endPos="45000" dist="1000" dir="5400000" sy="-100000" algn="bl" rotWithShape="0"/>
                </a:effectLst>
                <a:latin typeface="Cambria" pitchFamily="18" charset="0"/>
              </a:rPr>
              <a:t> </a:t>
            </a:r>
            <a:r>
              <a:rPr lang="ru-RU" sz="2400" b="1" cap="all" dirty="0"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latin typeface="Cambria" pitchFamily="18" charset="0"/>
              </a:rPr>
              <a:t>экологическая</a:t>
            </a:r>
            <a:r>
              <a:rPr lang="ru-RU" sz="2400" b="1" cap="all" dirty="0" smtClean="0">
                <a:ln w="9000" cmpd="sng">
                  <a:solidFill>
                    <a:schemeClr val="accent4">
                      <a:shade val="50000"/>
                      <a:satMod val="120000"/>
                    </a:schemeClr>
                  </a:solidFill>
                  <a:prstDash val="solid"/>
                </a:ln>
                <a:solidFill>
                  <a:srgbClr val="532476"/>
                </a:solidFill>
                <a:effectLst>
                  <a:reflection blurRad="12700" stA="28000" endPos="45000" dist="1000" dir="5400000" sy="-100000" algn="bl" rotWithShape="0"/>
                </a:effectLst>
                <a:latin typeface="Cambria" pitchFamily="18" charset="0"/>
              </a:rPr>
              <a:t> </a:t>
            </a:r>
            <a:r>
              <a:rPr lang="ru-RU" sz="2000" b="1" i="1" dirty="0" smtClean="0">
                <a:latin typeface="Cambria" pitchFamily="18" charset="0"/>
              </a:rPr>
              <a:t>направлена на освоение детьми разнообразных биоценологических связей в мире природы</a:t>
            </a:r>
            <a:r>
              <a:rPr lang="ru-RU" sz="2000" b="1" i="1" cap="all" dirty="0" smtClean="0">
                <a:ln w="9000" cmpd="sng">
                  <a:solidFill>
                    <a:schemeClr val="accent4">
                      <a:shade val="50000"/>
                      <a:satMod val="120000"/>
                    </a:schemeClr>
                  </a:solidFill>
                  <a:prstDash val="solid"/>
                </a:ln>
                <a:solidFill>
                  <a:srgbClr val="532476"/>
                </a:solidFill>
                <a:effectLst>
                  <a:reflection blurRad="12700" stA="28000" endPos="45000" dist="1000" dir="5400000" sy="-100000" algn="bl" rotWithShape="0"/>
                </a:effectLst>
                <a:latin typeface="Cambria" pitchFamily="18" charset="0"/>
              </a:rPr>
              <a:t> </a:t>
            </a:r>
            <a:r>
              <a:rPr lang="ru-RU" sz="1600" b="1"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Cambria" pitchFamily="18" charset="0"/>
              </a:rPr>
              <a:t>(</a:t>
            </a:r>
            <a:r>
              <a:rPr lang="ru-RU" sz="1800" b="1" dirty="0">
                <a:latin typeface="Cambria" pitchFamily="18" charset="0"/>
              </a:rPr>
              <a:t>между средой обитания живых существ и особенностями их строения и образа </a:t>
            </a:r>
            <a:r>
              <a:rPr lang="ru-RU" sz="1800" b="1" dirty="0" smtClean="0">
                <a:latin typeface="Cambria" pitchFamily="18" charset="0"/>
              </a:rPr>
              <a:t>жизни) </a:t>
            </a:r>
            <a:br>
              <a:rPr lang="ru-RU" sz="1800" b="1" dirty="0" smtClean="0">
                <a:latin typeface="Cambria" pitchFamily="18" charset="0"/>
              </a:rPr>
            </a:br>
            <a:r>
              <a:rPr lang="ru-RU" sz="2200" b="1" cap="all" dirty="0"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latin typeface="Cambria" pitchFamily="18" charset="0"/>
              </a:rPr>
              <a:t>знакомство с трудом  и бытом людей </a:t>
            </a:r>
            <a:r>
              <a:rPr lang="ru-RU" sz="3100" b="1" cap="all" dirty="0" smtClean="0">
                <a:ln w="9000" cmpd="sng">
                  <a:solidFill>
                    <a:schemeClr val="accent4">
                      <a:shade val="50000"/>
                      <a:satMod val="120000"/>
                    </a:schemeClr>
                  </a:solidFill>
                  <a:prstDash val="solid"/>
                </a:ln>
                <a:solidFill>
                  <a:srgbClr val="532476"/>
                </a:solidFill>
                <a:effectLst>
                  <a:reflection blurRad="12700" stA="28000" endPos="45000" dist="1000" dir="5400000" sy="-100000" algn="bl" rotWithShape="0"/>
                </a:effectLst>
                <a:latin typeface="Cambria" pitchFamily="18" charset="0"/>
              </a:rPr>
              <a:t/>
            </a:r>
            <a:br>
              <a:rPr lang="ru-RU" sz="3100" b="1" cap="all" dirty="0" smtClean="0">
                <a:ln w="9000" cmpd="sng">
                  <a:solidFill>
                    <a:schemeClr val="accent4">
                      <a:shade val="50000"/>
                      <a:satMod val="120000"/>
                    </a:schemeClr>
                  </a:solidFill>
                  <a:prstDash val="solid"/>
                </a:ln>
                <a:solidFill>
                  <a:srgbClr val="532476"/>
                </a:solidFill>
                <a:effectLst>
                  <a:reflection blurRad="12700" stA="28000" endPos="45000" dist="1000" dir="5400000" sy="-100000" algn="bl" rotWithShape="0"/>
                </a:effectLst>
                <a:latin typeface="Cambria" pitchFamily="18" charset="0"/>
              </a:rPr>
            </a:br>
            <a:r>
              <a:rPr lang="ru-RU" sz="2400" b="1" cap="all" dirty="0"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latin typeface="Cambria" pitchFamily="18" charset="0"/>
              </a:rPr>
              <a:t>на </a:t>
            </a:r>
            <a:r>
              <a:rPr lang="ru-RU" sz="2400" b="1" cap="all" dirty="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latin typeface="Cambria" pitchFamily="18" charset="0"/>
              </a:rPr>
              <a:t>сельскохозяйственный </a:t>
            </a:r>
            <a:r>
              <a:rPr lang="ru-RU" sz="2400" b="1" cap="all" dirty="0"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latin typeface="Cambria" pitchFamily="18" charset="0"/>
              </a:rPr>
              <a:t>объект </a:t>
            </a:r>
            <a:r>
              <a:rPr lang="ru-RU" sz="2400" b="1" i="1" cap="all" dirty="0" smtClean="0">
                <a:ln w="9000" cmpd="sng">
                  <a:solidFill>
                    <a:schemeClr val="accent4">
                      <a:shade val="50000"/>
                      <a:satMod val="120000"/>
                    </a:schemeClr>
                  </a:solidFill>
                  <a:prstDash val="solid"/>
                </a:ln>
                <a:solidFill>
                  <a:srgbClr val="532476"/>
                </a:solidFill>
                <a:effectLst>
                  <a:reflection blurRad="12700" stA="28000" endPos="45000" dist="1000" dir="5400000" sy="-100000" algn="bl" rotWithShape="0"/>
                </a:effectLst>
                <a:latin typeface="Cambria" pitchFamily="18" charset="0"/>
              </a:rPr>
              <a:t>, </a:t>
            </a:r>
            <a:r>
              <a:rPr lang="ru-RU" sz="2000" b="1" i="1" dirty="0" smtClean="0">
                <a:latin typeface="Cambria" pitchFamily="18" charset="0"/>
              </a:rPr>
              <a:t>помогают детям освоить представления о труде людей</a:t>
            </a:r>
            <a:r>
              <a:rPr lang="ru-RU" sz="3100" b="1" dirty="0" smtClean="0"/>
              <a:t>. </a:t>
            </a:r>
            <a:r>
              <a:rPr lang="ru-RU" sz="3100" dirty="0" smtClean="0"/>
              <a:t/>
            </a:r>
            <a:br>
              <a:rPr lang="ru-RU" sz="3100" dirty="0" smtClean="0"/>
            </a:br>
            <a:r>
              <a:rPr lang="ru-RU" sz="2400" b="1" cap="all" dirty="0"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latin typeface="Cambria" pitchFamily="18" charset="0"/>
              </a:rPr>
              <a:t>экскурсия </a:t>
            </a:r>
            <a:r>
              <a:rPr lang="ru-RU" sz="2400" b="1" cap="all" dirty="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latin typeface="Cambria" pitchFamily="18" charset="0"/>
              </a:rPr>
              <a:t>эстетического </a:t>
            </a:r>
            <a:r>
              <a:rPr lang="ru-RU" sz="2400" b="1" cap="all" dirty="0"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latin typeface="Cambria" pitchFamily="18" charset="0"/>
              </a:rPr>
              <a:t>характера </a:t>
            </a:r>
            <a:r>
              <a:rPr lang="ru-RU" sz="2000" b="1" i="1" dirty="0" smtClean="0">
                <a:latin typeface="Cambria" pitchFamily="18" charset="0"/>
              </a:rPr>
              <a:t>помогают ребёнку научиться воспринимать красоту природы и развивают культуру его чувств</a:t>
            </a:r>
            <a:r>
              <a:rPr lang="en-US" sz="2000" b="1" i="1" dirty="0" smtClean="0">
                <a:latin typeface="Cambria" pitchFamily="18" charset="0"/>
              </a:rPr>
              <a:t/>
            </a:r>
            <a:br>
              <a:rPr lang="en-US" sz="2000" b="1" i="1" dirty="0" smtClean="0">
                <a:latin typeface="Cambria" pitchFamily="18" charset="0"/>
              </a:rPr>
            </a:br>
            <a:r>
              <a:rPr lang="ru-RU" sz="2000" b="1" i="1" dirty="0" smtClean="0">
                <a:latin typeface="Cambria" pitchFamily="18" charset="0"/>
              </a:rPr>
              <a:t>знак </a:t>
            </a:r>
            <a:endParaRPr lang="ru-RU" sz="3100" b="1" i="1" cap="all" dirty="0">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endParaRP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mp;Bcy;&amp;iecy;&amp;zcy; &amp;ncy;&amp;acy;&amp;zcy;&amp;vcy;&amp;acy;&amp;ncy;&amp;icy;&amp;yacy; - &amp;IEcy;&amp;lcy;&amp;iecy;&amp;ncy;&amp;acy; &amp;Vcy;&amp;acy;&amp;lcy;&amp;iecy;&amp;rcy;&amp;softcy;&amp;iecy;&amp;vcy;&amp;ncy;&amp;acy; &amp;Scy;&amp;ocy;&amp;lcy;&amp;ocy;&amp;mcy;&amp;acy;&amp;khcy;&amp;acy;"/>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
        <p:nvSpPr>
          <p:cNvPr id="2" name="Заголовок 1"/>
          <p:cNvSpPr>
            <a:spLocks noGrp="1"/>
          </p:cNvSpPr>
          <p:nvPr>
            <p:ph type="title"/>
          </p:nvPr>
        </p:nvSpPr>
        <p:spPr>
          <a:xfrm>
            <a:off x="457200" y="274638"/>
            <a:ext cx="8229600" cy="6250706"/>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ru-RU" sz="3200" b="1" spc="50" dirty="0" smtClean="0">
                <a:ln w="11430"/>
                <a:solidFill>
                  <a:srgbClr val="3333FF"/>
                </a:solidFill>
                <a:effectLst>
                  <a:outerShdw blurRad="76200" dist="50800" dir="5400000" algn="tl" rotWithShape="0">
                    <a:srgbClr val="000000">
                      <a:alpha val="65000"/>
                    </a:srgbClr>
                  </a:outerShdw>
                </a:effectLst>
                <a:latin typeface="Cambria" pitchFamily="18" charset="0"/>
              </a:rPr>
              <a:t>                Структура экскурсии:</a:t>
            </a:r>
            <a:br>
              <a:rPr lang="ru-RU" sz="3200" b="1" spc="50" dirty="0" smtClean="0">
                <a:ln w="11430"/>
                <a:solidFill>
                  <a:srgbClr val="3333FF"/>
                </a:solidFill>
                <a:effectLst>
                  <a:outerShdw blurRad="76200" dist="50800" dir="5400000" algn="tl" rotWithShape="0">
                    <a:srgbClr val="000000">
                      <a:alpha val="65000"/>
                    </a:srgbClr>
                  </a:outerShdw>
                </a:effectLst>
                <a:latin typeface="Cambria" pitchFamily="18" charset="0"/>
              </a:rPr>
            </a:br>
            <a:r>
              <a:rPr lang="ru-RU" sz="3200" b="1" spc="50" dirty="0" smtClean="0">
                <a:ln w="11430"/>
                <a:solidFill>
                  <a:srgbClr val="FF0000"/>
                </a:solidFill>
                <a:effectLst>
                  <a:outerShdw blurRad="76200" dist="50800" dir="5400000" algn="tl" rotWithShape="0">
                    <a:srgbClr val="000000">
                      <a:alpha val="65000"/>
                    </a:srgbClr>
                  </a:outerShdw>
                </a:effectLst>
                <a:latin typeface="Cambria" pitchFamily="18" charset="0"/>
              </a:rPr>
              <a:t>-</a:t>
            </a:r>
            <a:r>
              <a:rPr lang="ru-RU" sz="3200" b="1" spc="50" dirty="0" smtClean="0">
                <a:ln w="11430"/>
                <a:solidFill>
                  <a:srgbClr val="FF00FF"/>
                </a:solidFill>
                <a:effectLst>
                  <a:outerShdw blurRad="76200" dist="50800" dir="5400000" algn="tl" rotWithShape="0">
                    <a:srgbClr val="000000">
                      <a:alpha val="65000"/>
                    </a:srgbClr>
                  </a:outerShdw>
                </a:effectLst>
                <a:latin typeface="Cambria" pitchFamily="18" charset="0"/>
              </a:rPr>
              <a:t>занимательный момент</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t/>
            </a:r>
            <a:b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b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t>- </a:t>
            </a:r>
            <a:r>
              <a:rPr lang="ru-RU" sz="3200" b="1" spc="50" dirty="0" smtClean="0">
                <a:ln w="11430"/>
                <a:solidFill>
                  <a:srgbClr val="FFFF00"/>
                </a:solidFill>
                <a:effectLst>
                  <a:outerShdw blurRad="76200" dist="50800" dir="5400000" algn="tl" rotWithShape="0">
                    <a:srgbClr val="000000">
                      <a:alpha val="65000"/>
                    </a:srgbClr>
                  </a:outerShdw>
                </a:effectLst>
                <a:latin typeface="Cambria" pitchFamily="18" charset="0"/>
              </a:rPr>
              <a:t>вводная беседа</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t/>
            </a:r>
            <a:b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b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t>- </a:t>
            </a:r>
            <a:r>
              <a:rPr lang="ru-RU" sz="3200" b="1" spc="50" dirty="0" smtClean="0">
                <a:ln w="11430"/>
                <a:solidFill>
                  <a:srgbClr val="CC00CC"/>
                </a:solidFill>
                <a:effectLst>
                  <a:outerShdw blurRad="76200" dist="50800" dir="5400000" algn="tl" rotWithShape="0">
                    <a:srgbClr val="000000">
                      <a:alpha val="65000"/>
                    </a:srgbClr>
                  </a:outerShdw>
                </a:effectLst>
                <a:latin typeface="Cambria" pitchFamily="18" charset="0"/>
              </a:rPr>
              <a:t>коллективное наблюдение</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t/>
            </a:r>
            <a:b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b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t>- </a:t>
            </a:r>
            <a:r>
              <a:rPr lang="ru-RU" sz="3200" b="1" spc="50" dirty="0" smtClean="0">
                <a:ln w="11430"/>
                <a:solidFill>
                  <a:srgbClr val="7030A0"/>
                </a:solidFill>
                <a:effectLst>
                  <a:outerShdw blurRad="76200" dist="50800" dir="5400000" algn="tl" rotWithShape="0">
                    <a:srgbClr val="000000">
                      <a:alpha val="65000"/>
                    </a:srgbClr>
                  </a:outerShdw>
                </a:effectLst>
                <a:latin typeface="Cambria" pitchFamily="18" charset="0"/>
              </a:rPr>
              <a:t>индивидуальное самостоятельное наблюдение детей</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t/>
            </a:r>
            <a:b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b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t>- </a:t>
            </a:r>
            <a:r>
              <a:rPr lang="ru-RU" sz="3200" b="1" spc="50" dirty="0" smtClean="0">
                <a:ln w="11430"/>
                <a:solidFill>
                  <a:srgbClr val="008000"/>
                </a:solidFill>
                <a:effectLst>
                  <a:outerShdw blurRad="76200" dist="50800" dir="5400000" algn="tl" rotWithShape="0">
                    <a:srgbClr val="000000">
                      <a:alpha val="65000"/>
                    </a:srgbClr>
                  </a:outerShdw>
                </a:effectLst>
                <a:latin typeface="Cambria" pitchFamily="18" charset="0"/>
              </a:rPr>
              <a:t>сбор материала</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t/>
            </a:r>
            <a:b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br>
            <a:r>
              <a:rPr lang="ru-RU" sz="3200" b="1" spc="50" dirty="0" smtClean="0">
                <a:ln w="11430">
                  <a:solidFill>
                    <a:schemeClr val="tx1"/>
                  </a:solidFill>
                </a:ln>
                <a:solidFill>
                  <a:srgbClr val="00B0F0"/>
                </a:solidFill>
                <a:effectLst>
                  <a:outerShdw blurRad="76200" dist="50800" dir="5400000" algn="tl" rotWithShape="0">
                    <a:srgbClr val="000000">
                      <a:alpha val="65000"/>
                    </a:srgbClr>
                  </a:outerShdw>
                </a:effectLst>
                <a:latin typeface="Cambria" pitchFamily="18" charset="0"/>
              </a:rPr>
              <a:t>- игры детей с собранным материалом</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t/>
            </a:r>
            <a:b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b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mbria" pitchFamily="18" charset="0"/>
              </a:rPr>
              <a:t>- </a:t>
            </a:r>
            <a:r>
              <a:rPr lang="ru-RU" sz="3200" b="1" spc="50" dirty="0" smtClean="0">
                <a:ln w="11430"/>
                <a:solidFill>
                  <a:srgbClr val="FF0066"/>
                </a:solidFill>
                <a:effectLst>
                  <a:outerShdw blurRad="76200" dist="50800" dir="5400000" algn="tl" rotWithShape="0">
                    <a:srgbClr val="000000">
                      <a:alpha val="65000"/>
                    </a:srgbClr>
                  </a:outerShdw>
                </a:effectLst>
                <a:latin typeface="Cambria" pitchFamily="18" charset="0"/>
              </a:rPr>
              <a:t>заключительная часть, во время которой воспитатель подводит итог экскурсии и напоминает о правилах поведения</a:t>
            </a:r>
            <a:endParaRPr lang="ru-RU" sz="3200" b="1" spc="50" dirty="0">
              <a:ln w="11430"/>
              <a:solidFill>
                <a:srgbClr val="FF0066"/>
              </a:solidFill>
              <a:effectLst>
                <a:outerShdw blurRad="76200" dist="50800" dir="5400000" algn="tl" rotWithShape="0">
                  <a:srgbClr val="000000">
                    <a:alpha val="65000"/>
                  </a:srgbClr>
                </a:outerShdw>
              </a:effectLst>
              <a:latin typeface="Cambria" pitchFamily="18" charset="0"/>
            </a:endParaRPr>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mg-fotki.yandex.ru/get/6114/160878850.27d/0_7ecda_6f876e8f_XL"/>
          <p:cNvPicPr>
            <a:picLocks noChangeAspect="1" noChangeArrowheads="1"/>
          </p:cNvPicPr>
          <p:nvPr/>
        </p:nvPicPr>
        <p:blipFill>
          <a:blip r:embed="rId2" cstate="print"/>
          <a:srcRect l="17667"/>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394722"/>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smtClean="0">
                <a:ln>
                  <a:solidFill>
                    <a:srgbClr val="3333FF"/>
                  </a:solidFill>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mbria" pitchFamily="18" charset="0"/>
              </a:rPr>
              <a:t>Экскурсию провести значительно труднее, чем занятие в группе, поэтому ее успех зависит от тщательной подготовки воспитателя и детей</a:t>
            </a:r>
            <a:r>
              <a:rPr lang="ru-RU" b="1" cap="all" dirty="0" smtClean="0">
                <a:ln>
                  <a:solidFill>
                    <a:srgbClr val="3333FF"/>
                  </a:solidFill>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ru-RU" b="1" cap="all" dirty="0">
              <a:ln>
                <a:solidFill>
                  <a:srgbClr val="3333FF"/>
                </a:solidFill>
              </a:ln>
              <a:solidFill>
                <a:srgbClr val="CC00CC"/>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019.radikal.ru/i630/1205/3f/a321d5d9b9be.jpg"/>
          <p:cNvPicPr>
            <a:picLocks noChangeAspect="1" noChangeArrowheads="1"/>
          </p:cNvPicPr>
          <p:nvPr/>
        </p:nvPicPr>
        <p:blipFill>
          <a:blip r:embed="rId2" cstate="print">
            <a:lum bright="10000" contrast="10000"/>
          </a:blip>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79512" y="260648"/>
            <a:ext cx="8784976" cy="6408712"/>
          </a:xfrm>
        </p:spPr>
        <p:txBody>
          <a:bodyPr>
            <a:normAutofit fontScale="90000"/>
          </a:bodyPr>
          <a:lstStyle/>
          <a:p>
            <a:pPr algn="l"/>
            <a:r>
              <a:rPr lang="ru-RU" sz="1400" dirty="0"/>
              <a:t/>
            </a:r>
            <a:br>
              <a:rPr lang="ru-RU" sz="1400" dirty="0"/>
            </a:br>
            <a:r>
              <a:rPr lang="ru-RU" sz="3100" b="1" i="1" dirty="0">
                <a:solidFill>
                  <a:srgbClr val="D60093"/>
                </a:solidFill>
                <a:latin typeface="Cambria" pitchFamily="18" charset="0"/>
              </a:rPr>
              <a:t>Подготовка </a:t>
            </a:r>
            <a:r>
              <a:rPr lang="ru-RU" sz="3100" b="1" i="1" dirty="0" smtClean="0">
                <a:solidFill>
                  <a:srgbClr val="D60093"/>
                </a:solidFill>
                <a:latin typeface="Cambria" pitchFamily="18" charset="0"/>
              </a:rPr>
              <a:t>воспитателя  </a:t>
            </a:r>
            <a:r>
              <a:rPr lang="ru-RU" sz="2200" b="1" dirty="0" smtClean="0">
                <a:latin typeface="Cambria" pitchFamily="18" charset="0"/>
              </a:rPr>
              <a:t>заключается </a:t>
            </a:r>
            <a:r>
              <a:rPr lang="ru-RU" sz="2200" b="1" dirty="0">
                <a:latin typeface="Cambria" pitchFamily="18" charset="0"/>
              </a:rPr>
              <a:t>прежде всего в определении цели экскурсии и отборе программного содержания. Намечает воспитатель экскурсию, исходя из требований программы и особенностей окружающей местности.</a:t>
            </a:r>
            <a:br>
              <a:rPr lang="ru-RU" sz="2200" b="1" dirty="0">
                <a:latin typeface="Cambria" pitchFamily="18" charset="0"/>
              </a:rPr>
            </a:br>
            <a:r>
              <a:rPr lang="ru-RU" sz="2200" b="1" dirty="0">
                <a:latin typeface="Cambria" pitchFamily="18" charset="0"/>
              </a:rPr>
              <a:t>Определяя место экскурсии, воспитатель выбирает наилучший путь к нему – не утомительный, не отвлекающий детей от намеченной цели. При определении расстояния до места экскурсии следует исходить из физических возможностей детей. Продолжительность пути до выбранного места (в одну сторону) не должна превышать в средней группе 30 минут, в старшей  и подготовительной группах – 40-50 минут. При этом следует учитывать особенности дороги, состояние погоды.</a:t>
            </a:r>
            <a:br>
              <a:rPr lang="ru-RU" sz="2200" b="1" dirty="0">
                <a:latin typeface="Cambria" pitchFamily="18" charset="0"/>
              </a:rPr>
            </a:br>
            <a:r>
              <a:rPr lang="ru-RU" sz="2200" b="1" dirty="0">
                <a:latin typeface="Cambria" pitchFamily="18" charset="0"/>
              </a:rPr>
              <a:t>Как бы ни было знакомо воспитателю место экскурсии, необходимо за день, за два до неё осмотреть его. Побывав на месте будущей экскурсии, воспитатель уточняет маршрут, находит нужные объекты, намечает содержание и объем тех знаний, которые должны получить дети о данном круге явлений, последовательность проведения отдельных частей экскурсии, устанавливает места для коллективных и самостоятельных наблюдений, для отдыха детей.</a:t>
            </a:r>
            <a:br>
              <a:rPr lang="ru-RU" sz="2200" b="1" dirty="0">
                <a:latin typeface="Cambria" pitchFamily="18" charset="0"/>
              </a:rPr>
            </a:br>
            <a:r>
              <a:rPr lang="ru-RU" sz="2200" b="1" dirty="0">
                <a:latin typeface="Cambria" pitchFamily="18" charset="0"/>
              </a:rPr>
              <a:t>Для того, чтобы экскурсия была интересной, воспитателю надо подготовить стихи, загадки, пословицы, игровые приемы.</a:t>
            </a:r>
            <a:r>
              <a:rPr lang="ru-RU" sz="1400" dirty="0"/>
              <a:t/>
            </a:r>
            <a:br>
              <a:rPr lang="ru-RU" sz="1400" dirty="0"/>
            </a:br>
            <a:endParaRPr lang="ru-RU" sz="1400" dirty="0"/>
          </a:p>
        </p:txBody>
      </p:sp>
    </p:spTree>
  </p:cSld>
  <p:clrMapOvr>
    <a:masterClrMapping/>
  </p:clrMapOvr>
  <p:transition>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019.radikal.ru/i631/1205/01/97b551e7dd5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79512" y="188640"/>
            <a:ext cx="8784976" cy="6552728"/>
          </a:xfrm>
        </p:spPr>
        <p:txBody>
          <a:bodyPr>
            <a:normAutofit/>
          </a:bodyPr>
          <a:lstStyle/>
          <a:p>
            <a:pPr algn="l"/>
            <a:r>
              <a:rPr lang="ru-RU" sz="2800" b="1" i="1" dirty="0">
                <a:solidFill>
                  <a:srgbClr val="BF118D"/>
                </a:solidFill>
                <a:latin typeface="Cambria" pitchFamily="18" charset="0"/>
              </a:rPr>
              <a:t>Подготовка </a:t>
            </a:r>
            <a:r>
              <a:rPr lang="ru-RU" sz="2800" b="1" i="1" dirty="0" smtClean="0">
                <a:solidFill>
                  <a:srgbClr val="BF118D"/>
                </a:solidFill>
                <a:latin typeface="Cambria" pitchFamily="18" charset="0"/>
              </a:rPr>
              <a:t>детей </a:t>
            </a:r>
            <a:r>
              <a:rPr lang="ru-RU" sz="2000" b="1" dirty="0" smtClean="0">
                <a:solidFill>
                  <a:srgbClr val="0000FF"/>
                </a:solidFill>
                <a:latin typeface="Cambria" pitchFamily="18" charset="0"/>
              </a:rPr>
              <a:t>начинается </a:t>
            </a:r>
            <a:r>
              <a:rPr lang="ru-RU" sz="2000" b="1" dirty="0">
                <a:solidFill>
                  <a:srgbClr val="0000FF"/>
                </a:solidFill>
                <a:latin typeface="Cambria" pitchFamily="18" charset="0"/>
              </a:rPr>
              <a:t>с сообщения воспитателем цели экскурсии. Ребята должны знать, куда пойдут, зачем, что узнают, что нужно собрать. Педагог напоминает детям о правилах поведения на улице, в лесу, в общественных местах. При подготовке к экскурсии нужно обратить внимание на одежду детей. Дети должны быть одеты удобно, в соответствии  с погодой и сезоном. В системе подготовительной работы </a:t>
            </a:r>
            <a:r>
              <a:rPr lang="ru-RU" sz="2000" b="1" dirty="0" smtClean="0">
                <a:solidFill>
                  <a:srgbClr val="0000FF"/>
                </a:solidFill>
                <a:latin typeface="Cambria" pitchFamily="18" charset="0"/>
              </a:rPr>
              <a:t>активно </a:t>
            </a:r>
            <a:r>
              <a:rPr lang="ru-RU" sz="2000" b="1" dirty="0">
                <a:solidFill>
                  <a:srgbClr val="0000FF"/>
                </a:solidFill>
                <a:latin typeface="Cambria" pitchFamily="18" charset="0"/>
              </a:rPr>
              <a:t>используются игры-тренинги, </a:t>
            </a:r>
            <a:r>
              <a:rPr lang="ru-RU" sz="2000" b="1" dirty="0" smtClean="0">
                <a:solidFill>
                  <a:srgbClr val="0000FF"/>
                </a:solidFill>
                <a:latin typeface="Cambria" pitchFamily="18" charset="0"/>
              </a:rPr>
              <a:t>предполагающие </a:t>
            </a:r>
            <a:r>
              <a:rPr lang="ru-RU" sz="2000" b="1" dirty="0">
                <a:solidFill>
                  <a:srgbClr val="0000FF"/>
                </a:solidFill>
                <a:latin typeface="Cambria" pitchFamily="18" charset="0"/>
              </a:rPr>
              <a:t>включение элементов </a:t>
            </a:r>
            <a:r>
              <a:rPr lang="ru-RU" sz="2000" b="1" dirty="0" err="1">
                <a:solidFill>
                  <a:srgbClr val="0000FF"/>
                </a:solidFill>
                <a:latin typeface="Cambria" pitchFamily="18" charset="0"/>
              </a:rPr>
              <a:t>психогимнастики</a:t>
            </a:r>
            <a:r>
              <a:rPr lang="ru-RU" sz="2000" b="1" dirty="0">
                <a:solidFill>
                  <a:srgbClr val="0000FF"/>
                </a:solidFill>
                <a:latin typeface="Cambria" pitchFamily="18" charset="0"/>
              </a:rPr>
              <a:t> в различные виды детской деятельности и направленные на формирование адекватной самооценки и навыков </a:t>
            </a:r>
            <a:r>
              <a:rPr lang="ru-RU" sz="2000" b="1" dirty="0" smtClean="0">
                <a:solidFill>
                  <a:srgbClr val="0000FF"/>
                </a:solidFill>
                <a:latin typeface="Cambria" pitchFamily="18" charset="0"/>
              </a:rPr>
              <a:t>конструктивного </a:t>
            </a:r>
            <a:r>
              <a:rPr lang="ru-RU" sz="2000" b="1" dirty="0">
                <a:solidFill>
                  <a:srgbClr val="0000FF"/>
                </a:solidFill>
                <a:latin typeface="Cambria" pitchFamily="18" charset="0"/>
              </a:rPr>
              <a:t>общения с миром природы, воспитание ценностного отношения к тому, что окружает ребенка.</a:t>
            </a:r>
            <a:br>
              <a:rPr lang="ru-RU" sz="2000" b="1" dirty="0">
                <a:solidFill>
                  <a:srgbClr val="0000FF"/>
                </a:solidFill>
                <a:latin typeface="Cambria" pitchFamily="18" charset="0"/>
              </a:rPr>
            </a:br>
            <a:r>
              <a:rPr lang="ru-RU" sz="2000" b="1" dirty="0">
                <a:solidFill>
                  <a:srgbClr val="0000FF"/>
                </a:solidFill>
                <a:latin typeface="Cambria" pitchFamily="18" charset="0"/>
              </a:rPr>
              <a:t>К экскурсии воспитателю следует подготовить экскурсионное снаряжение и оборудование для размещения собранного материала в уголке природы. Хорошо привлечь к его подготовке детей. Это способствует возбуждению у них интереса к предстоящей экскурсии.</a:t>
            </a:r>
            <a:br>
              <a:rPr lang="ru-RU" sz="2000" b="1" dirty="0">
                <a:solidFill>
                  <a:srgbClr val="0000FF"/>
                </a:solidFill>
                <a:latin typeface="Cambria" pitchFamily="18" charset="0"/>
              </a:rPr>
            </a:br>
            <a:r>
              <a:rPr lang="ru-RU" sz="2000" b="1" dirty="0">
                <a:solidFill>
                  <a:srgbClr val="0000FF"/>
                </a:solidFill>
                <a:latin typeface="Cambria" pitchFamily="18" charset="0"/>
              </a:rPr>
              <a:t>Всё оборудование должно находиться в определенном месте. Перед экскурсией воспитателю необходимо тщательно продумать, какой материал собрать для дальнейшей работы в группе и какое оборудование в связи с этим нужно взять с собой</a:t>
            </a:r>
            <a:r>
              <a:rPr lang="ru-RU" sz="2000" b="1" dirty="0"/>
              <a:t>.</a:t>
            </a:r>
          </a:p>
        </p:txBody>
      </p:sp>
    </p:spTree>
  </p:cSld>
  <p:clrMapOvr>
    <a:masterClrMapping/>
  </p:clrMapOvr>
  <p:transition>
    <p:split orient="vert" dir="in"/>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344</Words>
  <Application>Microsoft Office PowerPoint</Application>
  <PresentationFormat>Экран (4:3)</PresentationFormat>
  <Paragraphs>32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Экскурсии</vt:lpstr>
      <vt:lpstr>Экскурсия  это один из видов непосредственно организованной образовательной  деятельности детей,  одна из трудоёмких и сложных форм обучения.  Проводятся экскурсии вне дошкольного учреждения. </vt:lpstr>
      <vt:lpstr>На экскурсиях дети знакомятся с окружающим миром человека, с растениями, животными и условиями их обитания, а это способствует образованию первичных представлений о взаимосвязях в природе. Экскурсии способствуют развитию наблюдательности, возникновению интереса к природе и труду людей.</vt:lpstr>
      <vt:lpstr>экскурсии стимулируют формирование:  * навыков наблюдения и наблюдательности  *сенсорных способностей (умение видеть разнообразные признаки объектов: цвет и его оттенки, пространственное расположение, разнообразие форм, фактуры и пр.)  * мыслительных процессов (анализа, сравнения, обобщения, классификации, умения устанавливать связи, разные по характеру и степени сложности)   *воображения и творческих способностей.</vt:lpstr>
      <vt:lpstr>              Виды экскурсий                    По характеру решаемых                                    педагогических задач можно                      выделить пять разновидностей                                                  экскурсий:  природоведческая   традиционно решает задачу знакомства с природой  экологическая направлена на освоение детьми разнообразных биоценологических связей в мире природы (между средой обитания живых существ и особенностями их строения и образа жизни)  знакомство с трудом  и бытом людей  на сельскохозяйственный объект , помогают детям освоить представления о труде людей.  экскурсия эстетического характера помогают ребёнку научиться воспринимать красоту природы и развивают культуру его чувств знак </vt:lpstr>
      <vt:lpstr>                Структура экскурсии: -занимательный момент - вводная беседа - коллективное наблюдение - индивидуальное самостоятельное наблюдение детей - сбор материала - игры детей с собранным материалом - заключительная часть, во время которой воспитатель подводит итог экскурсии и напоминает о правилах поведения</vt:lpstr>
      <vt:lpstr>Экскурсию провести значительно труднее, чем занятие в группе, поэтому ее успех зависит от тщательной подготовки воспитателя и детей.</vt:lpstr>
      <vt:lpstr> Подготовка воспитателя  заключается прежде всего в определении цели экскурсии и отборе программного содержания. Намечает воспитатель экскурсию, исходя из требований программы и особенностей окружающей местности. Определяя место экскурсии, воспитатель выбирает наилучший путь к нему – не утомительный, не отвлекающий детей от намеченной цели. При определении расстояния до места экскурсии следует исходить из физических возможностей детей. Продолжительность пути до выбранного места (в одну сторону) не должна превышать в средней группе 30 минут, в старшей  и подготовительной группах – 40-50 минут. При этом следует учитывать особенности дороги, состояние погоды. Как бы ни было знакомо воспитателю место экскурсии, необходимо за день, за два до неё осмотреть его. Побывав на месте будущей экскурсии, воспитатель уточняет маршрут, находит нужные объекты, намечает содержание и объем тех знаний, которые должны получить дети о данном круге явлений, последовательность проведения отдельных частей экскурсии, устанавливает места для коллективных и самостоятельных наблюдений, для отдыха детей. Для того, чтобы экскурсия была интересной, воспитателю надо подготовить стихи, загадки, пословицы, игровые приемы. </vt:lpstr>
      <vt:lpstr>Подготовка детей начинается с сообщения воспитателем цели экскурсии. Ребята должны знать, куда пойдут, зачем, что узнают, что нужно собрать. Педагог напоминает детям о правилах поведения на улице, в лесу, в общественных местах. При подготовке к экскурсии нужно обратить внимание на одежду детей. Дети должны быть одеты удобно, в соответствии  с погодой и сезоном. В системе подготовительной работы активно используются игры-тренинги, предполагающие включение элементов психогимнастики в различные виды детской деятельности и направленные на формирование адекватной самооценки и навыков конструктивного общения с миром природы, воспитание ценностного отношения к тому, что окружает ребенка. К экскурсии воспитателю следует подготовить экскурсионное снаряжение и оборудование для размещения собранного материала в уголке природы. Хорошо привлечь к его подготовке детей. Это способствует возбуждению у них интереса к предстоящей экскурсии. Всё оборудование должно находиться в определенном месте. Перед экскурсией воспитателю необходимо тщательно продумать, какой материал собрать для дальнейшей работы в группе и какое оборудование в связи с этим нужно взять с собой.</vt:lpstr>
      <vt:lpstr>Экскурсии за пределы детского сада проводятся со средней, старшей и подготовительной группами. С младшими группами рекомендуются целевые прогулки на своём земельном участке и только во вторую половину года короткие экскурсии на луг, в парк (лес).  </vt:lpstr>
      <vt:lpstr>                 Работа после экскурсии Знания, полученные на экскурсии, расширяются и закрепляются на занятиях, в играх, в наблюдениях в уголке природы за принесенными объектами. Сразу же после возвращения с экскурсии собранный материал необходимо разместить в уголке природы (растения поставить в вазы, цветочные горшки; животных поместить в аквариум, террариум, садки), за растениями и животными организовать наблюдения. Через 2—3 дня после экскурсии воспитатель проводит занятия с использованием раздаточного материала, рисование, лепку, дидактические игры с природным материалом, читает художественную литературу, заслушивает рассказы детей о том, где были и что видели. В заключение проводится обобщающая беседа. Планируя беседу после экскурсии, воспитатель должен поставить вопросы так, чтобы в памяти детей восстановить весь ход экскурсии, подчеркнуть наиболее важные в образовательном и воспитательном отношении моменты, подвести их к установлению связей между явлениями.</vt:lpstr>
      <vt:lpstr>.</vt:lpstr>
      <vt:lpstr>Инструкция по технике безопасности при проведении прогулок и экскурсий  1..  К прогулкам и экскурсиям допускаются дети дошкольного возраста не имеющие противопоказаний по состоянию здоровья. 2.  При проведении прогулок и экскурсий соблюдать правила поведения, установленные режимы передвижения и отдыха. 3.  При проведении прогулок и экскурсий возможно воздействие на детей следующих опасных факторов: -  изменение установленного маршрута движения, самовольное оставление места расположения группы; -  потертости ног при неправильном подборе обуви; - травмирование ног при передвижении без обуви, а также без носок; - укусы насекомыми; -  отравления ядовитыми растениями, плодами и грибами; -  заражение желудочно-кишечными болезнями при употреблении некипяченой и небутылированной воды. 4.  При проведении прогулок и экскурсий группу детей должны сопровождать двое взрослых. 5.  Для оказания первой медицинской помощи при травмах обязательно иметь медаптечку с набором необходимых медикаментов и перевязочных средств. 6.  При несчастном случае сопровождающий обязан оказать первую медицинскую помощь. При необходимости отправить пострадавшего в лечебное учреждение. 7.  Дети должны соблюдать установленный порядок проведения прогулки,  экскурсии и правила личной гигиены. </vt:lpstr>
      <vt:lpstr>Правильно проведенная экскурсия оставляет глубокий след в детской памяти и находит отражение в творческих играх детей, оказывая влияние на их поступки и поведение.</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Экскурсии</dc:title>
  <dc:creator>User</dc:creator>
  <cp:lastModifiedBy>User</cp:lastModifiedBy>
  <cp:revision>29</cp:revision>
  <dcterms:created xsi:type="dcterms:W3CDTF">2014-06-17T15:58:57Z</dcterms:created>
  <dcterms:modified xsi:type="dcterms:W3CDTF">2014-06-18T08:13:47Z</dcterms:modified>
</cp:coreProperties>
</file>