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72" r:id="rId3"/>
    <p:sldId id="257" r:id="rId4"/>
    <p:sldId id="261" r:id="rId5"/>
    <p:sldId id="262" r:id="rId6"/>
    <p:sldId id="263" r:id="rId7"/>
    <p:sldId id="264" r:id="rId8"/>
    <p:sldId id="265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829D0BA-78EF-4E3C-81DF-41D0A78F60B1}">
          <p14:sldIdLst>
            <p14:sldId id="271"/>
            <p14:sldId id="272"/>
            <p14:sldId id="257"/>
            <p14:sldId id="261"/>
            <p14:sldId id="262"/>
            <p14:sldId id="263"/>
            <p14:sldId id="264"/>
            <p14:sldId id="265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FE733-1F2D-4818-9785-9229B6325717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01BD-7AAC-49BC-881E-0BB17E3C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6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4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3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7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6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3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0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5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6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64F7-5CDC-41CD-872D-792F25A0B56B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38E7-EFAA-4B6D-B4BA-0ACDA8CB0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/>
          <a:lstStyle/>
          <a:p>
            <a:r>
              <a:rPr lang="ru-RU" dirty="0" smtClean="0"/>
              <a:t>Дидактическая игра «</a:t>
            </a:r>
            <a:r>
              <a:rPr lang="ru-RU" dirty="0"/>
              <a:t>З</a:t>
            </a:r>
            <a:r>
              <a:rPr lang="ru-RU" dirty="0" smtClean="0"/>
              <a:t>ашифрованные слова»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3384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Воронина Надежда Николаевна, участник конкурса «Дидактическая игра своими руками»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детский сад №5 общеразвивающего вида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Рассказово Тамбовской области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7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48680"/>
            <a:ext cx="4032449" cy="583264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500" cap="none" dirty="0">
                <a:solidFill>
                  <a:prstClr val="black"/>
                </a:solidFill>
                <a:latin typeface="Times New Roman"/>
              </a:rPr>
              <a:t>Цель:</a:t>
            </a:r>
            <a:r>
              <a:rPr lang="ru-RU" sz="2500" b="0" cap="none" dirty="0">
                <a:solidFill>
                  <a:prstClr val="black"/>
                </a:solidFill>
                <a:latin typeface="Times New Roman"/>
              </a:rPr>
              <a:t> формирование коммуникативной функции речи и уровня развития разных сторон речи ребёнка.</a:t>
            </a:r>
            <a:br>
              <a:rPr lang="ru-RU" sz="2500" b="0" cap="none" dirty="0">
                <a:solidFill>
                  <a:prstClr val="black"/>
                </a:solidFill>
                <a:latin typeface="Times New Roman"/>
              </a:rPr>
            </a:br>
            <a:r>
              <a:rPr lang="ru-RU" sz="2500" cap="none" dirty="0">
                <a:solidFill>
                  <a:prstClr val="black"/>
                </a:solidFill>
                <a:latin typeface="Times New Roman"/>
              </a:rPr>
              <a:t>Задачи: </a:t>
            </a:r>
            <a:r>
              <a:rPr lang="ru-RU" sz="2500" b="0" cap="none" dirty="0">
                <a:solidFill>
                  <a:prstClr val="black"/>
                </a:solidFill>
                <a:latin typeface="Times New Roman"/>
              </a:rPr>
              <a:t>учить проявлять умения ребёнка решать возникающие у него бытовые, учебные, игровые и коммуникативные проблемы посредством речи; развивать интерес к чтению, логическое мышление.</a:t>
            </a:r>
            <a:endParaRPr lang="ru-RU" sz="2500" b="0" cap="none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055" y="620688"/>
            <a:ext cx="3418657" cy="55446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27355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7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493" y="404664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 Б В Г Д Е Ё Ж З И Й К </a:t>
            </a:r>
          </a:p>
          <a:p>
            <a:endParaRPr lang="ru-RU" sz="6000" dirty="0"/>
          </a:p>
          <a:p>
            <a:r>
              <a:rPr lang="ru-RU" sz="6000" dirty="0" smtClean="0"/>
              <a:t>Л М Н О П Р С Т У Ф Х </a:t>
            </a:r>
          </a:p>
          <a:p>
            <a:endParaRPr lang="ru-RU" sz="6000" dirty="0"/>
          </a:p>
          <a:p>
            <a:r>
              <a:rPr lang="ru-RU" sz="6000" dirty="0" smtClean="0"/>
              <a:t>Ц Ч  Ш Щ Ь Ы Ъ Э Ю Я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9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87624" y="1340768"/>
            <a:ext cx="52920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35696" y="1340770"/>
            <a:ext cx="50405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399184" y="124361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3140759" y="1292189"/>
            <a:ext cx="432048" cy="457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3924106" y="1292189"/>
            <a:ext cx="288032" cy="44462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469369" y="1243609"/>
            <a:ext cx="457200" cy="457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5280426" y="1248603"/>
            <a:ext cx="480060" cy="457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963008" y="1279611"/>
            <a:ext cx="530352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Хорда 11"/>
          <p:cNvSpPr/>
          <p:nvPr/>
        </p:nvSpPr>
        <p:spPr>
          <a:xfrm>
            <a:off x="6719664" y="1279611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>
            <a:off x="7425743" y="1243609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8172400" y="1292189"/>
            <a:ext cx="367921" cy="354614"/>
          </a:xfrm>
          <a:prstGeom prst="donut">
            <a:avLst>
              <a:gd name="adj" fmla="val 16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413493" y="3140968"/>
            <a:ext cx="655267" cy="4320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1210649" y="3139511"/>
            <a:ext cx="635496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1991722" y="3114359"/>
            <a:ext cx="648072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2803344" y="3114359"/>
            <a:ext cx="512975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3591210" y="3101783"/>
            <a:ext cx="313184" cy="57606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4212138" y="3115816"/>
            <a:ext cx="4572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четверенная стрелка 20"/>
          <p:cNvSpPr/>
          <p:nvPr/>
        </p:nvSpPr>
        <p:spPr>
          <a:xfrm>
            <a:off x="4841853" y="3094854"/>
            <a:ext cx="612422" cy="51808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5553719" y="3094854"/>
            <a:ext cx="530352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6264760" y="308629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 23"/>
          <p:cNvSpPr/>
          <p:nvPr/>
        </p:nvSpPr>
        <p:spPr>
          <a:xfrm>
            <a:off x="7020272" y="3077726"/>
            <a:ext cx="477479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е равно 24"/>
          <p:cNvSpPr/>
          <p:nvPr/>
        </p:nvSpPr>
        <p:spPr>
          <a:xfrm>
            <a:off x="7860379" y="3077726"/>
            <a:ext cx="457200" cy="4572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Блок-схема: ИЛИ 25"/>
          <p:cNvSpPr/>
          <p:nvPr/>
        </p:nvSpPr>
        <p:spPr>
          <a:xfrm>
            <a:off x="528039" y="5113644"/>
            <a:ext cx="455073" cy="47559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1210649" y="5088525"/>
            <a:ext cx="559327" cy="5258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сопоставление 27"/>
          <p:cNvSpPr/>
          <p:nvPr/>
        </p:nvSpPr>
        <p:spPr>
          <a:xfrm>
            <a:off x="2220233" y="5008662"/>
            <a:ext cx="404160" cy="59784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4-конечная звезда 28"/>
          <p:cNvSpPr/>
          <p:nvPr/>
        </p:nvSpPr>
        <p:spPr>
          <a:xfrm>
            <a:off x="3177178" y="5003853"/>
            <a:ext cx="567323" cy="569690"/>
          </a:xfrm>
          <a:prstGeom prst="star4">
            <a:avLst>
              <a:gd name="adj" fmla="val 17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6-конечная звезда 29"/>
          <p:cNvSpPr/>
          <p:nvPr/>
        </p:nvSpPr>
        <p:spPr>
          <a:xfrm>
            <a:off x="3904394" y="5000665"/>
            <a:ext cx="629715" cy="58857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4752720" y="5000665"/>
            <a:ext cx="527706" cy="5885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760486" y="52886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ый треугольник 34"/>
          <p:cNvSpPr/>
          <p:nvPr/>
        </p:nvSpPr>
        <p:spPr>
          <a:xfrm>
            <a:off x="5581994" y="4990076"/>
            <a:ext cx="457200" cy="457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олния 35"/>
          <p:cNvSpPr/>
          <p:nvPr/>
        </p:nvSpPr>
        <p:spPr>
          <a:xfrm>
            <a:off x="6229904" y="4990076"/>
            <a:ext cx="526912" cy="457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7091496" y="4974074"/>
            <a:ext cx="3953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7979436" y="4946565"/>
            <a:ext cx="367921" cy="500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Основное назначение </a:t>
            </a:r>
            <a:r>
              <a:rPr lang="ru-RU" dirty="0" smtClean="0"/>
              <a:t>игры: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еализация </a:t>
            </a:r>
            <a:r>
              <a:rPr lang="ru-RU" dirty="0"/>
              <a:t>коммуникативной функции речи и уровня  развития таких  сторон речи, как </a:t>
            </a: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словарь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звуковая </a:t>
            </a:r>
            <a:r>
              <a:rPr lang="ru-RU" dirty="0"/>
              <a:t>культура речи, </a:t>
            </a: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подготовка </a:t>
            </a:r>
            <a:r>
              <a:rPr lang="ru-RU" dirty="0"/>
              <a:t>к обучению </a:t>
            </a:r>
            <a:r>
              <a:rPr lang="ru-RU" dirty="0" smtClean="0"/>
              <a:t>грамоте,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художественно-речевая </a:t>
            </a:r>
            <a:r>
              <a:rPr lang="ru-RU" dirty="0"/>
              <a:t>деятельность. </a:t>
            </a:r>
            <a:r>
              <a:rPr lang="ru-RU" dirty="0" smtClean="0"/>
              <a:t>Предназначена </a:t>
            </a:r>
            <a:r>
              <a:rPr lang="ru-RU" dirty="0"/>
              <a:t>для детей старшего дошкольного </a:t>
            </a:r>
            <a:r>
              <a:rPr lang="ru-RU" dirty="0" smtClean="0"/>
              <a:t>возраста.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/>
          <a:lstStyle/>
          <a:p>
            <a:r>
              <a:rPr lang="ru-RU" dirty="0" smtClean="0"/>
              <a:t>Организация игры: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464496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индивидуально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небольшими </a:t>
            </a:r>
            <a:r>
              <a:rPr lang="ru-RU" dirty="0">
                <a:solidFill>
                  <a:schemeClr val="tx1"/>
                </a:solidFill>
              </a:rPr>
              <a:t>группами,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всей группой, 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самостоятельно.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397718" cy="32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/>
          <a:lstStyle/>
          <a:p>
            <a:r>
              <a:rPr lang="ru-RU" dirty="0"/>
              <a:t>Содержание </a:t>
            </a:r>
            <a:r>
              <a:rPr lang="ru-RU" dirty="0" smtClean="0"/>
              <a:t>игры: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352928" cy="49685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* необходимо </a:t>
            </a:r>
            <a:r>
              <a:rPr lang="ru-RU" dirty="0">
                <a:solidFill>
                  <a:schemeClr val="tx1"/>
                </a:solidFill>
              </a:rPr>
              <a:t>разделить на этапы в зависимости от возрастных и индивидуальных особенностей детей в </a:t>
            </a:r>
            <a:r>
              <a:rPr lang="ru-RU" dirty="0" smtClean="0">
                <a:solidFill>
                  <a:schemeClr val="tx1"/>
                </a:solidFill>
              </a:rPr>
              <a:t>группе.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* последовательность </a:t>
            </a:r>
            <a:r>
              <a:rPr lang="ru-RU" dirty="0">
                <a:solidFill>
                  <a:schemeClr val="tx1"/>
                </a:solidFill>
              </a:rPr>
              <a:t>этапов определяется степенью сложности упражнений – от более простых к более </a:t>
            </a:r>
            <a:r>
              <a:rPr lang="ru-RU" dirty="0" smtClean="0">
                <a:solidFill>
                  <a:schemeClr val="tx1"/>
                </a:solidFill>
              </a:rPr>
              <a:t>сложным.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каждом этапе </a:t>
            </a:r>
            <a:r>
              <a:rPr lang="ru-RU" dirty="0" smtClean="0"/>
              <a:t>можно определить: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богатство </a:t>
            </a:r>
            <a:r>
              <a:rPr lang="ru-RU" dirty="0">
                <a:solidFill>
                  <a:schemeClr val="tx1"/>
                </a:solidFill>
              </a:rPr>
              <a:t>словарного </a:t>
            </a:r>
            <a:r>
              <a:rPr lang="ru-RU" dirty="0" smtClean="0">
                <a:solidFill>
                  <a:schemeClr val="tx1"/>
                </a:solidFill>
              </a:rPr>
              <a:t>запаса,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грамматическую правильность речи, 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звуковую </a:t>
            </a:r>
            <a:r>
              <a:rPr lang="ru-RU" dirty="0">
                <a:solidFill>
                  <a:schemeClr val="tx1"/>
                </a:solidFill>
              </a:rPr>
              <a:t>культуру,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связность </a:t>
            </a:r>
            <a:r>
              <a:rPr lang="ru-RU" dirty="0">
                <a:solidFill>
                  <a:schemeClr val="tx1"/>
                </a:solidFill>
              </a:rPr>
              <a:t>речи,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художественно-речевые проявления,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освоение грамоты,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аинтересованность ребёнка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в игре.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640328" cy="19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440159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Оценка уровня развития разных сторон речи детей старшего дошкольного возраста.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7525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• поможет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установить </a:t>
            </a:r>
            <a:r>
              <a:rPr lang="ru-RU" dirty="0">
                <a:solidFill>
                  <a:schemeClr val="tx1"/>
                </a:solidFill>
              </a:rPr>
              <a:t>наличие динамики в развитии речи детей по сравнению с прошлым периодом;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 поможет произвести </a:t>
            </a:r>
            <a:r>
              <a:rPr lang="ru-RU" dirty="0">
                <a:solidFill>
                  <a:schemeClr val="tx1"/>
                </a:solidFill>
              </a:rPr>
              <a:t>коррекцию задач по развитию речи детей группы на оставшийся период учебного года;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• поможет определить </a:t>
            </a:r>
            <a:r>
              <a:rPr lang="ru-RU" dirty="0">
                <a:solidFill>
                  <a:schemeClr val="tx1"/>
                </a:solidFill>
              </a:rPr>
              <a:t>содержание индивидуального сопровождения процесса развития речи детей с отставание и опережением возрастных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1756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7" y="1196752"/>
            <a:ext cx="5254625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258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Дидактическая игра «Зашифрованные слова»</vt:lpstr>
      <vt:lpstr>Цель: формирование коммуникативной функции речи и уровня развития разных сторон речи ребёнка. Задачи: учить проявлять умения ребёнка решать возникающие у него бытовые, учебные, игровые и коммуникативные проблемы посредством речи; развивать интерес к чтению, логическое мышление.</vt:lpstr>
      <vt:lpstr>Презентация PowerPoint</vt:lpstr>
      <vt:lpstr>Основное назначение игры: </vt:lpstr>
      <vt:lpstr>Организация игры:</vt:lpstr>
      <vt:lpstr>Содержание игры: </vt:lpstr>
      <vt:lpstr>На каждом этапе можно определить: </vt:lpstr>
      <vt:lpstr>Оценка уровня развития разных сторон речи детей старшего дошкольного возраста.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2014-01-26T12:58:31Z</dcterms:created>
  <dcterms:modified xsi:type="dcterms:W3CDTF">2014-02-17T16:14:57Z</dcterms:modified>
</cp:coreProperties>
</file>