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handoutMasterIdLst>
    <p:handoutMasterId r:id="rId27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Ctr="0" compatLnSpc="0"/>
          <a:lstStyle/>
          <a:p>
            <a:pPr hangingPunct="0">
              <a:defRPr sz="1400"/>
            </a:pPr>
            <a:endParaRPr lang="ru-RU" sz="120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3881795" y="0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Ctr="0" compatLnSpc="0"/>
          <a:lstStyle/>
          <a:p>
            <a:pPr algn="r" hangingPunct="0">
              <a:defRPr sz="1400"/>
            </a:pPr>
            <a:endParaRPr lang="ru-RU" sz="120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8686952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="b" anchorCtr="0" compatLnSpc="0"/>
          <a:lstStyle/>
          <a:p>
            <a:pPr hangingPunct="0">
              <a:defRPr sz="1400"/>
            </a:pPr>
            <a:endParaRPr lang="ru-RU" sz="120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3881795" y="8686952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="b" anchorCtr="0" compatLnSpc="0"/>
          <a:lstStyle/>
          <a:p>
            <a:pPr algn="r" hangingPunct="0">
              <a:defRPr sz="1400"/>
            </a:pPr>
            <a:fld id="{B5CC93D2-27EF-4944-8651-214714F8D48E}" type="slidenum">
              <a:t>‹#›</a:t>
            </a:fld>
            <a:endParaRPr lang="ru-RU" sz="1200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465356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CA6A5A9A-1F54-4978-B703-DA07BC90A47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665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ru-RU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AC718CD-058B-44C2-8EFD-9E31C3992DF7}" type="datetime1">
              <a:rPr lang="ru-RU" smtClean="0"/>
              <a:pPr lvl="0"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1CC5BFA-9FD0-46C7-B737-6A662CE2430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21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AC718CD-058B-44C2-8EFD-9E31C3992DF7}" type="datetime1">
              <a:rPr lang="ru-RU" smtClean="0"/>
              <a:pPr lvl="0"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8612DA7-A7E7-4882-A249-4E371BEB0B3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42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7400" cy="45259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45259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AC718CD-058B-44C2-8EFD-9E31C3992DF7}" type="datetime1">
              <a:rPr lang="ru-RU" smtClean="0"/>
              <a:pPr lvl="0"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E8447FA-D82C-4BC9-BEA8-C0B8D29A4C7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50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AC297B6-D719-4DC6-B469-AD1825DD5C8C}" type="datetime1">
              <a:rPr lang="ru-RU" smtClean="0"/>
              <a:pPr lvl="0"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D2657E9-2C47-49E0-8697-C9AEE6725A7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15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AC297B6-D719-4DC6-B469-AD1825DD5C8C}" type="datetime1">
              <a:rPr lang="ru-RU" smtClean="0"/>
              <a:pPr lvl="0"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214B26F-30D3-4FFF-A79C-361C7C1BA10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03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AC297B6-D719-4DC6-B469-AD1825DD5C8C}" type="datetime1">
              <a:rPr lang="ru-RU" smtClean="0"/>
              <a:pPr lvl="0"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C5726B2-037B-4D82-8D50-5C5DB73AC43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36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AC297B6-D719-4DC6-B469-AD1825DD5C8C}" type="datetime1">
              <a:rPr lang="ru-RU" smtClean="0"/>
              <a:pPr lvl="0"/>
              <a:t>22.11.2014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FABDBAC-D08E-49F9-AB05-05F3E21BF8F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50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AC297B6-D719-4DC6-B469-AD1825DD5C8C}" type="datetime1">
              <a:rPr lang="ru-RU" smtClean="0"/>
              <a:pPr lvl="0"/>
              <a:t>22.11.2014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9E8F105-EA3A-4DEC-BD67-7253C857005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5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AC297B6-D719-4DC6-B469-AD1825DD5C8C}" type="datetime1">
              <a:rPr lang="ru-RU" smtClean="0"/>
              <a:pPr lvl="0"/>
              <a:t>22.11.2014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D542612-1DD9-443B-BD01-385698CD6BA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98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AC297B6-D719-4DC6-B469-AD1825DD5C8C}" type="datetime1">
              <a:rPr lang="ru-RU" smtClean="0"/>
              <a:pPr lvl="0"/>
              <a:t>22.11.2014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D1D6D4E-3572-44E9-85ED-1F813DB7DB6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96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AC297B6-D719-4DC6-B469-AD1825DD5C8C}" type="datetime1">
              <a:rPr lang="ru-RU" smtClean="0"/>
              <a:pPr lvl="0"/>
              <a:t>22.11.2014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992767C-24B5-4CF1-9BE0-AE879F40C897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63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AC718CD-058B-44C2-8EFD-9E31C3992DF7}" type="datetime1">
              <a:rPr lang="ru-RU" smtClean="0"/>
              <a:pPr lvl="0"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B81BDD4-FD11-4764-A37F-141ECAF5B40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80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AC297B6-D719-4DC6-B469-AD1825DD5C8C}" type="datetime1">
              <a:rPr lang="ru-RU" smtClean="0"/>
              <a:pPr lvl="0"/>
              <a:t>22.11.2014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BC44135-D33D-4629-94EE-AEEAD46E2C4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4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AC297B6-D719-4DC6-B469-AD1825DD5C8C}" type="datetime1">
              <a:rPr lang="ru-RU" smtClean="0"/>
              <a:pPr lvl="0"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637E2AE-04E0-4D6E-944A-DAC0CABDFC6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36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AC297B6-D719-4DC6-B469-AD1825DD5C8C}" type="datetime1">
              <a:rPr lang="ru-RU" smtClean="0"/>
              <a:pPr lvl="0"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39A0D28-4A84-4609-97BB-4F7B1DDC3487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03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AC718CD-058B-44C2-8EFD-9E31C3992DF7}" type="datetime1">
              <a:rPr lang="ru-RU" smtClean="0"/>
              <a:pPr lvl="0"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DED081E-9833-4653-A781-D24A0EC30A8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97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AC718CD-058B-44C2-8EFD-9E31C3992DF7}" type="datetime1">
              <a:rPr lang="ru-RU" smtClean="0"/>
              <a:pPr lvl="0"/>
              <a:t>22.11.2014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8F16CE0-E1DA-4F3B-BBCC-AC5365265CA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08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AC718CD-058B-44C2-8EFD-9E31C3992DF7}" type="datetime1">
              <a:rPr lang="ru-RU" smtClean="0"/>
              <a:pPr lvl="0"/>
              <a:t>22.11.2014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C38C52E-8555-43BF-A707-5C0AF0C7783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56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AC718CD-058B-44C2-8EFD-9E31C3992DF7}" type="datetime1">
              <a:rPr lang="ru-RU" smtClean="0"/>
              <a:pPr lvl="0"/>
              <a:t>22.11.2014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A271ACF-8B70-4233-A35C-FEE4BBF0329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51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AC718CD-058B-44C2-8EFD-9E31C3992DF7}" type="datetime1">
              <a:rPr lang="ru-RU" smtClean="0"/>
              <a:pPr lvl="0"/>
              <a:t>22.11.2014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C5EBC2D-813E-4CB5-97D6-6D2E23F7A9F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82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AC718CD-058B-44C2-8EFD-9E31C3992DF7}" type="datetime1">
              <a:rPr lang="ru-RU" smtClean="0"/>
              <a:pPr lvl="0"/>
              <a:t>22.11.2014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340943B-5C0B-4066-B2C1-375399EF9FA7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64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AC718CD-058B-44C2-8EFD-9E31C3992DF7}" type="datetime1">
              <a:rPr lang="ru-RU" smtClean="0"/>
              <a:pPr lvl="0"/>
              <a:t>22.11.2014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047DDD0-F260-4306-98DB-B0343B6FBDD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0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85799" y="2130480"/>
            <a:ext cx="7772039" cy="146952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ru-RU"/>
              <a:t>Для правки текста заголовка щелкните мышьюОбразец заголовка</a:t>
            </a:r>
          </a:p>
        </p:txBody>
      </p:sp>
      <p:sp>
        <p:nvSpPr>
          <p:cNvPr id="3" name="Дата 3"/>
          <p:cNvSpPr txBox="1">
            <a:spLocks noGrp="1"/>
          </p:cNvSpPr>
          <p:nvPr>
            <p:ph type="dt" sz="half" idx="2"/>
          </p:nvPr>
        </p:nvSpPr>
        <p:spPr>
          <a:xfrm>
            <a:off x="45720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7AC718CD-058B-44C2-8EFD-9E31C3992DF7}" type="datetime1">
              <a:rPr lang="ru-RU"/>
              <a:pPr lvl="0"/>
              <a:t>22.11.2014</a:t>
            </a:fld>
            <a:endParaRPr lang="ru-RU"/>
          </a:p>
        </p:txBody>
      </p:sp>
      <p:sp>
        <p:nvSpPr>
          <p:cNvPr id="4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124079" y="6356520"/>
            <a:ext cx="289512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655308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1042425A-8238-4AA0-8FC7-258E5712C4EA}" type="slidenum">
              <a:t>‹#›</a:t>
            </a:fld>
            <a:endParaRPr lang="ru-RU"/>
          </a:p>
        </p:txBody>
      </p:sp>
      <p:sp>
        <p:nvSpPr>
          <p:cNvPr id="6" name="Текст 5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  <p:txStyles>
    <p:titleStyle>
      <a:lvl1pPr lvl="0" algn="ctr" rtl="0" hangingPunct="1">
        <a:spcBef>
          <a:spcPts val="0"/>
        </a:spcBef>
        <a:spcAft>
          <a:spcPts val="0"/>
        </a:spcAft>
        <a:buNone/>
        <a:tabLst/>
        <a:defRPr lang="ru-RU" sz="44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1pPr>
    </p:titleStyle>
    <p:bodyStyle>
      <a:lvl1pPr algn="l" rtl="0" hangingPunct="1">
        <a:spcBef>
          <a:spcPts val="0"/>
        </a:spcBef>
        <a:spcAft>
          <a:spcPts val="1417"/>
        </a:spcAft>
        <a:tabLst/>
        <a:defRPr lang="ru-RU" sz="32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ru-RU"/>
              <a:t>Для правки текста заголовка щелкните мышьюОбразец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ru-RU"/>
              <a:t>Для правки структуры щелкните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  <a:p>
            <a:pPr lvl="7"/>
            <a:r>
              <a:rPr lang="ru-RU"/>
              <a:t>Восьмой уровень структуры</a:t>
            </a:r>
          </a:p>
          <a:p>
            <a:pPr lvl="0"/>
            <a:r>
              <a:rPr lang="ru-RU"/>
              <a:t>Девятый уровень структурыОбразец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45720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6AC297B6-D719-4DC6-B469-AD1825DD5C8C}" type="datetime1">
              <a:rPr lang="ru-RU"/>
              <a:pPr lvl="0"/>
              <a:t>22.11.2014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124079" y="6356520"/>
            <a:ext cx="289512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655308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B3B8A5DE-0B4B-48AE-853E-39A3E24D3DD1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  <p:txStyles>
    <p:titleStyle>
      <a:lvl1pPr lvl="0" algn="ctr" rtl="0" hangingPunct="1">
        <a:spcBef>
          <a:spcPts val="0"/>
        </a:spcBef>
        <a:spcAft>
          <a:spcPts val="0"/>
        </a:spcAft>
        <a:buNone/>
        <a:tabLst/>
        <a:defRPr lang="ru-RU" sz="44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1pPr>
    </p:titleStyle>
    <p:bodyStyle>
      <a:lvl1pPr lvl="0">
        <a:buSzPct val="45000"/>
        <a:buFont typeface="StarSymbol"/>
        <a:buChar char="●"/>
        <a:tabLst/>
        <a:defRPr lang="ru-RU" sz="3200" b="0" i="0" u="none" strike="noStrike" spc="0">
          <a:solidFill>
            <a:srgbClr val="000000"/>
          </a:solidFill>
          <a:latin typeface="Calibri" pitchFamily="18"/>
        </a:defRPr>
      </a:lvl1pPr>
      <a:lvl2pPr lvl="1">
        <a:buSzPct val="75000"/>
        <a:buFont typeface="StarSymbol"/>
        <a:buChar char="–"/>
        <a:tabLst/>
        <a:defRPr lang="ru-RU" sz="3200" b="0" i="0" u="none" strike="noStrike" spc="0">
          <a:solidFill>
            <a:srgbClr val="000000"/>
          </a:solidFill>
          <a:latin typeface="Calibri" pitchFamily="18"/>
        </a:defRPr>
      </a:lvl2pPr>
      <a:lvl3pPr lvl="2">
        <a:buSzPct val="45000"/>
        <a:buFont typeface="StarSymbol"/>
        <a:buChar char="●"/>
        <a:tabLst/>
        <a:defRPr lang="ru-RU" sz="3200" b="0" i="0" u="none" strike="noStrike" spc="0">
          <a:solidFill>
            <a:srgbClr val="000000"/>
          </a:solidFill>
          <a:latin typeface="Calibri" pitchFamily="18"/>
        </a:defRPr>
      </a:lvl3pPr>
      <a:lvl4pPr lvl="3">
        <a:buSzPct val="75000"/>
        <a:buFont typeface="StarSymbol"/>
        <a:buChar char="–"/>
        <a:tabLst/>
        <a:defRPr lang="ru-RU" sz="3200" b="0" i="0" u="none" strike="noStrike" spc="0">
          <a:solidFill>
            <a:srgbClr val="000000"/>
          </a:solidFill>
          <a:latin typeface="Calibri" pitchFamily="18"/>
        </a:defRPr>
      </a:lvl4pPr>
      <a:lvl5pPr lvl="4">
        <a:buSzPct val="45000"/>
        <a:buFont typeface="StarSymbol"/>
        <a:buChar char="●"/>
        <a:tabLst/>
        <a:defRPr lang="ru-RU" sz="3200" b="0" i="0" u="none" strike="noStrike" spc="0">
          <a:solidFill>
            <a:srgbClr val="000000"/>
          </a:solidFill>
          <a:latin typeface="Calibri" pitchFamily="18"/>
        </a:defRPr>
      </a:lvl5pPr>
      <a:lvl6pPr lvl="5">
        <a:buSzPct val="45000"/>
        <a:buFont typeface="StarSymbol"/>
        <a:buChar char="●"/>
        <a:tabLst/>
        <a:defRPr lang="ru-RU" sz="3200" b="0" i="0" u="none" strike="noStrike" spc="0">
          <a:solidFill>
            <a:srgbClr val="000000"/>
          </a:solidFill>
          <a:latin typeface="Calibri" pitchFamily="18"/>
        </a:defRPr>
      </a:lvl6pPr>
      <a:lvl7pPr lvl="6">
        <a:buSzPct val="45000"/>
        <a:buFont typeface="StarSymbol"/>
        <a:buChar char="●"/>
        <a:tabLst/>
        <a:defRPr lang="ru-RU" sz="3200" b="0" i="0" u="none" strike="noStrike" spc="0">
          <a:solidFill>
            <a:srgbClr val="000000"/>
          </a:solidFill>
          <a:latin typeface="Calibri" pitchFamily="18"/>
        </a:defRPr>
      </a:lvl7pPr>
      <a:lvl8pPr lvl="7">
        <a:buSzPct val="45000"/>
        <a:buFont typeface="StarSymbol"/>
        <a:buChar char="●"/>
        <a:tabLst/>
        <a:defRPr lang="ru-RU" sz="3200" b="0" i="0" u="none" strike="noStrike" spc="0">
          <a:solidFill>
            <a:srgbClr val="000000"/>
          </a:solidFill>
          <a:latin typeface="Calibri" pitchFamily="18"/>
        </a:defRPr>
      </a:lvl8pPr>
      <a:lvl9pPr marL="0" marR="0" lvl="0" indent="0" algn="l" rtl="0" hangingPunct="1">
        <a:spcBef>
          <a:spcPts val="638"/>
        </a:spcBef>
        <a:spcAft>
          <a:spcPts val="1417"/>
        </a:spcAft>
        <a:buSzPct val="45000"/>
        <a:buFont typeface="Arial" pitchFamily="32"/>
        <a:buChar char="•"/>
        <a:tabLst/>
        <a:defRPr lang="ru-RU" sz="3200" b="0" i="0" u="none" strike="noStrike" spc="0">
          <a:solidFill>
            <a:srgbClr val="000000"/>
          </a:solidFill>
          <a:latin typeface="Calibri" pitchFamily="18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-13680"/>
            <a:ext cx="9143640" cy="686447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WordArt 5"/>
          <p:cNvSpPr txBox="1">
            <a:spLocks noGrp="1"/>
          </p:cNvSpPr>
          <p:nvPr>
            <p:ph type="title" idx="4294967295"/>
          </p:nvPr>
        </p:nvSpPr>
        <p:spPr>
          <a:xfrm>
            <a:off x="642960" y="857159"/>
            <a:ext cx="7772039" cy="1469520"/>
          </a:xfrm>
        </p:spPr>
        <p:txBody>
          <a:bodyPr wrap="none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5400" b="1">
                <a:latin typeface="Arial" pitchFamily="18"/>
                <a:cs typeface="Arial" pitchFamily="2"/>
              </a:rPr>
              <a:t>Бабочки на лугу</a:t>
            </a:r>
          </a:p>
        </p:txBody>
      </p:sp>
      <p:sp>
        <p:nvSpPr>
          <p:cNvPr id="4" name="WordArt 6"/>
          <p:cNvSpPr txBox="1">
            <a:spLocks noGrp="1"/>
          </p:cNvSpPr>
          <p:nvPr>
            <p:ph type="subTitle" idx="4294967295"/>
          </p:nvPr>
        </p:nvSpPr>
        <p:spPr>
          <a:xfrm>
            <a:off x="3923928" y="5589240"/>
            <a:ext cx="2346432" cy="780840"/>
          </a:xfrm>
        </p:spPr>
        <p:txBody>
          <a:bodyPr wrap="non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spcAft>
                <a:spcPts val="0"/>
              </a:spcAft>
              <a:buNone/>
            </a:pPr>
            <a:r>
              <a:rPr lang="ru-RU" sz="2800" b="1" dirty="0" smtClean="0">
                <a:latin typeface="Bookman Old Style" pitchFamily="18"/>
              </a:rPr>
              <a:t>организованная образовательная</a:t>
            </a:r>
          </a:p>
          <a:p>
            <a:pPr marL="0" lvl="0" indent="0" algn="ctr">
              <a:spcAft>
                <a:spcPts val="0"/>
              </a:spcAft>
              <a:buNone/>
            </a:pPr>
            <a:r>
              <a:rPr lang="ru-RU" sz="2800" b="1" dirty="0" smtClean="0">
                <a:latin typeface="Bookman Old Style" pitchFamily="18"/>
              </a:rPr>
              <a:t>деятельность с детьми средней группы</a:t>
            </a:r>
            <a:endParaRPr lang="ru-RU" sz="2800" b="1" dirty="0">
              <a:latin typeface="Bookman Old Style" pitchFamily="18"/>
            </a:endParaRPr>
          </a:p>
        </p:txBody>
      </p:sp>
      <p:pic>
        <p:nvPicPr>
          <p:cNvPr id="5" name="Picture 26"/>
          <p:cNvPicPr>
            <a:picLocks noChangeAspect="1"/>
          </p:cNvPicPr>
          <p:nvPr/>
        </p:nvPicPr>
        <p:blipFill>
          <a:blip r:embed="rId4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80360" y="4066919"/>
            <a:ext cx="2214360" cy="2653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3429000" y="2532876"/>
            <a:ext cx="2285640" cy="170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Задачи образовательной области «Художественное творчество»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638"/>
              </a:spcBef>
              <a:buFont typeface="Arial" pitchFamily="32"/>
              <a:buChar char="•"/>
            </a:pPr>
            <a:r>
              <a:rPr lang="ru-RU">
                <a:latin typeface="Bookman Old Style" pitchFamily="18"/>
              </a:rPr>
              <a:t>Научить детей созданию образа бабочки методом смятия бумаги</a:t>
            </a:r>
          </a:p>
          <a:p>
            <a:pPr marL="0" lvl="0" indent="0">
              <a:spcBef>
                <a:spcPts val="638"/>
              </a:spcBef>
              <a:buFont typeface="Arial" pitchFamily="32"/>
              <a:buChar char="•"/>
            </a:pPr>
            <a:r>
              <a:rPr lang="ru-RU">
                <a:latin typeface="Bookman Old Style" pitchFamily="18"/>
              </a:rPr>
              <a:t>Развивать творческий потенциал ребёнка через занятия бумаготворчеством. Формировать чувство зрительного, образного восприятия.</a:t>
            </a:r>
          </a:p>
          <a:p>
            <a:pPr marL="0" lvl="0" indent="0">
              <a:spcBef>
                <a:spcPts val="638"/>
              </a:spcBef>
              <a:buFont typeface="Arial" pitchFamily="32"/>
              <a:buChar char="•"/>
            </a:pPr>
            <a:r>
              <a:rPr lang="ru-RU">
                <a:latin typeface="Bookman Old Style" pitchFamily="18"/>
              </a:rPr>
              <a:t>Воспитывать аккуратность, самостоятельность при выполнении творческой задачи</a:t>
            </a:r>
          </a:p>
        </p:txBody>
      </p:sp>
      <p:sp>
        <p:nvSpPr>
          <p:cNvPr id="3" name="Rectangle 1"/>
          <p:cNvSpPr txBox="1">
            <a:spLocks noGrp="1"/>
          </p:cNvSpPr>
          <p:nvPr>
            <p:ph type="title" idx="4294967295"/>
          </p:nvPr>
        </p:nvSpPr>
        <p:spPr>
          <a:xfrm>
            <a:off x="0" y="256320"/>
            <a:ext cx="9143640" cy="1236599"/>
          </a:xfrm>
        </p:spPr>
        <p:txBody>
          <a:bodyPr lIns="91440" tIns="45720" rIns="91440" bIns="4572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3600" b="1">
                <a:latin typeface="Bookman Old Style" pitchFamily="18"/>
                <a:cs typeface="Times New Roman" pitchFamily="18"/>
              </a:rPr>
              <a:t>Задачи образовательной области «Художественное творчество»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Используемые мет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 noGrp="1"/>
          </p:cNvSpPr>
          <p:nvPr>
            <p:ph type="body" idx="4294967295"/>
          </p:nvPr>
        </p:nvSpPr>
        <p:spPr>
          <a:xfrm>
            <a:off x="500040" y="2428920"/>
            <a:ext cx="8229240" cy="2971440"/>
          </a:xfrm>
        </p:spPr>
        <p:txBody>
          <a:bodyPr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638"/>
              </a:spcBef>
              <a:buFont typeface="Arial" pitchFamily="32"/>
              <a:buChar char="•"/>
            </a:pPr>
            <a:r>
              <a:rPr lang="ru-RU">
                <a:latin typeface="Bookman Old Style" pitchFamily="18"/>
              </a:rPr>
              <a:t>методы стимулирования и мотивации </a:t>
            </a:r>
          </a:p>
          <a:p>
            <a:pPr marL="0" lvl="0" indent="0">
              <a:spcBef>
                <a:spcPts val="638"/>
              </a:spcBef>
              <a:buFont typeface="Arial" pitchFamily="32"/>
              <a:buChar char="•"/>
            </a:pPr>
            <a:r>
              <a:rPr lang="ru-RU">
                <a:latin typeface="Bookman Old Style" pitchFamily="18"/>
              </a:rPr>
              <a:t>игровые методы</a:t>
            </a:r>
          </a:p>
          <a:p>
            <a:pPr marL="0" lvl="0" indent="0">
              <a:spcBef>
                <a:spcPts val="638"/>
              </a:spcBef>
              <a:buFont typeface="Arial" pitchFamily="32"/>
              <a:buChar char="•"/>
            </a:pPr>
            <a:r>
              <a:rPr lang="ru-RU">
                <a:latin typeface="Bookman Old Style" pitchFamily="18"/>
              </a:rPr>
              <a:t>наглядные методы</a:t>
            </a:r>
          </a:p>
          <a:p>
            <a:pPr marL="0" lvl="0" indent="0">
              <a:spcBef>
                <a:spcPts val="638"/>
              </a:spcBef>
              <a:buFont typeface="Arial" pitchFamily="32"/>
              <a:buChar char="•"/>
            </a:pPr>
            <a:r>
              <a:rPr lang="ru-RU">
                <a:latin typeface="Bookman Old Style" pitchFamily="18"/>
              </a:rPr>
              <a:t>практические методы</a:t>
            </a:r>
          </a:p>
          <a:p>
            <a:pPr marL="0" lvl="0" indent="0">
              <a:spcBef>
                <a:spcPts val="638"/>
              </a:spcBef>
              <a:buNone/>
            </a:pPr>
            <a:endParaRPr lang="ru-RU">
              <a:latin typeface="Calibri" pitchFamily="18"/>
            </a:endParaRPr>
          </a:p>
        </p:txBody>
      </p:sp>
      <p:sp>
        <p:nvSpPr>
          <p:cNvPr id="3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4800" b="1">
                <a:latin typeface="Bookman Old Style" pitchFamily="18"/>
              </a:rPr>
              <a:t>Используемые методы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Материалы и оборудо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 noGrp="1"/>
          </p:cNvSpPr>
          <p:nvPr>
            <p:ph type="body" idx="4294967295"/>
          </p:nvPr>
        </p:nvSpPr>
        <p:spPr>
          <a:xfrm>
            <a:off x="395640" y="1556639"/>
            <a:ext cx="8229240" cy="4525560"/>
          </a:xfrm>
        </p:spPr>
        <p:txBody>
          <a:bodyPr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638"/>
              </a:spcBef>
              <a:buFont typeface="Arial" pitchFamily="32"/>
              <a:buChar char="•"/>
            </a:pPr>
            <a:r>
              <a:rPr lang="ru-RU">
                <a:latin typeface="Bookman Old Style" pitchFamily="18"/>
              </a:rPr>
              <a:t>«волшебные» рукавички</a:t>
            </a:r>
          </a:p>
          <a:p>
            <a:pPr marL="0" lvl="0" indent="0">
              <a:spcBef>
                <a:spcPts val="638"/>
              </a:spcBef>
              <a:buFont typeface="Arial" pitchFamily="32"/>
              <a:buChar char="•"/>
            </a:pPr>
            <a:r>
              <a:rPr lang="ru-RU">
                <a:latin typeface="Bookman Old Style" pitchFamily="18"/>
              </a:rPr>
              <a:t>поднос с манкой</a:t>
            </a:r>
          </a:p>
          <a:p>
            <a:pPr marL="0" lvl="0" indent="0">
              <a:spcBef>
                <a:spcPts val="638"/>
              </a:spcBef>
              <a:buFont typeface="Arial" pitchFamily="32"/>
              <a:buChar char="•"/>
            </a:pPr>
            <a:r>
              <a:rPr lang="ru-RU">
                <a:latin typeface="Bookman Old Style" pitchFamily="18"/>
              </a:rPr>
              <a:t>бабочки из салфеток (для каждого)</a:t>
            </a:r>
          </a:p>
          <a:p>
            <a:pPr marL="0" lvl="0" indent="0">
              <a:spcBef>
                <a:spcPts val="638"/>
              </a:spcBef>
              <a:buFont typeface="Arial" pitchFamily="32"/>
              <a:buChar char="•"/>
            </a:pPr>
            <a:r>
              <a:rPr lang="ru-RU">
                <a:latin typeface="Bookman Old Style" pitchFamily="18"/>
              </a:rPr>
              <a:t> «лужайка», силуэты бабочек (для каждого ребёнка),салфетки нескольких цветов.</a:t>
            </a:r>
          </a:p>
          <a:p>
            <a:pPr marL="0" lvl="0" indent="0">
              <a:spcBef>
                <a:spcPts val="638"/>
              </a:spcBef>
              <a:buFont typeface="Arial" pitchFamily="32"/>
              <a:buChar char="•"/>
            </a:pPr>
            <a:r>
              <a:rPr lang="ru-RU">
                <a:latin typeface="Bookman Old Style" pitchFamily="18"/>
              </a:rPr>
              <a:t>Бабочки на палочках.</a:t>
            </a:r>
          </a:p>
        </p:txBody>
      </p:sp>
      <p:sp>
        <p:nvSpPr>
          <p:cNvPr id="3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b="1">
                <a:latin typeface="Bookman Old Style" pitchFamily="18"/>
              </a:rPr>
              <a:t>Материалы и оборудование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Рефлекс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638"/>
              </a:spcBef>
              <a:buFont typeface="Arial" pitchFamily="32"/>
              <a:buChar char="•"/>
            </a:pPr>
            <a:r>
              <a:rPr lang="ru-RU">
                <a:latin typeface="Bookman Old Style" pitchFamily="18"/>
              </a:rPr>
              <a:t>выставка детских работ «Бабочка-красавица»</a:t>
            </a:r>
          </a:p>
          <a:p>
            <a:pPr marL="0" lvl="0" indent="0">
              <a:spcBef>
                <a:spcPts val="638"/>
              </a:spcBef>
              <a:buFont typeface="Arial" pitchFamily="32"/>
              <a:buChar char="•"/>
            </a:pPr>
            <a:r>
              <a:rPr lang="ru-RU">
                <a:latin typeface="Bookman Old Style" pitchFamily="18"/>
              </a:rPr>
              <a:t>обсуждение с детьми их впечатления от занятия</a:t>
            </a:r>
          </a:p>
          <a:p>
            <a:pPr marL="0" lvl="0" indent="0">
              <a:spcBef>
                <a:spcPts val="638"/>
              </a:spcBef>
              <a:buFont typeface="Arial" pitchFamily="32"/>
              <a:buChar char="•"/>
            </a:pPr>
            <a:r>
              <a:rPr lang="ru-RU">
                <a:latin typeface="Bookman Old Style" pitchFamily="18"/>
              </a:rPr>
              <a:t>упражнение «Выпускаем бабочку на свободу»</a:t>
            </a:r>
          </a:p>
        </p:txBody>
      </p:sp>
      <p:sp>
        <p:nvSpPr>
          <p:cNvPr id="3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5400" b="1">
                <a:latin typeface="Bookman Old Style" pitchFamily="18"/>
              </a:rPr>
              <a:t>Рефлексия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286240" y="3981240"/>
            <a:ext cx="3857400" cy="287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638"/>
              </a:spcBef>
              <a:buFont typeface="Arial" pitchFamily="32"/>
              <a:buChar char="•"/>
            </a:pPr>
            <a:r>
              <a:rPr lang="ru-RU" sz="2400" dirty="0">
                <a:latin typeface="Bookman Old Style" pitchFamily="18"/>
              </a:rPr>
              <a:t>Дети выражают отношение к работам других детей и своей, находя для этого различные речевые средства</a:t>
            </a:r>
          </a:p>
          <a:p>
            <a:pPr marL="0" lvl="0" indent="0">
              <a:spcBef>
                <a:spcPts val="638"/>
              </a:spcBef>
              <a:buFont typeface="Arial" pitchFamily="32"/>
              <a:buChar char="•"/>
            </a:pPr>
            <a:r>
              <a:rPr lang="ru-RU" sz="2400" dirty="0">
                <a:latin typeface="Bookman Old Style" pitchFamily="18"/>
              </a:rPr>
              <a:t>Активно проявляют себя в исследовательской деятельности</a:t>
            </a:r>
          </a:p>
          <a:p>
            <a:pPr marL="0" lvl="0" indent="0">
              <a:spcBef>
                <a:spcPts val="638"/>
              </a:spcBef>
              <a:buFont typeface="Arial" pitchFamily="32"/>
              <a:buChar char="•"/>
            </a:pPr>
            <a:r>
              <a:rPr lang="ru-RU" sz="2400" dirty="0">
                <a:latin typeface="Bookman Old Style" pitchFamily="18"/>
              </a:rPr>
              <a:t>Проявляют заинтересованность к творческой деятельности, игре</a:t>
            </a:r>
          </a:p>
          <a:p>
            <a:pPr marL="0" lvl="0" indent="0">
              <a:spcBef>
                <a:spcPts val="638"/>
              </a:spcBef>
              <a:buFont typeface="Arial" pitchFamily="32"/>
              <a:buChar char="•"/>
            </a:pPr>
            <a:r>
              <a:rPr lang="ru-RU" sz="2400" dirty="0">
                <a:latin typeface="Bookman Old Style" pitchFamily="18"/>
              </a:rPr>
              <a:t>Частично сформированы умения, необходимые выполнять работу с бумагой</a:t>
            </a:r>
          </a:p>
          <a:p>
            <a:pPr marL="0" lvl="0" indent="0">
              <a:spcBef>
                <a:spcPts val="638"/>
              </a:spcBef>
              <a:buFont typeface="Arial" pitchFamily="32"/>
              <a:buChar char="•"/>
            </a:pPr>
            <a:r>
              <a:rPr lang="ru-RU" sz="2400" dirty="0">
                <a:latin typeface="Bookman Old Style" pitchFamily="18"/>
              </a:rPr>
              <a:t>Самостоятельно убирает рабочее место по окончании работы</a:t>
            </a:r>
          </a:p>
        </p:txBody>
      </p:sp>
      <p:sp>
        <p:nvSpPr>
          <p:cNvPr id="3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0" y="274680"/>
            <a:ext cx="9143640" cy="11426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3200" b="1" dirty="0">
                <a:latin typeface="Bookman Old Style" pitchFamily="18"/>
              </a:rPr>
              <a:t>Планируемые результаты развития интегративных качеств дошкольника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endParaRPr lang="ru-RU" sz="1800"/>
          </a:p>
        </p:txBody>
      </p:sp>
      <p:pic>
        <p:nvPicPr>
          <p:cNvPr id="3" name="Picture 1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9143640" cy="6860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endParaRPr lang="ru-RU" sz="1800"/>
          </a:p>
        </p:txBody>
      </p:sp>
      <p:pic>
        <p:nvPicPr>
          <p:cNvPr id="3" name="Picture 1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9207000" cy="6857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endParaRPr lang="ru-RU" sz="1800"/>
          </a:p>
        </p:txBody>
      </p:sp>
      <p:pic>
        <p:nvPicPr>
          <p:cNvPr id="3" name="Picture 1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endParaRPr lang="ru-RU" sz="1800"/>
          </a:p>
        </p:txBody>
      </p:sp>
      <p:pic>
        <p:nvPicPr>
          <p:cNvPr id="3" name="Picture 16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9143640" cy="702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endParaRPr lang="ru-RU" sz="1800"/>
          </a:p>
        </p:txBody>
      </p:sp>
      <p:pic>
        <p:nvPicPr>
          <p:cNvPr id="3" name="Picture 18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Интеграция образовательных &#10;област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638"/>
              </a:spcBef>
              <a:buSzPts val="3657"/>
              <a:buBlip>
                <a:blip r:embed="rId3"/>
              </a:buBlip>
            </a:pPr>
            <a:r>
              <a:rPr lang="ru-RU" b="1">
                <a:latin typeface="Bookman Old Style" pitchFamily="18"/>
              </a:rPr>
              <a:t>Здоровье»</a:t>
            </a:r>
          </a:p>
          <a:p>
            <a:pPr marL="0" lvl="0" indent="0">
              <a:spcBef>
                <a:spcPts val="638"/>
              </a:spcBef>
              <a:buNone/>
            </a:pPr>
            <a:endParaRPr lang="ru-RU" b="1">
              <a:latin typeface="Bookman Old Style" pitchFamily="18"/>
            </a:endParaRPr>
          </a:p>
          <a:p>
            <a:pPr marL="0" lvl="0" indent="0">
              <a:spcBef>
                <a:spcPts val="638"/>
              </a:spcBef>
              <a:buSzPts val="3657"/>
              <a:buBlip>
                <a:blip r:embed="rId3"/>
              </a:buBlip>
            </a:pPr>
            <a:r>
              <a:rPr lang="ru-RU" b="1">
                <a:latin typeface="Bookman Old Style" pitchFamily="18"/>
              </a:rPr>
              <a:t>«Познание»</a:t>
            </a:r>
          </a:p>
          <a:p>
            <a:pPr marL="0" lvl="0" indent="0">
              <a:spcBef>
                <a:spcPts val="638"/>
              </a:spcBef>
              <a:buNone/>
            </a:pPr>
            <a:endParaRPr lang="ru-RU" b="1">
              <a:latin typeface="Bookman Old Style" pitchFamily="18"/>
            </a:endParaRPr>
          </a:p>
          <a:p>
            <a:pPr marL="0" lvl="0" indent="0">
              <a:spcBef>
                <a:spcPts val="638"/>
              </a:spcBef>
              <a:buSzPts val="3657"/>
              <a:buBlip>
                <a:blip r:embed="rId3"/>
              </a:buBlip>
            </a:pPr>
            <a:r>
              <a:rPr lang="ru-RU" b="1">
                <a:latin typeface="Bookman Old Style" pitchFamily="18"/>
              </a:rPr>
              <a:t>«Коммуникация»</a:t>
            </a:r>
          </a:p>
          <a:p>
            <a:pPr marL="0" lvl="0" indent="0">
              <a:spcBef>
                <a:spcPts val="638"/>
              </a:spcBef>
              <a:buNone/>
            </a:pPr>
            <a:endParaRPr lang="ru-RU" b="1">
              <a:latin typeface="Bookman Old Style" pitchFamily="18"/>
            </a:endParaRPr>
          </a:p>
          <a:p>
            <a:pPr marL="0" lvl="0" indent="0">
              <a:spcBef>
                <a:spcPts val="638"/>
              </a:spcBef>
              <a:buSzPts val="3657"/>
              <a:buBlip>
                <a:blip r:embed="rId3"/>
              </a:buBlip>
            </a:pPr>
            <a:r>
              <a:rPr lang="ru-RU" b="1">
                <a:latin typeface="Bookman Old Style" pitchFamily="18"/>
              </a:rPr>
              <a:t>«Художественная литература»</a:t>
            </a:r>
          </a:p>
          <a:p>
            <a:pPr marL="0" lvl="0" indent="0">
              <a:spcBef>
                <a:spcPts val="638"/>
              </a:spcBef>
              <a:buNone/>
            </a:pPr>
            <a:endParaRPr lang="ru-RU" b="1">
              <a:latin typeface="Bookman Old Style" pitchFamily="18"/>
            </a:endParaRPr>
          </a:p>
          <a:p>
            <a:pPr marL="0" lvl="0" indent="0">
              <a:spcBef>
                <a:spcPts val="638"/>
              </a:spcBef>
              <a:buSzPts val="3657"/>
              <a:buBlip>
                <a:blip r:embed="rId3"/>
              </a:buBlip>
            </a:pPr>
            <a:r>
              <a:rPr lang="ru-RU" b="1">
                <a:latin typeface="Bookman Old Style" pitchFamily="18"/>
              </a:rPr>
              <a:t>«Художественное творчество»</a:t>
            </a:r>
          </a:p>
        </p:txBody>
      </p:sp>
      <p:sp>
        <p:nvSpPr>
          <p:cNvPr id="3" name="Rectangle 6"/>
          <p:cNvSpPr txBox="1">
            <a:spLocks noGrp="1"/>
          </p:cNvSpPr>
          <p:nvPr>
            <p:ph type="title" idx="4294967295"/>
          </p:nvPr>
        </p:nvSpPr>
        <p:spPr>
          <a:xfrm>
            <a:off x="0" y="280800"/>
            <a:ext cx="9000720" cy="1310760"/>
          </a:xfrm>
        </p:spPr>
        <p:txBody>
          <a:bodyPr lIns="91440" tIns="45720" rIns="91440" bIns="4572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4000" b="1">
                <a:latin typeface="Bookman Old Style" pitchFamily="18"/>
                <a:cs typeface="Times New Roman" pitchFamily="18"/>
              </a:rPr>
              <a:t>Интеграция образовательных </a:t>
            </a:r>
            <a:br>
              <a:rPr lang="ru-RU" sz="4000" b="1">
                <a:latin typeface="Bookman Old Style" pitchFamily="18"/>
                <a:cs typeface="Times New Roman" pitchFamily="18"/>
              </a:rPr>
            </a:br>
            <a:r>
              <a:rPr lang="ru-RU" sz="4000" b="1">
                <a:latin typeface="Bookman Old Style" pitchFamily="18"/>
                <a:cs typeface="Times New Roman" pitchFamily="18"/>
              </a:rPr>
              <a:t>областей</a:t>
            </a:r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 rot="691800">
            <a:off x="4692178" y="2243493"/>
            <a:ext cx="3752640" cy="2456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Давайте вспомни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5400" b="1">
                <a:latin typeface="Bookman Old Style" pitchFamily="18"/>
              </a:rPr>
              <a:t>Давайте вспомним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1083058"/>
            <a:ext cx="3831120" cy="2933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837320" y="4038479"/>
            <a:ext cx="4306320" cy="2819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3581279" y="1295280"/>
            <a:ext cx="4667040" cy="3104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179512" y="4013327"/>
            <a:ext cx="4347784" cy="2841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endParaRPr lang="ru-RU" sz="1800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9106560" cy="6857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endParaRPr lang="ru-RU" sz="18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-27360"/>
            <a:ext cx="9143640" cy="6827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5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553159" y="3505319"/>
            <a:ext cx="1590480" cy="1693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0" y="4768200"/>
            <a:ext cx="2285640" cy="2089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8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7010280" y="5181480"/>
            <a:ext cx="1865880" cy="1676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accel="500" decel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906 -0.49642 C -0.5441 -0.48023 -0.74896 -0.46382 -0.72517 -0.41434 C -0.70139 -0.36509 -0.44878 -0.28324 -0.19635 -0.20093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Class="path" accel="500" decel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8 0.02636 C -0.14688 -0.19168 -0.28421 -0.40948 -0.33907 -0.49642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" presetClass="path" accel="500" decel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635 -0.20093 C -0.1408 -0.00948 -0.08524 0.18219 -0.16302 0.24069 C -0.2408 0.29919 -0.45191 0.22451 -0.66302 0.14982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Развитие бабоч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5400" b="1">
                <a:latin typeface="Bookman Old Style" pitchFamily="18"/>
              </a:rPr>
              <a:t>Развитие бабочки</a:t>
            </a:r>
          </a:p>
        </p:txBody>
      </p:sp>
      <p:pic>
        <p:nvPicPr>
          <p:cNvPr id="3" name="Picture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209680" y="1219320"/>
            <a:ext cx="2285640" cy="245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7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718600" y="1219320"/>
            <a:ext cx="3314879" cy="2514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10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257800" y="4509360"/>
            <a:ext cx="3276359" cy="2348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2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152280" y="3962520"/>
            <a:ext cx="3619440" cy="24807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Стрелка вправо с вырезом 8"/>
          <p:cNvSpPr/>
          <p:nvPr/>
        </p:nvSpPr>
        <p:spPr>
          <a:xfrm rot="3151800">
            <a:off x="987909" y="4041654"/>
            <a:ext cx="978120" cy="4842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9"/>
              <a:gd name="f12" fmla="val f10"/>
              <a:gd name="f13" fmla="+- 21600 0 f10"/>
              <a:gd name="f14" fmla="+- 21600 0 f9"/>
              <a:gd name="f15" fmla="+- 10800 0 f10"/>
              <a:gd name="f16" fmla="*/ f9 f7 1"/>
              <a:gd name="f17" fmla="*/ f10 f8 1"/>
              <a:gd name="f18" fmla="*/ f14 f15 1"/>
              <a:gd name="f19" fmla="*/ f13 f8 1"/>
              <a:gd name="f20" fmla="*/ f12 f8 1"/>
              <a:gd name="f21" fmla="*/ f18 1 10800"/>
              <a:gd name="f22" fmla="+- 21600 0 f21"/>
              <a:gd name="f23" fmla="*/ f21 f7 1"/>
              <a:gd name="f24" fmla="*/ f22 f7 1"/>
            </a:gdLst>
            <a:ahLst>
              <a:ahXY gdRefX="f0" minX="f4" maxX="f5" gdRefY="f1" minY="f4" maxY="f6">
                <a:pos x="f16" y="f1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0" r="f24" b="f19"/>
            <a:pathLst>
              <a:path w="21600" h="21600">
                <a:moveTo>
                  <a:pt x="f4" y="f12"/>
                </a:moveTo>
                <a:lnTo>
                  <a:pt x="f11" y="f12"/>
                </a:lnTo>
                <a:lnTo>
                  <a:pt x="f11" y="f4"/>
                </a:lnTo>
                <a:lnTo>
                  <a:pt x="f5" y="f6"/>
                </a:lnTo>
                <a:lnTo>
                  <a:pt x="f11" y="f5"/>
                </a:lnTo>
                <a:lnTo>
                  <a:pt x="f11" y="f13"/>
                </a:lnTo>
                <a:lnTo>
                  <a:pt x="f4" y="f13"/>
                </a:lnTo>
                <a:lnTo>
                  <a:pt x="f21" y="f6"/>
                </a:lnTo>
                <a:lnTo>
                  <a:pt x="f4" y="f12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A5F8B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Стрелка вправо с вырезом 9"/>
          <p:cNvSpPr/>
          <p:nvPr/>
        </p:nvSpPr>
        <p:spPr>
          <a:xfrm>
            <a:off x="4572000" y="2590919"/>
            <a:ext cx="978120" cy="4842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9"/>
              <a:gd name="f12" fmla="val f10"/>
              <a:gd name="f13" fmla="+- 21600 0 f10"/>
              <a:gd name="f14" fmla="+- 21600 0 f9"/>
              <a:gd name="f15" fmla="+- 10800 0 f10"/>
              <a:gd name="f16" fmla="*/ f9 f7 1"/>
              <a:gd name="f17" fmla="*/ f10 f8 1"/>
              <a:gd name="f18" fmla="*/ f14 f15 1"/>
              <a:gd name="f19" fmla="*/ f13 f8 1"/>
              <a:gd name="f20" fmla="*/ f12 f8 1"/>
              <a:gd name="f21" fmla="*/ f18 1 10800"/>
              <a:gd name="f22" fmla="+- 21600 0 f21"/>
              <a:gd name="f23" fmla="*/ f21 f7 1"/>
              <a:gd name="f24" fmla="*/ f22 f7 1"/>
            </a:gdLst>
            <a:ahLst>
              <a:ahXY gdRefX="f0" minX="f4" maxX="f5" gdRefY="f1" minY="f4" maxY="f6">
                <a:pos x="f16" y="f1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0" r="f24" b="f19"/>
            <a:pathLst>
              <a:path w="21600" h="21600">
                <a:moveTo>
                  <a:pt x="f4" y="f12"/>
                </a:moveTo>
                <a:lnTo>
                  <a:pt x="f11" y="f12"/>
                </a:lnTo>
                <a:lnTo>
                  <a:pt x="f11" y="f4"/>
                </a:lnTo>
                <a:lnTo>
                  <a:pt x="f5" y="f6"/>
                </a:lnTo>
                <a:lnTo>
                  <a:pt x="f11" y="f5"/>
                </a:lnTo>
                <a:lnTo>
                  <a:pt x="f11" y="f13"/>
                </a:lnTo>
                <a:lnTo>
                  <a:pt x="f4" y="f13"/>
                </a:lnTo>
                <a:lnTo>
                  <a:pt x="f21" y="f6"/>
                </a:lnTo>
                <a:lnTo>
                  <a:pt x="f4" y="f12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A5F8B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9" name="Стрелка вправо с вырезом 10"/>
          <p:cNvSpPr/>
          <p:nvPr/>
        </p:nvSpPr>
        <p:spPr>
          <a:xfrm rot="7202400">
            <a:off x="5833174" y="3960311"/>
            <a:ext cx="978120" cy="4842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9"/>
              <a:gd name="f12" fmla="val f10"/>
              <a:gd name="f13" fmla="+- 21600 0 f10"/>
              <a:gd name="f14" fmla="+- 21600 0 f9"/>
              <a:gd name="f15" fmla="+- 10800 0 f10"/>
              <a:gd name="f16" fmla="*/ f9 f7 1"/>
              <a:gd name="f17" fmla="*/ f10 f8 1"/>
              <a:gd name="f18" fmla="*/ f14 f15 1"/>
              <a:gd name="f19" fmla="*/ f13 f8 1"/>
              <a:gd name="f20" fmla="*/ f12 f8 1"/>
              <a:gd name="f21" fmla="*/ f18 1 10800"/>
              <a:gd name="f22" fmla="+- 21600 0 f21"/>
              <a:gd name="f23" fmla="*/ f21 f7 1"/>
              <a:gd name="f24" fmla="*/ f22 f7 1"/>
            </a:gdLst>
            <a:ahLst>
              <a:ahXY gdRefX="f0" minX="f4" maxX="f5" gdRefY="f1" minY="f4" maxY="f6">
                <a:pos x="f16" y="f1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0" r="f24" b="f19"/>
            <a:pathLst>
              <a:path w="21600" h="21600">
                <a:moveTo>
                  <a:pt x="f4" y="f12"/>
                </a:moveTo>
                <a:lnTo>
                  <a:pt x="f11" y="f12"/>
                </a:lnTo>
                <a:lnTo>
                  <a:pt x="f11" y="f4"/>
                </a:lnTo>
                <a:lnTo>
                  <a:pt x="f5" y="f6"/>
                </a:lnTo>
                <a:lnTo>
                  <a:pt x="f11" y="f5"/>
                </a:lnTo>
                <a:lnTo>
                  <a:pt x="f11" y="f13"/>
                </a:lnTo>
                <a:lnTo>
                  <a:pt x="f4" y="f13"/>
                </a:lnTo>
                <a:lnTo>
                  <a:pt x="f21" y="f6"/>
                </a:lnTo>
                <a:lnTo>
                  <a:pt x="f4" y="f12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A5F8B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0" name="Стрелка вправо с вырезом 11"/>
          <p:cNvSpPr/>
          <p:nvPr/>
        </p:nvSpPr>
        <p:spPr>
          <a:xfrm flipH="1">
            <a:off x="3959640" y="5257800"/>
            <a:ext cx="978120" cy="4842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9"/>
              <a:gd name="f12" fmla="val f10"/>
              <a:gd name="f13" fmla="+- 21600 0 f10"/>
              <a:gd name="f14" fmla="+- 21600 0 f9"/>
              <a:gd name="f15" fmla="+- 10800 0 f10"/>
              <a:gd name="f16" fmla="*/ f9 f7 1"/>
              <a:gd name="f17" fmla="*/ f10 f8 1"/>
              <a:gd name="f18" fmla="*/ f14 f15 1"/>
              <a:gd name="f19" fmla="*/ f13 f8 1"/>
              <a:gd name="f20" fmla="*/ f12 f8 1"/>
              <a:gd name="f21" fmla="*/ f18 1 10800"/>
              <a:gd name="f22" fmla="+- 21600 0 f21"/>
              <a:gd name="f23" fmla="*/ f21 f7 1"/>
              <a:gd name="f24" fmla="*/ f22 f7 1"/>
            </a:gdLst>
            <a:ahLst>
              <a:ahXY gdRefX="f0" minX="f4" maxX="f5" gdRefY="f1" minY="f4" maxY="f6">
                <a:pos x="f16" y="f1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0" r="f24" b="f19"/>
            <a:pathLst>
              <a:path w="21600" h="21600">
                <a:moveTo>
                  <a:pt x="f4" y="f12"/>
                </a:moveTo>
                <a:lnTo>
                  <a:pt x="f11" y="f12"/>
                </a:lnTo>
                <a:lnTo>
                  <a:pt x="f11" y="f4"/>
                </a:lnTo>
                <a:lnTo>
                  <a:pt x="f5" y="f6"/>
                </a:lnTo>
                <a:lnTo>
                  <a:pt x="f11" y="f5"/>
                </a:lnTo>
                <a:lnTo>
                  <a:pt x="f11" y="f13"/>
                </a:lnTo>
                <a:lnTo>
                  <a:pt x="f4" y="f13"/>
                </a:lnTo>
                <a:lnTo>
                  <a:pt x="f21" y="f6"/>
                </a:lnTo>
                <a:lnTo>
                  <a:pt x="f4" y="f12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A5F8B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Виды детской деятельнос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 noGrp="1"/>
          </p:cNvSpPr>
          <p:nvPr>
            <p:ph type="body" idx="4294967295"/>
          </p:nvPr>
        </p:nvSpPr>
        <p:spPr>
          <a:xfrm>
            <a:off x="-917" y="3058833"/>
            <a:ext cx="9143640" cy="3168360"/>
          </a:xfrm>
        </p:spPr>
        <p:txBody>
          <a:bodyPr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638"/>
              </a:spcBef>
              <a:buSzPts val="3657"/>
              <a:buBlip>
                <a:blip r:embed="rId3"/>
              </a:buBlip>
            </a:pPr>
            <a:r>
              <a:rPr lang="ru-RU" b="1" dirty="0">
                <a:latin typeface="Bookman Old Style" pitchFamily="18"/>
              </a:rPr>
              <a:t>Игровая</a:t>
            </a:r>
          </a:p>
          <a:p>
            <a:pPr marL="0" lvl="0" indent="0">
              <a:spcBef>
                <a:spcPts val="638"/>
              </a:spcBef>
              <a:buSzPts val="3657"/>
              <a:buBlip>
                <a:blip r:embed="rId3"/>
              </a:buBlip>
            </a:pPr>
            <a:r>
              <a:rPr lang="ru-RU" b="1" dirty="0">
                <a:latin typeface="Bookman Old Style" pitchFamily="18"/>
              </a:rPr>
              <a:t>Речевая</a:t>
            </a:r>
          </a:p>
          <a:p>
            <a:pPr marL="0" lvl="0" indent="0">
              <a:spcBef>
                <a:spcPts val="638"/>
              </a:spcBef>
              <a:buSzPts val="3657"/>
              <a:buBlip>
                <a:blip r:embed="rId3"/>
              </a:buBlip>
            </a:pPr>
            <a:r>
              <a:rPr lang="ru-RU" b="1" dirty="0">
                <a:latin typeface="Bookman Old Style" pitchFamily="18"/>
              </a:rPr>
              <a:t>Двигательная</a:t>
            </a:r>
          </a:p>
          <a:p>
            <a:pPr marL="0" lvl="0" indent="0">
              <a:spcBef>
                <a:spcPts val="638"/>
              </a:spcBef>
              <a:buSzPts val="3657"/>
              <a:buBlip>
                <a:blip r:embed="rId3"/>
              </a:buBlip>
            </a:pPr>
            <a:r>
              <a:rPr lang="ru-RU" b="1" dirty="0">
                <a:latin typeface="Bookman Old Style" pitchFamily="18"/>
              </a:rPr>
              <a:t>Продуктивная</a:t>
            </a:r>
          </a:p>
          <a:p>
            <a:pPr marL="0" lvl="0" indent="0">
              <a:spcBef>
                <a:spcPts val="638"/>
              </a:spcBef>
              <a:buSzPts val="3657"/>
              <a:buBlip>
                <a:blip r:embed="rId3"/>
              </a:buBlip>
            </a:pPr>
            <a:r>
              <a:rPr lang="ru-RU" b="1" dirty="0">
                <a:latin typeface="Bookman Old Style" pitchFamily="18"/>
              </a:rPr>
              <a:t>Познавательно-исследовательская</a:t>
            </a:r>
          </a:p>
        </p:txBody>
      </p:sp>
      <p:sp>
        <p:nvSpPr>
          <p:cNvPr id="3" name="Заголовок 5"/>
          <p:cNvSpPr txBox="1">
            <a:spLocks noGrp="1"/>
          </p:cNvSpPr>
          <p:nvPr>
            <p:ph type="title" idx="4294967295"/>
          </p:nvPr>
        </p:nvSpPr>
        <p:spPr>
          <a:xfrm>
            <a:off x="457200" y="274680"/>
            <a:ext cx="8229240" cy="1430999"/>
          </a:xfrm>
        </p:spPr>
        <p:txBody>
          <a:bodyPr wrap="none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b="1">
                <a:latin typeface="Bookman Old Style" pitchFamily="18"/>
              </a:rPr>
              <a:t>Виды детской деятельности</a:t>
            </a:r>
          </a:p>
        </p:txBody>
      </p:sp>
      <p:pic>
        <p:nvPicPr>
          <p:cNvPr id="4" name="Picture 9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 rot="714600">
            <a:off x="2838004" y="1568340"/>
            <a:ext cx="6119279" cy="4071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Ц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 noGrp="1"/>
          </p:cNvSpPr>
          <p:nvPr>
            <p:ph type="title" idx="4294967295"/>
          </p:nvPr>
        </p:nvSpPr>
        <p:spPr>
          <a:xfrm>
            <a:off x="500040" y="1000080"/>
            <a:ext cx="8229240" cy="1235159"/>
          </a:xfrm>
        </p:spPr>
        <p:txBody>
          <a:bodyPr wrap="none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b="1">
                <a:latin typeface="Bookman Old Style" pitchFamily="18"/>
              </a:rPr>
              <a:t>Цель</a:t>
            </a:r>
          </a:p>
        </p:txBody>
      </p:sp>
      <p:sp>
        <p:nvSpPr>
          <p:cNvPr id="3" name="Содержимое 4"/>
          <p:cNvSpPr txBox="1">
            <a:spLocks noGrp="1"/>
          </p:cNvSpPr>
          <p:nvPr>
            <p:ph type="body" idx="4294967295"/>
          </p:nvPr>
        </p:nvSpPr>
        <p:spPr>
          <a:xfrm>
            <a:off x="500040" y="2143080"/>
            <a:ext cx="7186319" cy="4616280"/>
          </a:xfrm>
        </p:spPr>
        <p:txBody>
          <a:bodyPr>
            <a:spAutoFit/>
          </a:bodyPr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638"/>
              </a:spcBef>
              <a:buNone/>
            </a:pPr>
            <a:r>
              <a:rPr lang="ru-RU" sz="3600" b="1">
                <a:latin typeface="Bookman Old Style" pitchFamily="18"/>
              </a:rPr>
              <a:t>Расширение знаний детей о бабочках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Задачи образовательной &#10;области «Познание»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 noGrp="1"/>
          </p:cNvSpPr>
          <p:nvPr>
            <p:ph type="body" idx="4294967295"/>
          </p:nvPr>
        </p:nvSpPr>
        <p:spPr>
          <a:xfrm>
            <a:off x="500040" y="1785960"/>
            <a:ext cx="8229240" cy="4525560"/>
          </a:xfrm>
        </p:spPr>
        <p:txBody>
          <a:bodyPr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638"/>
              </a:spcBef>
              <a:buFont typeface="Arial" pitchFamily="32"/>
              <a:buChar char="•"/>
            </a:pPr>
            <a:r>
              <a:rPr lang="ru-RU">
                <a:latin typeface="Bookman Old Style" pitchFamily="18"/>
              </a:rPr>
              <a:t>Познакомить с некоторыми видами бабочек,  их характерными признаками;  дать представления о взаимосвязи в окружающей среде</a:t>
            </a:r>
          </a:p>
          <a:p>
            <a:pPr marL="0" lvl="0" indent="0">
              <a:spcBef>
                <a:spcPts val="638"/>
              </a:spcBef>
              <a:buFont typeface="Arial" pitchFamily="32"/>
              <a:buChar char="•"/>
            </a:pPr>
            <a:r>
              <a:rPr lang="ru-RU">
                <a:latin typeface="Bookman Old Style" pitchFamily="18"/>
              </a:rPr>
              <a:t>Развивать познавательно-исследовательскую  и речевую активность детей</a:t>
            </a:r>
          </a:p>
          <a:p>
            <a:pPr marL="0" lvl="0" indent="0">
              <a:spcBef>
                <a:spcPts val="638"/>
              </a:spcBef>
              <a:buFont typeface="Arial" pitchFamily="32"/>
              <a:buChar char="•"/>
            </a:pPr>
            <a:r>
              <a:rPr lang="ru-RU">
                <a:latin typeface="Bookman Old Style" pitchFamily="18"/>
              </a:rPr>
              <a:t>Воспитывать  у дошкольников осознанное отношение к природе</a:t>
            </a:r>
          </a:p>
        </p:txBody>
      </p:sp>
      <p:sp>
        <p:nvSpPr>
          <p:cNvPr id="3" name="Rectangle 1"/>
          <p:cNvSpPr txBox="1">
            <a:spLocks noGrp="1"/>
          </p:cNvSpPr>
          <p:nvPr>
            <p:ph type="title" idx="4294967295"/>
          </p:nvPr>
        </p:nvSpPr>
        <p:spPr>
          <a:xfrm>
            <a:off x="0" y="256320"/>
            <a:ext cx="9143640" cy="1236599"/>
          </a:xfrm>
        </p:spPr>
        <p:txBody>
          <a:bodyPr lIns="91440" tIns="45720" rIns="91440" bIns="4572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3600" b="1">
                <a:latin typeface="Bookman Old Style" pitchFamily="18"/>
                <a:cs typeface="Times New Roman" pitchFamily="18"/>
              </a:rPr>
              <a:t>Задачи образовательной </a:t>
            </a:r>
            <a:br>
              <a:rPr lang="ru-RU" sz="3600" b="1">
                <a:latin typeface="Bookman Old Style" pitchFamily="18"/>
                <a:cs typeface="Times New Roman" pitchFamily="18"/>
              </a:rPr>
            </a:br>
            <a:r>
              <a:rPr lang="ru-RU" sz="3600" b="1">
                <a:latin typeface="Bookman Old Style" pitchFamily="18"/>
                <a:cs typeface="Times New Roman" pitchFamily="18"/>
              </a:rPr>
              <a:t>области «Познание»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Задачи образовательной &#10;области «Труд»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638"/>
              </a:spcBef>
              <a:buFont typeface="Arial" pitchFamily="32"/>
              <a:buChar char="•"/>
            </a:pPr>
            <a:r>
              <a:rPr lang="ru-RU">
                <a:latin typeface="Bookman Old Style" pitchFamily="18"/>
              </a:rPr>
              <a:t>Закрепить знание и умения детей работать с бумагой методом смятия.</a:t>
            </a:r>
          </a:p>
          <a:p>
            <a:pPr marL="0" lvl="0" indent="0">
              <a:spcBef>
                <a:spcPts val="638"/>
              </a:spcBef>
              <a:buFont typeface="Arial" pitchFamily="32"/>
              <a:buChar char="•"/>
            </a:pPr>
            <a:r>
              <a:rPr lang="ru-RU">
                <a:latin typeface="Bookman Old Style" pitchFamily="18"/>
              </a:rPr>
              <a:t>Совершенствовать мелкую моторику рук через приём смятия бумаги, создания образа бабочки.</a:t>
            </a:r>
          </a:p>
          <a:p>
            <a:pPr marL="0" lvl="0" indent="0">
              <a:spcBef>
                <a:spcPts val="638"/>
              </a:spcBef>
              <a:buFont typeface="Arial" pitchFamily="32"/>
              <a:buChar char="•"/>
            </a:pPr>
            <a:r>
              <a:rPr lang="ru-RU">
                <a:latin typeface="Bookman Old Style" pitchFamily="18"/>
              </a:rPr>
              <a:t>Воспитывать самостоятельность, аккуратность</a:t>
            </a:r>
          </a:p>
        </p:txBody>
      </p:sp>
      <p:sp>
        <p:nvSpPr>
          <p:cNvPr id="3" name="Rectangle 1"/>
          <p:cNvSpPr txBox="1">
            <a:spLocks noGrp="1"/>
          </p:cNvSpPr>
          <p:nvPr>
            <p:ph type="title" idx="4294967295"/>
          </p:nvPr>
        </p:nvSpPr>
        <p:spPr>
          <a:xfrm>
            <a:off x="457200" y="227880"/>
            <a:ext cx="8229240" cy="1236599"/>
          </a:xfrm>
        </p:spPr>
        <p:txBody>
          <a:bodyPr lIns="91440" tIns="45720" rIns="91440" bIns="4572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3600" b="1">
                <a:latin typeface="Bookman Old Style" pitchFamily="18"/>
                <a:cs typeface="Times New Roman" pitchFamily="18"/>
              </a:rPr>
              <a:t>Задачи образовательной </a:t>
            </a:r>
            <a:br>
              <a:rPr lang="ru-RU" sz="3600" b="1">
                <a:latin typeface="Bookman Old Style" pitchFamily="18"/>
                <a:cs typeface="Times New Roman" pitchFamily="18"/>
              </a:rPr>
            </a:br>
            <a:r>
              <a:rPr lang="ru-RU" sz="3600" b="1">
                <a:latin typeface="Bookman Old Style" pitchFamily="18"/>
                <a:cs typeface="Times New Roman" pitchFamily="18"/>
              </a:rPr>
              <a:t>области «Труд»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Задачи образовательной &#10;области «Коммуникация»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638"/>
              </a:spcBef>
              <a:buFont typeface="Arial" pitchFamily="32"/>
              <a:buChar char="•"/>
            </a:pPr>
            <a:r>
              <a:rPr lang="ru-RU">
                <a:latin typeface="Bookman Old Style" pitchFamily="18"/>
              </a:rPr>
              <a:t>Обогатить словарный запас детей новыми словами</a:t>
            </a:r>
          </a:p>
          <a:p>
            <a:pPr marL="0" lvl="0" indent="0">
              <a:spcBef>
                <a:spcPts val="638"/>
              </a:spcBef>
              <a:buFont typeface="Arial" pitchFamily="32"/>
              <a:buChar char="•"/>
            </a:pPr>
            <a:r>
              <a:rPr lang="ru-RU">
                <a:latin typeface="Bookman Old Style" pitchFamily="18"/>
              </a:rPr>
              <a:t>Развивать умение анализировать и делать вывод об усвоенном материале, активно сопровождать свою деятельность речью.</a:t>
            </a:r>
          </a:p>
          <a:p>
            <a:pPr marL="0" lvl="0" indent="0">
              <a:spcBef>
                <a:spcPts val="638"/>
              </a:spcBef>
              <a:buFont typeface="Arial" pitchFamily="32"/>
              <a:buChar char="•"/>
            </a:pPr>
            <a:r>
              <a:rPr lang="ru-RU">
                <a:latin typeface="Bookman Old Style" pitchFamily="18"/>
              </a:rPr>
              <a:t>Воспитывать умение общаться со сверстниками и взрослыми</a:t>
            </a:r>
          </a:p>
        </p:txBody>
      </p:sp>
      <p:sp>
        <p:nvSpPr>
          <p:cNvPr id="3" name="Rectangle 1"/>
          <p:cNvSpPr txBox="1">
            <a:spLocks noGrp="1"/>
          </p:cNvSpPr>
          <p:nvPr>
            <p:ph type="title" idx="4294967295"/>
          </p:nvPr>
        </p:nvSpPr>
        <p:spPr>
          <a:xfrm>
            <a:off x="457200" y="227880"/>
            <a:ext cx="8229240" cy="1236599"/>
          </a:xfrm>
        </p:spPr>
        <p:txBody>
          <a:bodyPr lIns="91440" tIns="45720" rIns="91440" bIns="4572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3600" b="1">
                <a:latin typeface="Bookman Old Style" pitchFamily="18"/>
                <a:cs typeface="Times New Roman" pitchFamily="18"/>
              </a:rPr>
              <a:t>Задачи образовательной </a:t>
            </a:r>
            <a:br>
              <a:rPr lang="ru-RU" sz="3600" b="1">
                <a:latin typeface="Bookman Old Style" pitchFamily="18"/>
                <a:cs typeface="Times New Roman" pitchFamily="18"/>
              </a:rPr>
            </a:br>
            <a:r>
              <a:rPr lang="ru-RU" sz="3600" b="1">
                <a:latin typeface="Bookman Old Style" pitchFamily="18"/>
                <a:cs typeface="Times New Roman" pitchFamily="18"/>
              </a:rPr>
              <a:t>области «Коммуникация»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Задачи образовательной &#10;области «Здоровье»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638"/>
              </a:spcBef>
              <a:buFont typeface="Arial" pitchFamily="32"/>
              <a:buChar char="•"/>
            </a:pPr>
            <a:r>
              <a:rPr lang="ru-RU">
                <a:latin typeface="Bookman Old Style" pitchFamily="18"/>
              </a:rPr>
              <a:t>Учить  плавно выдыхать через рот сильную направленную струю воздуха</a:t>
            </a:r>
          </a:p>
          <a:p>
            <a:pPr marL="0" lvl="0" indent="0">
              <a:spcBef>
                <a:spcPts val="638"/>
              </a:spcBef>
              <a:buFont typeface="Arial" pitchFamily="32"/>
              <a:buChar char="•"/>
            </a:pPr>
            <a:r>
              <a:rPr lang="ru-RU">
                <a:latin typeface="Bookman Old Style" pitchFamily="18"/>
              </a:rPr>
              <a:t>Развивать умение контролировать свое дыхание.</a:t>
            </a:r>
          </a:p>
          <a:p>
            <a:pPr marL="0" lvl="0" indent="0">
              <a:spcBef>
                <a:spcPts val="638"/>
              </a:spcBef>
              <a:buFont typeface="Arial" pitchFamily="32"/>
              <a:buChar char="•"/>
            </a:pPr>
            <a:r>
              <a:rPr lang="ru-RU">
                <a:latin typeface="Bookman Old Style" pitchFamily="18"/>
              </a:rPr>
              <a:t>Воспитывать осознанное отношение к своему здоровью</a:t>
            </a:r>
          </a:p>
        </p:txBody>
      </p:sp>
      <p:sp>
        <p:nvSpPr>
          <p:cNvPr id="3" name="Rectangle 1"/>
          <p:cNvSpPr txBox="1">
            <a:spLocks noGrp="1"/>
          </p:cNvSpPr>
          <p:nvPr>
            <p:ph type="title" idx="4294967295"/>
          </p:nvPr>
        </p:nvSpPr>
        <p:spPr>
          <a:xfrm>
            <a:off x="457200" y="227880"/>
            <a:ext cx="8229240" cy="1236599"/>
          </a:xfrm>
        </p:spPr>
        <p:txBody>
          <a:bodyPr lIns="91440" tIns="45720" rIns="91440" bIns="4572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3600" b="1">
                <a:latin typeface="Bookman Old Style" pitchFamily="18"/>
                <a:cs typeface="Times New Roman" pitchFamily="18"/>
              </a:rPr>
              <a:t>Задачи образовательной </a:t>
            </a:r>
            <a:br>
              <a:rPr lang="ru-RU" sz="3600" b="1">
                <a:latin typeface="Bookman Old Style" pitchFamily="18"/>
                <a:cs typeface="Times New Roman" pitchFamily="18"/>
              </a:rPr>
            </a:br>
            <a:r>
              <a:rPr lang="ru-RU" sz="3600" b="1">
                <a:latin typeface="Bookman Old Style" pitchFamily="18"/>
                <a:cs typeface="Times New Roman" pitchFamily="18"/>
              </a:rPr>
              <a:t>области «Здоровье»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Задачи образовательной области «Художественная литература»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 noGrp="1"/>
          </p:cNvSpPr>
          <p:nvPr>
            <p:ph type="body" idx="4294967295"/>
          </p:nvPr>
        </p:nvSpPr>
        <p:spPr>
          <a:xfrm>
            <a:off x="357120" y="2332080"/>
            <a:ext cx="8229240" cy="4525560"/>
          </a:xfrm>
        </p:spPr>
        <p:txBody>
          <a:bodyPr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638"/>
              </a:spcBef>
              <a:buFont typeface="Arial" pitchFamily="32"/>
              <a:buChar char="•"/>
            </a:pPr>
            <a:r>
              <a:rPr lang="ru-RU">
                <a:latin typeface="Bookman Old Style" pitchFamily="18"/>
              </a:rPr>
              <a:t>Познакомить со «Сказкой о бабочках»</a:t>
            </a:r>
          </a:p>
          <a:p>
            <a:pPr marL="0" lvl="0" indent="0">
              <a:spcBef>
                <a:spcPts val="638"/>
              </a:spcBef>
              <a:buFont typeface="Arial" pitchFamily="32"/>
              <a:buChar char="•"/>
            </a:pPr>
            <a:r>
              <a:rPr lang="ru-RU">
                <a:latin typeface="Bookman Old Style" pitchFamily="18"/>
              </a:rPr>
              <a:t>Развивать умение детей выразительно читать стихи, потешки; согласовывать движения с текстом</a:t>
            </a:r>
          </a:p>
          <a:p>
            <a:pPr marL="0" lvl="0" indent="0">
              <a:spcBef>
                <a:spcPts val="638"/>
              </a:spcBef>
              <a:buFont typeface="Arial" pitchFamily="32"/>
              <a:buChar char="•"/>
            </a:pPr>
            <a:r>
              <a:rPr lang="ru-RU">
                <a:latin typeface="Bookman Old Style" pitchFamily="18"/>
              </a:rPr>
              <a:t>Воспитывать любовь к природе через художественное слово</a:t>
            </a:r>
          </a:p>
        </p:txBody>
      </p:sp>
      <p:sp>
        <p:nvSpPr>
          <p:cNvPr id="3" name="Rectangle 1"/>
          <p:cNvSpPr txBox="1">
            <a:spLocks noGrp="1"/>
          </p:cNvSpPr>
          <p:nvPr>
            <p:ph type="title" idx="4294967295"/>
          </p:nvPr>
        </p:nvSpPr>
        <p:spPr>
          <a:xfrm>
            <a:off x="457200" y="-22680"/>
            <a:ext cx="8229240" cy="1737719"/>
          </a:xfrm>
        </p:spPr>
        <p:txBody>
          <a:bodyPr lIns="91440" tIns="45720" rIns="91440" bIns="4572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3600" b="1">
                <a:latin typeface="Bookman Old Style" pitchFamily="18"/>
                <a:cs typeface="Times New Roman" pitchFamily="18"/>
              </a:rPr>
              <a:t>Задачи образовательной области «Художественная литература»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бычный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348</Words>
  <Application>Microsoft Office PowerPoint</Application>
  <PresentationFormat>Экран (4:3)</PresentationFormat>
  <Paragraphs>68</Paragraphs>
  <Slides>23</Slides>
  <Notes>23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Обычный</vt:lpstr>
      <vt:lpstr>Обычный 1</vt:lpstr>
      <vt:lpstr>Бабочки на лугу</vt:lpstr>
      <vt:lpstr>Интеграция образовательных  областей</vt:lpstr>
      <vt:lpstr>Виды детской деятельности</vt:lpstr>
      <vt:lpstr>Цель</vt:lpstr>
      <vt:lpstr>Задачи образовательной  области «Познание»</vt:lpstr>
      <vt:lpstr>Задачи образовательной  области «Труд»</vt:lpstr>
      <vt:lpstr>Задачи образовательной  области «Коммуникация»</vt:lpstr>
      <vt:lpstr>Задачи образовательной  области «Здоровье»</vt:lpstr>
      <vt:lpstr>Задачи образовательной области «Художественная литература»</vt:lpstr>
      <vt:lpstr>Задачи образовательной области «Художественное творчество»</vt:lpstr>
      <vt:lpstr>Используемые методы</vt:lpstr>
      <vt:lpstr>Материалы и оборудование</vt:lpstr>
      <vt:lpstr>Рефлексия</vt:lpstr>
      <vt:lpstr>Планируемые результаты развития интегративных качеств дошкольника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Давайте вспомним</vt:lpstr>
      <vt:lpstr>Презентация PowerPoint</vt:lpstr>
      <vt:lpstr>Презентация PowerPoint</vt:lpstr>
      <vt:lpstr>Развитие бабочки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Бабочки на лугу</dc:title>
  <dc:creator>т</dc:creator>
  <cp:lastModifiedBy>т</cp:lastModifiedBy>
  <cp:revision>6</cp:revision>
  <dcterms:modified xsi:type="dcterms:W3CDTF">2014-11-22T07:59:05Z</dcterms:modified>
</cp:coreProperties>
</file>