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414C54-509D-4FF6-8EED-D95B9598758F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249636-7D9A-4DC3-8B85-5E2E29F7E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414C54-509D-4FF6-8EED-D95B9598758F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49636-7D9A-4DC3-8B85-5E2E29F7E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414C54-509D-4FF6-8EED-D95B9598758F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49636-7D9A-4DC3-8B85-5E2E29F7E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414C54-509D-4FF6-8EED-D95B9598758F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49636-7D9A-4DC3-8B85-5E2E29F7EA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414C54-509D-4FF6-8EED-D95B9598758F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49636-7D9A-4DC3-8B85-5E2E29F7EA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414C54-509D-4FF6-8EED-D95B9598758F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49636-7D9A-4DC3-8B85-5E2E29F7EA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414C54-509D-4FF6-8EED-D95B9598758F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49636-7D9A-4DC3-8B85-5E2E29F7E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414C54-509D-4FF6-8EED-D95B9598758F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49636-7D9A-4DC3-8B85-5E2E29F7EA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414C54-509D-4FF6-8EED-D95B9598758F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49636-7D9A-4DC3-8B85-5E2E29F7E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414C54-509D-4FF6-8EED-D95B9598758F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249636-7D9A-4DC3-8B85-5E2E29F7E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414C54-509D-4FF6-8EED-D95B9598758F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249636-7D9A-4DC3-8B85-5E2E29F7EA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414C54-509D-4FF6-8EED-D95B9598758F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D249636-7D9A-4DC3-8B85-5E2E29F7EA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Образовательная область «Речевое развитие»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00496" y="3786190"/>
            <a:ext cx="3829032" cy="1428760"/>
          </a:xfrm>
        </p:spPr>
        <p:txBody>
          <a:bodyPr>
            <a:normAutofit/>
          </a:bodyPr>
          <a:lstStyle/>
          <a:p>
            <a:r>
              <a:rPr lang="ru-RU" dirty="0" smtClean="0"/>
              <a:t>Составители: </a:t>
            </a:r>
          </a:p>
          <a:p>
            <a:r>
              <a:rPr lang="ru-RU" dirty="0" smtClean="0"/>
              <a:t>Демидова И.Н</a:t>
            </a:r>
          </a:p>
          <a:p>
            <a:r>
              <a:rPr lang="ru-RU" dirty="0" smtClean="0"/>
              <a:t>Захарова Ю.А.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Задачи образовательной работы по формированию грамматического строя речи:</a:t>
            </a:r>
          </a:p>
          <a:p>
            <a:r>
              <a:rPr lang="ru-RU" dirty="0" smtClean="0"/>
              <a:t> Помочь детям освоить морфологическую систему родного языка</a:t>
            </a:r>
          </a:p>
          <a:p>
            <a:r>
              <a:rPr lang="ru-RU" dirty="0" smtClean="0"/>
              <a:t>Помочь детям освоить синтаксическую сторону речи</a:t>
            </a:r>
          </a:p>
          <a:p>
            <a:r>
              <a:rPr lang="ru-RU" dirty="0" smtClean="0"/>
              <a:t>Дать некоторые знания о словообразовании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Формирование грамматического строя речи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Задачи:</a:t>
            </a:r>
          </a:p>
          <a:p>
            <a:r>
              <a:rPr lang="ru-RU" dirty="0" smtClean="0"/>
              <a:t>Формирование правильного звукопроизношения и </a:t>
            </a:r>
            <a:r>
              <a:rPr lang="ru-RU" dirty="0" err="1" smtClean="0"/>
              <a:t>словопроизношения</a:t>
            </a:r>
            <a:r>
              <a:rPr lang="ru-RU" dirty="0" smtClean="0"/>
              <a:t> (развитие речевого слуха, дыхания)</a:t>
            </a:r>
          </a:p>
          <a:p>
            <a:r>
              <a:rPr lang="ru-RU" dirty="0" smtClean="0"/>
              <a:t>Выработка дикции (отчетливое, внятное произношение)</a:t>
            </a:r>
          </a:p>
          <a:p>
            <a:r>
              <a:rPr lang="ru-RU" dirty="0" smtClean="0"/>
              <a:t>Культура речевого общения (как часть этикета)</a:t>
            </a:r>
          </a:p>
          <a:p>
            <a:r>
              <a:rPr lang="ru-RU" dirty="0" smtClean="0"/>
              <a:t>Формирование выразительности речи (высота и сила голоса, темп и ритм речи)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Воспитание звуковой культуры речи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Главная функция связной речи –коммуникативная</a:t>
            </a:r>
          </a:p>
          <a:p>
            <a:r>
              <a:rPr lang="ru-RU" dirty="0" smtClean="0"/>
              <a:t>Формы связной речи:</a:t>
            </a:r>
          </a:p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связной речи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8662" y="3571876"/>
            <a:ext cx="3143272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монологическая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0" y="3571876"/>
            <a:ext cx="328614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диалогическая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400" b="1" u="sng" dirty="0" smtClean="0"/>
          </a:p>
          <a:p>
            <a:endParaRPr lang="ru-RU" sz="4400" b="1" u="sng" dirty="0" smtClean="0"/>
          </a:p>
          <a:p>
            <a:endParaRPr lang="ru-RU" sz="4400" b="1" u="sng" dirty="0" smtClean="0"/>
          </a:p>
          <a:p>
            <a:r>
              <a:rPr lang="ru-RU" sz="4400" b="1" u="sng" dirty="0" smtClean="0"/>
              <a:t>СПАСИБО ЗА ВНИМАНИЕ!</a:t>
            </a:r>
            <a:endParaRPr lang="ru-RU" sz="4400" b="1" u="sng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5143536"/>
          </a:xfrm>
        </p:spPr>
        <p:txBody>
          <a:bodyPr>
            <a:normAutofit/>
          </a:bodyPr>
          <a:lstStyle/>
          <a:p>
            <a:r>
              <a:rPr lang="ru-RU" dirty="0" smtClean="0"/>
              <a:t>Цель: формирование устной речи и навыков речевого общения с окружающими на основе овладения литературным языком своего народа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речевого развития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28662" y="2000240"/>
            <a:ext cx="1785950" cy="1143008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Овладение речью как средством общения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14678" y="2000240"/>
            <a:ext cx="221457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Обогащение </a:t>
            </a:r>
            <a:r>
              <a:rPr lang="ru-RU" dirty="0" err="1">
                <a:solidFill>
                  <a:schemeClr val="tx1"/>
                </a:solidFill>
              </a:rPr>
              <a:t>ак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тивного</a:t>
            </a:r>
            <a:r>
              <a:rPr lang="ru-RU" dirty="0">
                <a:solidFill>
                  <a:schemeClr val="tx1"/>
                </a:solidFill>
              </a:rPr>
              <a:t> словаря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857884" y="2071678"/>
            <a:ext cx="2286016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Развитие звуковой культуры речи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00100" y="3571876"/>
            <a:ext cx="1714512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Развитие связной речи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86116" y="3500438"/>
            <a:ext cx="214314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Развитие речевого творчества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857884" y="3500438"/>
            <a:ext cx="221457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Знакомство с литературой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14612" y="5072074"/>
            <a:ext cx="378621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Формирование звуковой аналитико-синтетической активности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направления работы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071538" y="1785926"/>
            <a:ext cx="2143140" cy="164307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Развитие словаря</a:t>
            </a:r>
          </a:p>
        </p:txBody>
      </p:sp>
      <p:sp>
        <p:nvSpPr>
          <p:cNvPr id="7" name="Овал 6"/>
          <p:cNvSpPr/>
          <p:nvPr/>
        </p:nvSpPr>
        <p:spPr>
          <a:xfrm>
            <a:off x="3643306" y="1785926"/>
            <a:ext cx="1928826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Развитие звуковой культуры речи</a:t>
            </a:r>
          </a:p>
        </p:txBody>
      </p:sp>
      <p:sp>
        <p:nvSpPr>
          <p:cNvPr id="8" name="Овал 7"/>
          <p:cNvSpPr/>
          <p:nvPr/>
        </p:nvSpPr>
        <p:spPr>
          <a:xfrm>
            <a:off x="6072198" y="1785926"/>
            <a:ext cx="2143140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Формирование грамматического строя речи</a:t>
            </a:r>
          </a:p>
        </p:txBody>
      </p:sp>
      <p:sp>
        <p:nvSpPr>
          <p:cNvPr id="10" name="Овал 9"/>
          <p:cNvSpPr/>
          <p:nvPr/>
        </p:nvSpPr>
        <p:spPr>
          <a:xfrm>
            <a:off x="1071538" y="3857628"/>
            <a:ext cx="1928826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Развитие связной речи</a:t>
            </a:r>
          </a:p>
        </p:txBody>
      </p:sp>
      <p:sp>
        <p:nvSpPr>
          <p:cNvPr id="11" name="Овал 10"/>
          <p:cNvSpPr/>
          <p:nvPr/>
        </p:nvSpPr>
        <p:spPr>
          <a:xfrm>
            <a:off x="3357554" y="3857628"/>
            <a:ext cx="2286016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Воспитание любви к художественному. слову</a:t>
            </a:r>
          </a:p>
        </p:txBody>
      </p:sp>
      <p:sp>
        <p:nvSpPr>
          <p:cNvPr id="12" name="Овал 11"/>
          <p:cNvSpPr/>
          <p:nvPr/>
        </p:nvSpPr>
        <p:spPr>
          <a:xfrm>
            <a:off x="6143636" y="3857628"/>
            <a:ext cx="2143140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Формирование осознания явлений языка и речи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4000" dirty="0" smtClean="0"/>
              <a:t>Наглядные</a:t>
            </a:r>
          </a:p>
          <a:p>
            <a:pPr>
              <a:buFont typeface="Wingdings" pitchFamily="2" charset="2"/>
              <a:buChar char="v"/>
            </a:pPr>
            <a:r>
              <a:rPr lang="ru-RU" sz="4000" dirty="0" smtClean="0"/>
              <a:t>Словесные</a:t>
            </a:r>
          </a:p>
          <a:p>
            <a:pPr>
              <a:buFont typeface="Wingdings" pitchFamily="2" charset="2"/>
              <a:buChar char="v"/>
            </a:pPr>
            <a:r>
              <a:rPr lang="ru-RU" sz="4000" dirty="0" smtClean="0"/>
              <a:t>Практические</a:t>
            </a:r>
          </a:p>
          <a:p>
            <a:pPr>
              <a:buFont typeface="Wingdings" pitchFamily="2" charset="2"/>
              <a:buChar char="v"/>
            </a:pPr>
            <a:r>
              <a:rPr lang="ru-RU" sz="4000" dirty="0" smtClean="0"/>
              <a:t>Репродуктивные</a:t>
            </a:r>
          </a:p>
          <a:p>
            <a:pPr>
              <a:buFont typeface="Wingdings" pitchFamily="2" charset="2"/>
              <a:buChar char="v"/>
            </a:pPr>
            <a:r>
              <a:rPr lang="ru-RU" sz="4000" dirty="0" smtClean="0"/>
              <a:t>Продуктивные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развития речи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Приемы развития речи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000240"/>
            <a:ext cx="2143140" cy="3857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Словесные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  Речевой образец, повторное проговаривание, объяснение, указания, оценка детской речи, вопрос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357554" y="1928802"/>
            <a:ext cx="2357454" cy="3786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Наглядные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Показ иллюстративного материала, показ положения органов артикуляции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86512" y="1928802"/>
            <a:ext cx="2286016" cy="371477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Игровые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Игровое сюжетно-событийное развертывание…, </a:t>
            </a:r>
            <a:r>
              <a:rPr lang="ru-RU" dirty="0" err="1">
                <a:solidFill>
                  <a:schemeClr val="tx1"/>
                </a:solidFill>
              </a:rPr>
              <a:t>дид.игры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643050"/>
            <a:ext cx="8258204" cy="521495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Цель</a:t>
            </a:r>
            <a:r>
              <a:rPr lang="ru-RU" dirty="0" smtClean="0"/>
              <a:t>: формирование интереса и потребности в чтении (восприятии книг)</a:t>
            </a:r>
          </a:p>
          <a:p>
            <a:pPr>
              <a:buNone/>
            </a:pPr>
            <a:r>
              <a:rPr lang="ru-RU" b="1" dirty="0" smtClean="0"/>
              <a:t>Формы:</a:t>
            </a:r>
          </a:p>
          <a:p>
            <a:r>
              <a:rPr lang="ru-RU" dirty="0" smtClean="0"/>
              <a:t>ч</a:t>
            </a:r>
            <a:r>
              <a:rPr lang="ru-RU" dirty="0" smtClean="0"/>
              <a:t>тение литера</a:t>
            </a:r>
            <a:r>
              <a:rPr lang="ru-RU" b="1" dirty="0" smtClean="0"/>
              <a:t>т</a:t>
            </a:r>
            <a:r>
              <a:rPr lang="ru-RU" dirty="0" smtClean="0"/>
              <a:t>урного произведения</a:t>
            </a:r>
          </a:p>
          <a:p>
            <a:r>
              <a:rPr lang="ru-RU" dirty="0" smtClean="0"/>
              <a:t>рассказывание</a:t>
            </a:r>
          </a:p>
          <a:p>
            <a:r>
              <a:rPr lang="ru-RU" dirty="0" smtClean="0"/>
              <a:t>беседа</a:t>
            </a:r>
          </a:p>
          <a:p>
            <a:r>
              <a:rPr lang="ru-RU" dirty="0" smtClean="0"/>
              <a:t>обсуждение</a:t>
            </a:r>
          </a:p>
          <a:p>
            <a:r>
              <a:rPr lang="ru-RU" dirty="0" err="1" smtClean="0"/>
              <a:t>инсценирование</a:t>
            </a:r>
            <a:endParaRPr lang="ru-RU" dirty="0" smtClean="0"/>
          </a:p>
          <a:p>
            <a:r>
              <a:rPr lang="ru-RU" dirty="0" err="1" smtClean="0"/>
              <a:t>т</a:t>
            </a:r>
            <a:r>
              <a:rPr lang="ru-RU" dirty="0" err="1" smtClean="0"/>
              <a:t>еатрализция</a:t>
            </a:r>
            <a:endParaRPr lang="ru-RU" dirty="0" smtClean="0"/>
          </a:p>
          <a:p>
            <a:r>
              <a:rPr lang="ru-RU" dirty="0" smtClean="0"/>
              <a:t>с</a:t>
            </a:r>
            <a:r>
              <a:rPr lang="ru-RU" dirty="0" smtClean="0"/>
              <a:t>очинение по прочитанному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Воспитание любви к художественному слову . Знакомство детей с художественной литературой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Принципы организации работы по воспитанию у детей интереса к художественному слову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86116" y="2071678"/>
            <a:ext cx="2357454" cy="3571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Отбор книг, способных конкурировать с видеотехникой по содержанию и зрительному ряду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5786" y="1571612"/>
            <a:ext cx="1928826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Ежедневное чтение вслух  детям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5008" y="2071678"/>
            <a:ext cx="2714644" cy="3571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Создание по поводу художественно литературы детско-родительских проектов (книги-самоделки, макеты и т.д.)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7224" y="3500438"/>
            <a:ext cx="1928826" cy="23574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Отказ от занятий по ознакомлению худ. Литературы в пользу свободного чтения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словаря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28596" y="2500306"/>
            <a:ext cx="2286016" cy="30718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Обогащение словаря новыми словами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71736" y="2500306"/>
            <a:ext cx="2357454" cy="30718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Закрепление и уточнение словаря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714876" y="2500306"/>
            <a:ext cx="2428892" cy="3000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Устранение из речи детей нелитературных слов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000892" y="2500306"/>
            <a:ext cx="2143108" cy="30718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Активизация словаря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</TotalTime>
  <Words>337</Words>
  <Application>Microsoft Office PowerPoint</Application>
  <PresentationFormat>Экран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Образовательная область «Речевое развитие»</vt:lpstr>
      <vt:lpstr>Цель: формирование устной речи и навыков речевого общения с окружающими на основе овладения литературным языком своего народа </vt:lpstr>
      <vt:lpstr>Задачи речевого развития</vt:lpstr>
      <vt:lpstr>Основные направления работы</vt:lpstr>
      <vt:lpstr>Методы развития речи</vt:lpstr>
      <vt:lpstr>Приемы развития речи</vt:lpstr>
      <vt:lpstr>Воспитание любви к художественному слову . Знакомство детей с художественной литературой </vt:lpstr>
      <vt:lpstr>Принципы организации работы по воспитанию у детей интереса к художественному слову</vt:lpstr>
      <vt:lpstr>Развитие словаря</vt:lpstr>
      <vt:lpstr>Формирование грамматического строя речи</vt:lpstr>
      <vt:lpstr>Воспитание звуковой культуры речи</vt:lpstr>
      <vt:lpstr>Развитие связной речи</vt:lpstr>
      <vt:lpstr>Слайд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область «Речевое развитие»</dc:title>
  <dc:creator>Людмила</dc:creator>
  <cp:lastModifiedBy>Andrey</cp:lastModifiedBy>
  <cp:revision>13</cp:revision>
  <dcterms:created xsi:type="dcterms:W3CDTF">2014-03-26T17:30:45Z</dcterms:created>
  <dcterms:modified xsi:type="dcterms:W3CDTF">2014-03-28T08:32:00Z</dcterms:modified>
</cp:coreProperties>
</file>