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79" r:id="rId2"/>
    <p:sldId id="257" r:id="rId3"/>
    <p:sldId id="282" r:id="rId4"/>
    <p:sldId id="283" r:id="rId5"/>
    <p:sldId id="284" r:id="rId6"/>
    <p:sldId id="258" r:id="rId7"/>
    <p:sldId id="259" r:id="rId8"/>
    <p:sldId id="276" r:id="rId9"/>
    <p:sldId id="260" r:id="rId10"/>
    <p:sldId id="264" r:id="rId11"/>
    <p:sldId id="266" r:id="rId12"/>
    <p:sldId id="263" r:id="rId13"/>
    <p:sldId id="267" r:id="rId14"/>
    <p:sldId id="268" r:id="rId15"/>
    <p:sldId id="265" r:id="rId16"/>
    <p:sldId id="270" r:id="rId17"/>
    <p:sldId id="271" r:id="rId18"/>
    <p:sldId id="272" r:id="rId19"/>
    <p:sldId id="274" r:id="rId20"/>
    <p:sldId id="275" r:id="rId21"/>
    <p:sldId id="273" r:id="rId22"/>
    <p:sldId id="277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0066FF"/>
    <a:srgbClr val="FF3300"/>
    <a:srgbClr val="66006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13" autoAdjust="0"/>
  </p:normalViewPr>
  <p:slideViewPr>
    <p:cSldViewPr>
      <p:cViewPr>
        <p:scale>
          <a:sx n="50" d="100"/>
          <a:sy n="50" d="100"/>
        </p:scale>
        <p:origin x="-90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3107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108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108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3109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09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3109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09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3109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10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3110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10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3110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110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11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111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111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111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C3E86E-892F-4BD3-B90E-7791EF88A1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0916-8D4D-4298-88F4-761A49C83B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6CF5-4716-40DE-B10D-E321148B3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259759-373C-4BA3-B825-3D2EFC088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9C65-4891-4540-809C-244489251C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1A8A9-A410-413E-86D9-C504D2BD7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69E7-0CEA-46F8-BF79-328F02B11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239A0-401B-413B-93EA-A64613EC4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9B88-D62D-4535-993B-2D158C59E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D1F9-69D6-4AD5-80BA-E6E73E5BF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33E1-3942-4669-9D99-9772CA6CE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71634-52EF-410A-9DD4-FD2556DD09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00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005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00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00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005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00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00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00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006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006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007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00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007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00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00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00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0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0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0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697341D-604F-45AE-A38C-CB278BE6AC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l="4218" t="5832" r="36909" b="66589"/>
          <a:stretch>
            <a:fillRect/>
          </a:stretch>
        </p:blipFill>
        <p:spPr bwMode="auto">
          <a:xfrm>
            <a:off x="1403350" y="1588"/>
            <a:ext cx="7740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339975" y="1773238"/>
            <a:ext cx="61928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ru-RU" sz="4400" b="1">
                <a:solidFill>
                  <a:srgbClr val="800080"/>
                </a:solidFill>
                <a:latin typeface="Times New Roman" pitchFamily="18" charset="0"/>
              </a:rPr>
              <a:t>Технология ознакомления </a:t>
            </a:r>
            <a:br>
              <a:rPr lang="ru-RU" sz="4400" b="1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rgbClr val="800080"/>
                </a:solidFill>
                <a:latin typeface="Times New Roman" pitchFamily="18" charset="0"/>
              </a:rPr>
              <a:t>дошкольников со звучащим словом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364163" y="5084763"/>
            <a:ext cx="3095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chemeClr val="tx2"/>
                </a:solidFill>
                <a:latin typeface="Verdana" pitchFamily="34" charset="0"/>
              </a:rPr>
              <a:t>Бадун Л.В.</a:t>
            </a:r>
            <a:r>
              <a:rPr lang="ru-RU" sz="2400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Verdana" pitchFamily="34" charset="0"/>
              </a:rPr>
              <a:t>воспитатель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Использование характеристик звуков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32363" y="2636838"/>
            <a:ext cx="3743325" cy="2592387"/>
          </a:xfrm>
        </p:spPr>
        <p:txBody>
          <a:bodyPr/>
          <a:lstStyle/>
          <a:p>
            <a:r>
              <a:rPr lang="ru-RU">
                <a:solidFill>
                  <a:srgbClr val="660066"/>
                </a:solidFill>
              </a:rPr>
              <a:t>Акустической</a:t>
            </a:r>
          </a:p>
          <a:p>
            <a:r>
              <a:rPr lang="ru-RU">
                <a:solidFill>
                  <a:srgbClr val="660066"/>
                </a:solidFill>
              </a:rPr>
              <a:t>Сенсорной</a:t>
            </a:r>
          </a:p>
          <a:p>
            <a:r>
              <a:rPr lang="ru-RU">
                <a:solidFill>
                  <a:srgbClr val="660066"/>
                </a:solidFill>
              </a:rPr>
              <a:t>Мимической</a:t>
            </a:r>
          </a:p>
          <a:p>
            <a:r>
              <a:rPr lang="ru-RU">
                <a:solidFill>
                  <a:srgbClr val="660066"/>
                </a:solidFill>
              </a:rPr>
              <a:t>Жестовой</a:t>
            </a:r>
          </a:p>
        </p:txBody>
      </p:sp>
      <p:pic>
        <p:nvPicPr>
          <p:cNvPr id="93188" name="Picture 4" descr="q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9913" y="1557338"/>
            <a:ext cx="3617912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7451725" cy="4752975"/>
          </a:xfrm>
          <a:solidFill>
            <a:schemeClr val="bg1"/>
          </a:solidFill>
        </p:spPr>
        <p:txBody>
          <a:bodyPr/>
          <a:lstStyle/>
          <a:p>
            <a:r>
              <a:rPr lang="ru-RU" sz="4500" b="1">
                <a:solidFill>
                  <a:srgbClr val="660066"/>
                </a:solidFill>
                <a:effectLst/>
              </a:rPr>
              <a:t>Технология № 3</a:t>
            </a:r>
            <a:br>
              <a:rPr lang="ru-RU" sz="4500" b="1">
                <a:solidFill>
                  <a:srgbClr val="660066"/>
                </a:solidFill>
                <a:effectLst/>
              </a:rPr>
            </a:br>
            <a:r>
              <a:rPr lang="ru-RU" sz="4500">
                <a:effectLst/>
              </a:rPr>
              <a:t/>
            </a:r>
            <a:br>
              <a:rPr lang="ru-RU" sz="4500">
                <a:effectLst/>
              </a:rPr>
            </a:br>
            <a:r>
              <a:rPr lang="ru-RU" sz="4000" b="1">
                <a:solidFill>
                  <a:srgbClr val="660066"/>
                </a:solidFill>
                <a:effectLst/>
                <a:latin typeface="Times New Roman" pitchFamily="18" charset="0"/>
              </a:rPr>
              <a:t>Ознакомление дошкольников среднего  и старшего </a:t>
            </a:r>
            <a:br>
              <a:rPr lang="ru-RU" sz="4000" b="1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4000" b="1">
                <a:solidFill>
                  <a:srgbClr val="660066"/>
                </a:solidFill>
                <a:effectLst/>
                <a:latin typeface="Times New Roman" pitchFamily="18" charset="0"/>
              </a:rPr>
              <a:t>возраста с качественной характеристикой звуков.  Твердые и мягкие </a:t>
            </a:r>
            <a:br>
              <a:rPr lang="ru-RU" sz="4000" b="1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4000" b="1">
                <a:solidFill>
                  <a:srgbClr val="660066"/>
                </a:solidFill>
                <a:effectLst/>
                <a:latin typeface="Times New Roman" pitchFamily="18" charset="0"/>
              </a:rPr>
              <a:t>согласные звуки.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7129463" cy="2782888"/>
          </a:xfrm>
          <a:solidFill>
            <a:schemeClr val="bg1"/>
          </a:solidFill>
        </p:spPr>
        <p:txBody>
          <a:bodyPr/>
          <a:lstStyle/>
          <a:p>
            <a:r>
              <a:rPr lang="ru-RU" sz="4000" b="1">
                <a:solidFill>
                  <a:srgbClr val="660066"/>
                </a:solidFill>
                <a:effectLst/>
              </a:rPr>
              <a:t>Цель</a:t>
            </a:r>
            <a:r>
              <a:rPr lang="ru-RU" sz="4000">
                <a:solidFill>
                  <a:srgbClr val="660066"/>
                </a:solidFill>
                <a:effectLst/>
              </a:rPr>
              <a:t>: </a:t>
            </a:r>
            <a:r>
              <a:rPr lang="ru-RU" sz="3600">
                <a:solidFill>
                  <a:srgbClr val="660066"/>
                </a:solidFill>
                <a:effectLst/>
                <a:latin typeface="Times New Roman" pitchFamily="18" charset="0"/>
              </a:rPr>
              <a:t>ознакомление с понятиями твердые и мягкие согласные звуки; формирование умения различать твердые и мягкие  согласные звуки.</a:t>
            </a:r>
            <a:r>
              <a:rPr lang="ru-RU" sz="4000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4005263"/>
            <a:ext cx="6335712" cy="15113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660066"/>
                </a:solidFill>
              </a:rPr>
              <a:t>Средства</a:t>
            </a:r>
            <a:r>
              <a:rPr lang="ru-RU">
                <a:solidFill>
                  <a:srgbClr val="660066"/>
                </a:solidFill>
              </a:rPr>
              <a:t>: </a:t>
            </a:r>
          </a:p>
          <a:p>
            <a:pPr>
              <a:buFontTx/>
              <a:buNone/>
            </a:pPr>
            <a:r>
              <a:rPr lang="ru-RU">
                <a:solidFill>
                  <a:srgbClr val="660066"/>
                </a:solidFill>
              </a:rPr>
              <a:t>          </a:t>
            </a:r>
            <a:r>
              <a:rPr lang="ru-RU" sz="3600">
                <a:solidFill>
                  <a:srgbClr val="660066"/>
                </a:solidFill>
                <a:latin typeface="Times New Roman" pitchFamily="18" charset="0"/>
              </a:rPr>
              <a:t>метод моделирования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03188"/>
            <a:ext cx="7210425" cy="1314450"/>
          </a:xfrm>
        </p:spPr>
        <p:txBody>
          <a:bodyPr/>
          <a:lstStyle/>
          <a:p>
            <a:r>
              <a:rPr lang="ru-RU" b="1">
                <a:solidFill>
                  <a:srgbClr val="660066"/>
                </a:solidFill>
                <a:effectLst/>
              </a:rPr>
              <a:t>Этапы</a:t>
            </a:r>
            <a:br>
              <a:rPr lang="ru-RU" b="1">
                <a:solidFill>
                  <a:srgbClr val="660066"/>
                </a:solidFill>
                <a:effectLst/>
              </a:rPr>
            </a:br>
            <a:r>
              <a:rPr lang="ru-RU">
                <a:solidFill>
                  <a:srgbClr val="660066"/>
                </a:solidFill>
                <a:effectLst/>
              </a:rPr>
              <a:t>1.Ознакомительный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00200"/>
            <a:ext cx="3163887" cy="4456113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/>
              <a:t>     </a:t>
            </a:r>
            <a:r>
              <a:rPr lang="ru-RU" sz="2000">
                <a:solidFill>
                  <a:srgbClr val="660066"/>
                </a:solidFill>
              </a:rPr>
              <a:t>Педагог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 Фиксация внимания ребенка на положении губ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 твердые согласные – губы «сердятся»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 мягкие согласные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  – губы «улыбаются»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557338"/>
            <a:ext cx="3898900" cy="20875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</a:t>
            </a:r>
            <a:r>
              <a:rPr lang="ru-RU" sz="2000">
                <a:solidFill>
                  <a:srgbClr val="660066"/>
                </a:solidFill>
              </a:rPr>
              <a:t>Ребенок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   Наблюдает за педагогом, пытается воспроизвести его действия</a:t>
            </a:r>
          </a:p>
        </p:txBody>
      </p:sp>
      <p:pic>
        <p:nvPicPr>
          <p:cNvPr id="98310" name="Picture 6" descr="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3213100"/>
            <a:ext cx="43926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4427538" y="1628775"/>
            <a:ext cx="0" cy="482441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2. Моделирование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1557338"/>
            <a:ext cx="3163888" cy="42402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Педагог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Вводит аналогию: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«Сердитые» губы – твердые согласные звуки (р, м, т, б, л)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«Улыбчивые» губы – мягкие согласные звуки (р*, м*, т*, б*, л*)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1628775"/>
            <a:ext cx="2746375" cy="1223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Ребенок</a:t>
            </a:r>
          </a:p>
          <a:p>
            <a:pPr>
              <a:buFontTx/>
              <a:buNone/>
            </a:pPr>
            <a:endParaRPr lang="ru-RU" sz="2000">
              <a:solidFill>
                <a:srgbClr val="660066"/>
              </a:solidFill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660066"/>
                </a:solidFill>
              </a:rPr>
              <a:t>Наблюдает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5219700" y="1700213"/>
            <a:ext cx="0" cy="3960812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 build="p"/>
      <p:bldP spid="993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3. Практический</a:t>
            </a:r>
            <a:r>
              <a:rPr lang="ru-RU"/>
              <a:t> 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</a:t>
            </a:r>
            <a:r>
              <a:rPr lang="ru-RU" sz="2400">
                <a:solidFill>
                  <a:srgbClr val="660066"/>
                </a:solidFill>
              </a:rPr>
              <a:t>Педагог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660066"/>
                </a:solidFill>
              </a:rPr>
              <a:t>   при объяснении манипулирует пальцами рук- если звук твердый, подбородок всегда идет вниз-фиксируем подбородок указательным пальцем правой руки, чтобы ощутить движение подбородка вниз </a:t>
            </a:r>
          </a:p>
        </p:txBody>
      </p:sp>
      <p:pic>
        <p:nvPicPr>
          <p:cNvPr id="95239" name="Picture 7" descr="q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4892675" cy="3670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3.Практический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032250" cy="46720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</a:t>
            </a:r>
            <a:r>
              <a:rPr lang="ru-RU" sz="2400">
                <a:solidFill>
                  <a:srgbClr val="660066"/>
                </a:solidFill>
              </a:rPr>
              <a:t>Если звук мягкий, губы растягиваются в улыбке – ее надо фиксировать. Для этого указательный и большой пальцы правой руки удаляются на значительное расстояние друг т друга. Три остальных пальца прижаты к ладони. Раздвинутые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660066"/>
                </a:solidFill>
              </a:rPr>
              <a:t>   пальцы ловят улыбку.  </a:t>
            </a:r>
          </a:p>
        </p:txBody>
      </p:sp>
      <p:pic>
        <p:nvPicPr>
          <p:cNvPr id="104459" name="Picture 11" descr="q1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75" y="1700213"/>
            <a:ext cx="5329238" cy="3997325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4. Применение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60575"/>
            <a:ext cx="4114800" cy="3700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</a:t>
            </a:r>
            <a:r>
              <a:rPr lang="ru-RU" sz="2400">
                <a:solidFill>
                  <a:srgbClr val="660066"/>
                </a:solidFill>
              </a:rPr>
              <a:t>Ребенок: </a:t>
            </a:r>
          </a:p>
          <a:p>
            <a:r>
              <a:rPr lang="ru-RU" sz="2400">
                <a:solidFill>
                  <a:srgbClr val="660066"/>
                </a:solidFill>
              </a:rPr>
              <a:t>   Повторяет действия педагога. </a:t>
            </a:r>
          </a:p>
          <a:p>
            <a:r>
              <a:rPr lang="ru-RU" sz="2400">
                <a:solidFill>
                  <a:srgbClr val="660066"/>
                </a:solidFill>
              </a:rPr>
              <a:t>   Наблюдает за своими движениями в зеркало. </a:t>
            </a:r>
          </a:p>
          <a:p>
            <a:r>
              <a:rPr lang="ru-RU" sz="2400">
                <a:solidFill>
                  <a:srgbClr val="660066"/>
                </a:solidFill>
              </a:rPr>
              <a:t>   Моделирует слова при помощи фишек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6503" name="Picture 7" descr="q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773238"/>
            <a:ext cx="3740150" cy="4679950"/>
          </a:xfrm>
          <a:prstGeom prst="rect">
            <a:avLst/>
          </a:prstGeom>
          <a:noFill/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3694113" y="2543175"/>
            <a:ext cx="2112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1200">
                <a:cs typeface="Times New Roman" pitchFamily="18" charset="0"/>
              </a:rPr>
              <a:t>                                           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7283450" cy="725487"/>
          </a:xfrm>
        </p:spPr>
        <p:txBody>
          <a:bodyPr/>
          <a:lstStyle/>
          <a:p>
            <a:r>
              <a:rPr lang="ru-RU" sz="4000" b="1">
                <a:solidFill>
                  <a:srgbClr val="660066"/>
                </a:solidFill>
                <a:effectLst/>
              </a:rPr>
              <a:t>Ожидаемый результат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4561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660066"/>
                </a:solidFill>
              </a:rPr>
              <a:t>Дети научатся:</a:t>
            </a:r>
          </a:p>
          <a:p>
            <a:pPr>
              <a:lnSpc>
                <a:spcPct val="90000"/>
              </a:lnSpc>
            </a:pPr>
            <a:r>
              <a:rPr lang="ru-RU"/>
              <a:t> </a:t>
            </a:r>
            <a:r>
              <a:rPr lang="ru-RU">
                <a:solidFill>
                  <a:srgbClr val="660066"/>
                </a:solidFill>
              </a:rPr>
              <a:t>различать твердые и мягкие согласные звуки; 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</a:rPr>
              <a:t>строить пары по твердости и мягкости звука; 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</a:rPr>
              <a:t>выделять заданный звук в слове;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</a:rPr>
              <a:t>Находить слова с заданным звуком.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03188"/>
            <a:ext cx="7283450" cy="1314450"/>
          </a:xfrm>
        </p:spPr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Театрализированные диалоги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7283450" cy="5445125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660066"/>
                </a:solidFill>
              </a:rPr>
              <a:t>Цель:</a:t>
            </a:r>
            <a:r>
              <a:rPr lang="ru-RU">
                <a:solidFill>
                  <a:srgbClr val="660066"/>
                </a:solidFill>
              </a:rPr>
              <a:t> использование театральной деятельности для ознакомления дошкольников со звучащим словом через метод активного моделирования.</a:t>
            </a:r>
          </a:p>
          <a:p>
            <a:pPr>
              <a:buFontTx/>
              <a:buNone/>
            </a:pPr>
            <a:r>
              <a:rPr lang="ru-RU" b="1">
                <a:solidFill>
                  <a:srgbClr val="660066"/>
                </a:solidFill>
              </a:rPr>
              <a:t>Пальчиковый театр:</a:t>
            </a:r>
          </a:p>
          <a:p>
            <a:r>
              <a:rPr lang="ru-RU">
                <a:solidFill>
                  <a:srgbClr val="660066"/>
                </a:solidFill>
              </a:rPr>
              <a:t>перчаточный театр</a:t>
            </a:r>
          </a:p>
          <a:p>
            <a:r>
              <a:rPr lang="ru-RU">
                <a:solidFill>
                  <a:srgbClr val="660066"/>
                </a:solidFill>
              </a:rPr>
              <a:t>Театр «оригами»</a:t>
            </a:r>
          </a:p>
        </p:txBody>
      </p:sp>
      <p:pic>
        <p:nvPicPr>
          <p:cNvPr id="110597" name="Picture 5" descr="IMGP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500438"/>
            <a:ext cx="4067175" cy="304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773238"/>
            <a:ext cx="7224713" cy="4319587"/>
          </a:xfrm>
        </p:spPr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/>
                <a:latin typeface="Times New Roman" pitchFamily="18" charset="0"/>
              </a:rPr>
              <a:t>Технология ознакомления </a:t>
            </a:r>
            <a:br>
              <a:rPr lang="ru-RU" sz="4000" b="1">
                <a:solidFill>
                  <a:srgbClr val="800080"/>
                </a:solidFill>
                <a:effectLst/>
                <a:latin typeface="Times New Roman" pitchFamily="18" charset="0"/>
              </a:rPr>
            </a:br>
            <a:r>
              <a:rPr lang="ru-RU" sz="4000" b="1">
                <a:solidFill>
                  <a:srgbClr val="800080"/>
                </a:solidFill>
                <a:effectLst/>
                <a:latin typeface="Times New Roman" pitchFamily="18" charset="0"/>
              </a:rPr>
              <a:t> со звучащим словом как</a:t>
            </a:r>
            <a:r>
              <a:rPr lang="ru-RU" sz="4000" b="1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800080"/>
                </a:solidFill>
                <a:effectLst/>
                <a:latin typeface="Times New Roman" pitchFamily="18" charset="0"/>
              </a:rPr>
              <a:t>средство совершенствования деятельности педагогов- дошкольников при подготовке детей к обучению грамоте и вовлечению ребенка в познавательный процесс на правах исследователя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9838"/>
            <a:ext cx="5580063" cy="56181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660066"/>
                </a:solidFill>
              </a:rPr>
              <a:t>  Цель:</a:t>
            </a:r>
            <a:r>
              <a:rPr lang="ru-RU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   активизация познавательной деятельности дошкольников посредством метода моделирования и использования дополнительных </a:t>
            </a: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звуковых характеристик</a:t>
            </a: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Сенсорной;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Мимической;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Жестовой.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83638" cy="1268413"/>
          </a:xfrm>
          <a:solidFill>
            <a:schemeClr val="bg1"/>
          </a:solidFill>
        </p:spPr>
        <p:txBody>
          <a:bodyPr/>
          <a:lstStyle/>
          <a:p>
            <a:r>
              <a:rPr lang="ru-RU" b="1">
                <a:solidFill>
                  <a:srgbClr val="660066"/>
                </a:solidFill>
                <a:effectLst/>
              </a:rPr>
              <a:t>Дидактические игры</a:t>
            </a:r>
          </a:p>
        </p:txBody>
      </p:sp>
      <p:pic>
        <p:nvPicPr>
          <p:cNvPr id="111620" name="Picture 4" descr="IMGP0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933825"/>
            <a:ext cx="3524250" cy="264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404813"/>
            <a:ext cx="6707187" cy="6453187"/>
          </a:xfrm>
          <a:solidFill>
            <a:schemeClr val="bg1"/>
          </a:solidFill>
        </p:spPr>
        <p:txBody>
          <a:bodyPr/>
          <a:lstStyle/>
          <a:p>
            <a:r>
              <a:rPr lang="ru-RU">
                <a:solidFill>
                  <a:srgbClr val="660066"/>
                </a:solidFill>
              </a:rPr>
              <a:t>«Угадай, какой звук я загадал?»</a:t>
            </a:r>
          </a:p>
          <a:p>
            <a:r>
              <a:rPr lang="ru-RU">
                <a:solidFill>
                  <a:srgbClr val="660066"/>
                </a:solidFill>
              </a:rPr>
              <a:t>«Звуковая пирамида»</a:t>
            </a:r>
          </a:p>
          <a:p>
            <a:r>
              <a:rPr lang="ru-RU">
                <a:solidFill>
                  <a:srgbClr val="660066"/>
                </a:solidFill>
              </a:rPr>
              <a:t>«Портреты звуков»</a:t>
            </a:r>
          </a:p>
          <a:p>
            <a:r>
              <a:rPr lang="ru-RU">
                <a:solidFill>
                  <a:srgbClr val="660066"/>
                </a:solidFill>
              </a:rPr>
              <a:t>«Звуковые пазлы»</a:t>
            </a:r>
          </a:p>
          <a:p>
            <a:r>
              <a:rPr lang="ru-RU">
                <a:solidFill>
                  <a:srgbClr val="660066"/>
                </a:solidFill>
              </a:rPr>
              <a:t>«Собери улыбки»</a:t>
            </a:r>
          </a:p>
          <a:p>
            <a:r>
              <a:rPr lang="ru-RU">
                <a:solidFill>
                  <a:srgbClr val="660066"/>
                </a:solidFill>
              </a:rPr>
              <a:t>«Собери сердилки» и другие.</a:t>
            </a: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555875" y="5013325"/>
            <a:ext cx="1152525" cy="1008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4427538" y="5084763"/>
            <a:ext cx="1152525" cy="10080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6227763" y="5084763"/>
            <a:ext cx="1152525" cy="10080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2987675" y="5589588"/>
            <a:ext cx="288925" cy="28733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2771775" y="5229225"/>
            <a:ext cx="215900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3203575" y="5229225"/>
            <a:ext cx="215900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4716463" y="5300663"/>
            <a:ext cx="215900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5076825" y="5300663"/>
            <a:ext cx="215900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6443663" y="5300663"/>
            <a:ext cx="215900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6877050" y="5300663"/>
            <a:ext cx="215900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4787900" y="5734050"/>
            <a:ext cx="43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 rot="10800000">
            <a:off x="6443663" y="5661025"/>
            <a:ext cx="649287" cy="2159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03188"/>
            <a:ext cx="7283450" cy="1314450"/>
          </a:xfrm>
        </p:spPr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Универсальность технологии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4561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Прошла апробацию на базе МДОУ №210 «Ладушки» и дает положительный результат.</a:t>
            </a: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Органично вписывается в различные образовательные программы, не искажая и не загромождая раздел подготовки к обучению грамоте.</a:t>
            </a: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Адресована воспитателям в плане повышения педагогического мастерства.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P722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3375"/>
            <a:ext cx="5300663" cy="3975100"/>
          </a:xfrm>
          <a:prstGeom prst="rect">
            <a:avLst/>
          </a:prstGeom>
          <a:noFill/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59113" y="4581525"/>
            <a:ext cx="5761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</a:rPr>
              <a:t>Бадун Лидия Венедиктовна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</a:rPr>
              <a:t>МДОУ детский сад № 210 «Ладушки»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</a:rPr>
              <a:t>chgard210@edu.tgl.ru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ru-RU" sz="4100" b="1">
                <a:solidFill>
                  <a:srgbClr val="660066"/>
                </a:solidFill>
                <a:effectLst/>
                <a:latin typeface="Times New Roman" pitchFamily="18" charset="0"/>
              </a:rPr>
              <a:t>ФИЛОСОФСКАЯ КОНЦЕПЦИЯ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29000"/>
            <a:ext cx="6400800" cy="1752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>
                <a:solidFill>
                  <a:srgbClr val="800080"/>
                </a:solidFill>
                <a:latin typeface="Times New Roman" pitchFamily="18" charset="0"/>
              </a:rPr>
              <a:t>И.КАНТ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>
                <a:solidFill>
                  <a:srgbClr val="800080"/>
                </a:solidFill>
                <a:latin typeface="Times New Roman" pitchFamily="18" charset="0"/>
              </a:rPr>
              <a:t>писал: рука является вышедшим наружу головным мозгом</a:t>
            </a: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solidFill>
            <a:schemeClr val="bg1"/>
          </a:solidFill>
          <a:ln/>
        </p:spPr>
        <p:txBody>
          <a:bodyPr/>
          <a:lstStyle/>
          <a:p>
            <a:r>
              <a:rPr lang="ru-RU" sz="4100" b="1">
                <a:solidFill>
                  <a:srgbClr val="660066"/>
                </a:solidFill>
                <a:effectLst/>
                <a:latin typeface="Times New Roman" pitchFamily="18" charset="0"/>
              </a:rPr>
              <a:t>ПЕДАГОГИЧЕСКАЯ КОНЦЕПЦИЯ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205038"/>
            <a:ext cx="6337300" cy="33845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Теория  развивающего</a:t>
            </a: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обучения предусматривает  воспроизведение в собственной деятельности логики научного познания, осуществления восхождения от абстрактного к конкретному.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38238"/>
          </a:xfrm>
        </p:spPr>
        <p:txBody>
          <a:bodyPr/>
          <a:lstStyle/>
          <a:p>
            <a:r>
              <a:rPr lang="ru-RU" sz="4100" b="1">
                <a:solidFill>
                  <a:srgbClr val="660066"/>
                </a:solidFill>
                <a:effectLst/>
                <a:latin typeface="Times New Roman" pitchFamily="18" charset="0"/>
              </a:rPr>
              <a:t>ПСИХОЛОГИЧЕСКАЯ   КОНЦЕПЦИЯ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852738"/>
            <a:ext cx="7056438" cy="3240087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4100" b="1">
                <a:solidFill>
                  <a:srgbClr val="660066"/>
                </a:solidFill>
                <a:latin typeface="Times New Roman" pitchFamily="18" charset="0"/>
              </a:rPr>
              <a:t>Речевые области формируются под влиянием импульсов, поступающих от пальцев рук.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8137525" cy="720725"/>
          </a:xfrm>
          <a:solidFill>
            <a:schemeClr val="bg1"/>
          </a:solidFill>
        </p:spPr>
        <p:txBody>
          <a:bodyPr/>
          <a:lstStyle/>
          <a:p>
            <a:r>
              <a:rPr lang="ru-RU" b="1">
                <a:solidFill>
                  <a:srgbClr val="660066"/>
                </a:solidFill>
                <a:effectLst/>
                <a:latin typeface="Times New Roman" pitchFamily="18" charset="0"/>
              </a:rPr>
              <a:t>Задачи</a:t>
            </a:r>
            <a:r>
              <a:rPr lang="ru-RU" b="1">
                <a:solidFill>
                  <a:srgbClr val="660066"/>
                </a:solidFill>
                <a:effectLst/>
              </a:rPr>
              <a:t> </a:t>
            </a:r>
            <a:r>
              <a:rPr lang="ru-RU" b="1">
                <a:solidFill>
                  <a:srgbClr val="660066"/>
                </a:solidFill>
                <a:effectLst/>
                <a:latin typeface="Times New Roman" pitchFamily="18" charset="0"/>
              </a:rPr>
              <a:t>технологии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7632700" cy="4497387"/>
          </a:xfrm>
          <a:solidFill>
            <a:schemeClr val="bg1"/>
          </a:solidFill>
        </p:spPr>
        <p:txBody>
          <a:bodyPr/>
          <a:lstStyle/>
          <a:p>
            <a:pPr marL="533400" indent="-533400" algn="l">
              <a:lnSpc>
                <a:spcPct val="90000"/>
              </a:lnSpc>
              <a:buFontTx/>
              <a:buAutoNum type="arabicPeriod"/>
            </a:pPr>
            <a:r>
              <a:rPr lang="ru-RU" sz="2800">
                <a:solidFill>
                  <a:srgbClr val="660066"/>
                </a:solidFill>
              </a:rPr>
              <a:t>Формирование представления детей о звучащем слове;</a:t>
            </a:r>
          </a:p>
          <a:p>
            <a:pPr marL="533400" indent="-533400" algn="l">
              <a:lnSpc>
                <a:spcPct val="90000"/>
              </a:lnSpc>
              <a:buFontTx/>
              <a:buAutoNum type="arabicPeriod"/>
            </a:pPr>
            <a:r>
              <a:rPr lang="ru-RU" sz="2800">
                <a:solidFill>
                  <a:srgbClr val="660066"/>
                </a:solidFill>
              </a:rPr>
              <a:t>Формирование умения различать гласные и согласные звуки;</a:t>
            </a:r>
          </a:p>
          <a:p>
            <a:pPr marL="533400" indent="-533400" algn="l">
              <a:lnSpc>
                <a:spcPct val="90000"/>
              </a:lnSpc>
              <a:buFontTx/>
              <a:buAutoNum type="arabicPeriod"/>
            </a:pPr>
            <a:r>
              <a:rPr lang="ru-RU" sz="2800">
                <a:solidFill>
                  <a:srgbClr val="660066"/>
                </a:solidFill>
              </a:rPr>
              <a:t>Формирование умения различать твердые и мягкие согласные звуки;</a:t>
            </a:r>
          </a:p>
          <a:p>
            <a:pPr marL="533400" indent="-533400" algn="l">
              <a:lnSpc>
                <a:spcPct val="90000"/>
              </a:lnSpc>
              <a:buFontTx/>
              <a:buAutoNum type="arabicPeriod"/>
            </a:pPr>
            <a:r>
              <a:rPr lang="ru-RU" sz="2800">
                <a:solidFill>
                  <a:srgbClr val="660066"/>
                </a:solidFill>
              </a:rPr>
              <a:t>Формирование понятия об ударном слоге;</a:t>
            </a:r>
          </a:p>
          <a:p>
            <a:pPr marL="533400" indent="-533400" algn="l">
              <a:lnSpc>
                <a:spcPct val="90000"/>
              </a:lnSpc>
              <a:buFontTx/>
              <a:buAutoNum type="arabicPeriod"/>
            </a:pPr>
            <a:r>
              <a:rPr lang="ru-RU" sz="2800">
                <a:solidFill>
                  <a:srgbClr val="660066"/>
                </a:solidFill>
              </a:rPr>
              <a:t>Способствовать развитию словесно-логического мышления.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endParaRPr lang="ru-RU" sz="280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981075"/>
            <a:ext cx="8208962" cy="1150938"/>
          </a:xfrm>
          <a:solidFill>
            <a:schemeClr val="bg1"/>
          </a:solidFill>
        </p:spPr>
        <p:txBody>
          <a:bodyPr/>
          <a:lstStyle/>
          <a:p>
            <a:r>
              <a:rPr lang="ru-RU" sz="5400" b="1">
                <a:solidFill>
                  <a:srgbClr val="660066"/>
                </a:solidFill>
                <a:effectLst/>
              </a:rPr>
              <a:t>Новизна работы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565400"/>
            <a:ext cx="8280400" cy="2663825"/>
          </a:xfrm>
          <a:solidFill>
            <a:schemeClr val="bg1"/>
          </a:solidFill>
        </p:spPr>
        <p:txBody>
          <a:bodyPr/>
          <a:lstStyle/>
          <a:p>
            <a:r>
              <a:rPr lang="ru-RU" b="1">
                <a:solidFill>
                  <a:srgbClr val="660066"/>
                </a:solidFill>
              </a:rPr>
              <a:t>Использование метода активного моделирования посредством аналогии при ознакомлении дошкольников со звучащим словом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210425" cy="868363"/>
          </a:xfrm>
        </p:spPr>
        <p:txBody>
          <a:bodyPr/>
          <a:lstStyle/>
          <a:p>
            <a:r>
              <a:rPr lang="ru-RU" sz="5400" b="1">
                <a:solidFill>
                  <a:srgbClr val="660066"/>
                </a:solidFill>
                <a:effectLst/>
              </a:rPr>
              <a:t>Технология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268413"/>
            <a:ext cx="6491288" cy="49260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6 технологических карт</a:t>
            </a:r>
          </a:p>
          <a:p>
            <a:pPr>
              <a:lnSpc>
                <a:spcPct val="80000"/>
              </a:lnSpc>
            </a:pPr>
            <a:endParaRPr lang="ru-RU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Организация работы по технологическим картам</a:t>
            </a:r>
          </a:p>
          <a:p>
            <a:pPr>
              <a:lnSpc>
                <a:spcPct val="80000"/>
              </a:lnSpc>
            </a:pPr>
            <a:endParaRPr lang="ru-RU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Театрализованные диалоги</a:t>
            </a:r>
          </a:p>
          <a:p>
            <a:pPr>
              <a:lnSpc>
                <a:spcPct val="80000"/>
              </a:lnSpc>
            </a:pPr>
            <a:endParaRPr lang="ru-RU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Дидактические игры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</a:rPr>
              <a:t>Конспекты занятий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05800" cy="868362"/>
          </a:xfrm>
        </p:spPr>
        <p:txBody>
          <a:bodyPr/>
          <a:lstStyle/>
          <a:p>
            <a:r>
              <a:rPr lang="ru-RU">
                <a:solidFill>
                  <a:srgbClr val="660066"/>
                </a:solidFill>
                <a:effectLst/>
              </a:rPr>
              <a:t>Технологическая</a:t>
            </a:r>
            <a:r>
              <a:rPr lang="ru-RU">
                <a:effectLst/>
              </a:rPr>
              <a:t> </a:t>
            </a:r>
            <a:r>
              <a:rPr lang="ru-RU">
                <a:solidFill>
                  <a:srgbClr val="660066"/>
                </a:solidFill>
                <a:effectLst/>
              </a:rPr>
              <a:t>карта</a:t>
            </a:r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4067175" y="1628775"/>
            <a:ext cx="2881313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0066"/>
                </a:solidFill>
              </a:rPr>
              <a:t>Цель</a:t>
            </a:r>
            <a:r>
              <a:rPr lang="ru-RU">
                <a:solidFill>
                  <a:srgbClr val="660066"/>
                </a:solidFill>
              </a:rPr>
              <a:t> </a:t>
            </a:r>
            <a:r>
              <a:rPr lang="ru-RU" sz="2400" b="1">
                <a:solidFill>
                  <a:srgbClr val="660066"/>
                </a:solidFill>
              </a:rPr>
              <a:t>познания</a:t>
            </a:r>
          </a:p>
        </p:txBody>
      </p:sp>
      <p:sp>
        <p:nvSpPr>
          <p:cNvPr id="86041" name="Oval 25"/>
          <p:cNvSpPr>
            <a:spLocks noChangeArrowheads="1"/>
          </p:cNvSpPr>
          <p:nvPr/>
        </p:nvSpPr>
        <p:spPr bwMode="auto">
          <a:xfrm>
            <a:off x="1979613" y="2565400"/>
            <a:ext cx="2951162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Этапы</a:t>
            </a:r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 деятельности</a:t>
            </a:r>
          </a:p>
          <a:p>
            <a:pPr algn="ctr"/>
            <a:endParaRPr lang="ru-RU" sz="2400" b="1">
              <a:solidFill>
                <a:srgbClr val="660066"/>
              </a:solidFill>
            </a:endParaRPr>
          </a:p>
        </p:txBody>
      </p:sp>
      <p:sp>
        <p:nvSpPr>
          <p:cNvPr id="86042" name="Oval 26"/>
          <p:cNvSpPr>
            <a:spLocks noChangeArrowheads="1"/>
          </p:cNvSpPr>
          <p:nvPr/>
        </p:nvSpPr>
        <p:spPr bwMode="auto">
          <a:xfrm>
            <a:off x="1835150" y="3716338"/>
            <a:ext cx="3384550" cy="1079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0066"/>
                </a:solidFill>
              </a:rPr>
              <a:t>План действий</a:t>
            </a:r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 педагога</a:t>
            </a:r>
          </a:p>
        </p:txBody>
      </p:sp>
      <p:sp>
        <p:nvSpPr>
          <p:cNvPr id="86043" name="Oval 27"/>
          <p:cNvSpPr>
            <a:spLocks noChangeArrowheads="1"/>
          </p:cNvSpPr>
          <p:nvPr/>
        </p:nvSpPr>
        <p:spPr bwMode="auto">
          <a:xfrm>
            <a:off x="4572000" y="5943600"/>
            <a:ext cx="45720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rgbClr val="660066"/>
              </a:solidFill>
            </a:endParaRPr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Прогноз ожидаемого</a:t>
            </a:r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 результата</a:t>
            </a:r>
          </a:p>
          <a:p>
            <a:pPr algn="ctr"/>
            <a:endParaRPr lang="ru-RU" sz="2400" b="1">
              <a:solidFill>
                <a:srgbClr val="660066"/>
              </a:solidFill>
            </a:endParaRPr>
          </a:p>
        </p:txBody>
      </p:sp>
      <p:sp>
        <p:nvSpPr>
          <p:cNvPr id="86044" name="Oval 28"/>
          <p:cNvSpPr>
            <a:spLocks noChangeArrowheads="1"/>
          </p:cNvSpPr>
          <p:nvPr/>
        </p:nvSpPr>
        <p:spPr bwMode="auto">
          <a:xfrm>
            <a:off x="3563938" y="4868863"/>
            <a:ext cx="316865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0066"/>
                </a:solidFill>
              </a:rPr>
              <a:t>План действий</a:t>
            </a:r>
          </a:p>
          <a:p>
            <a:pPr algn="ctr"/>
            <a:r>
              <a:rPr lang="ru-RU" sz="2400" b="1">
                <a:solidFill>
                  <a:srgbClr val="660066"/>
                </a:solidFill>
              </a:rPr>
              <a:t>ребенка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theme/theme1.xml><?xml version="1.0" encoding="utf-8"?>
<a:theme xmlns:a="http://schemas.openxmlformats.org/drawingml/2006/main" name="Balloons">
  <a:themeElements>
    <a:clrScheme name="Balloons 15">
      <a:dk1>
        <a:srgbClr val="CC3399"/>
      </a:dk1>
      <a:lt1>
        <a:srgbClr val="FFFFCC"/>
      </a:lt1>
      <a:dk2>
        <a:srgbClr val="CC0099"/>
      </a:dk2>
      <a:lt2>
        <a:srgbClr val="FFFFFF"/>
      </a:lt2>
      <a:accent1>
        <a:srgbClr val="FF9900"/>
      </a:accent1>
      <a:accent2>
        <a:srgbClr val="CC00CC"/>
      </a:accent2>
      <a:accent3>
        <a:srgbClr val="FFFFE2"/>
      </a:accent3>
      <a:accent4>
        <a:srgbClr val="AE2A82"/>
      </a:accent4>
      <a:accent5>
        <a:srgbClr val="FFCAAA"/>
      </a:accent5>
      <a:accent6>
        <a:srgbClr val="B900B9"/>
      </a:accent6>
      <a:hlink>
        <a:srgbClr val="FF9999"/>
      </a:hlink>
      <a:folHlink>
        <a:srgbClr val="FFCC99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0">
        <a:dk1>
          <a:srgbClr val="000000"/>
        </a:dk1>
        <a:lt1>
          <a:srgbClr val="FFFFCC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E2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1">
        <a:dk1>
          <a:srgbClr val="CC3399"/>
        </a:dk1>
        <a:lt1>
          <a:srgbClr val="FFFFCC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E2"/>
        </a:accent3>
        <a:accent4>
          <a:srgbClr val="AE2A82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2">
        <a:dk1>
          <a:srgbClr val="CC3399"/>
        </a:dk1>
        <a:lt1>
          <a:srgbClr val="FFFFCC"/>
        </a:lt1>
        <a:dk2>
          <a:srgbClr val="CC0099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E2"/>
        </a:accent3>
        <a:accent4>
          <a:srgbClr val="AE2A82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3">
        <a:dk1>
          <a:srgbClr val="CC3399"/>
        </a:dk1>
        <a:lt1>
          <a:srgbClr val="FFFFCC"/>
        </a:lt1>
        <a:dk2>
          <a:srgbClr val="CC0099"/>
        </a:dk2>
        <a:lt2>
          <a:srgbClr val="FFFFFF"/>
        </a:lt2>
        <a:accent1>
          <a:srgbClr val="FF9900"/>
        </a:accent1>
        <a:accent2>
          <a:srgbClr val="FF99CC"/>
        </a:accent2>
        <a:accent3>
          <a:srgbClr val="FFFFE2"/>
        </a:accent3>
        <a:accent4>
          <a:srgbClr val="AE2A82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4">
        <a:dk1>
          <a:srgbClr val="CC3399"/>
        </a:dk1>
        <a:lt1>
          <a:srgbClr val="FFFFCC"/>
        </a:lt1>
        <a:dk2>
          <a:srgbClr val="CC0099"/>
        </a:dk2>
        <a:lt2>
          <a:srgbClr val="FFFFFF"/>
        </a:lt2>
        <a:accent1>
          <a:srgbClr val="FF9900"/>
        </a:accent1>
        <a:accent2>
          <a:srgbClr val="CC00CC"/>
        </a:accent2>
        <a:accent3>
          <a:srgbClr val="FFFFE2"/>
        </a:accent3>
        <a:accent4>
          <a:srgbClr val="AE2A82"/>
        </a:accent4>
        <a:accent5>
          <a:srgbClr val="FFCAAA"/>
        </a:accent5>
        <a:accent6>
          <a:srgbClr val="B900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5">
        <a:dk1>
          <a:srgbClr val="CC3399"/>
        </a:dk1>
        <a:lt1>
          <a:srgbClr val="FFFFCC"/>
        </a:lt1>
        <a:dk2>
          <a:srgbClr val="CC0099"/>
        </a:dk2>
        <a:lt2>
          <a:srgbClr val="FFFFFF"/>
        </a:lt2>
        <a:accent1>
          <a:srgbClr val="FF9900"/>
        </a:accent1>
        <a:accent2>
          <a:srgbClr val="CC00CC"/>
        </a:accent2>
        <a:accent3>
          <a:srgbClr val="FFFFE2"/>
        </a:accent3>
        <a:accent4>
          <a:srgbClr val="AE2A82"/>
        </a:accent4>
        <a:accent5>
          <a:srgbClr val="FFCAAA"/>
        </a:accent5>
        <a:accent6>
          <a:srgbClr val="B900B9"/>
        </a:accent6>
        <a:hlink>
          <a:srgbClr val="FF99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533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Verdana</vt:lpstr>
      <vt:lpstr>Times New Roman</vt:lpstr>
      <vt:lpstr>Balloons</vt:lpstr>
      <vt:lpstr>Слайд 1</vt:lpstr>
      <vt:lpstr>Технология ознакомления   со звучащим словом как средство совершенствования деятельности педагогов- дошкольников при подготовке детей к обучению грамоте и вовлечению ребенка в познавательный процесс на правах исследователя</vt:lpstr>
      <vt:lpstr>ФИЛОСОФСКАЯ КОНЦЕПЦИЯ</vt:lpstr>
      <vt:lpstr>ПЕДАГОГИЧЕСКАЯ КОНЦЕПЦИЯ</vt:lpstr>
      <vt:lpstr>ПСИХОЛОГИЧЕСКАЯ   КОНЦЕПЦИЯ</vt:lpstr>
      <vt:lpstr>Задачи технологии</vt:lpstr>
      <vt:lpstr>Новизна работы</vt:lpstr>
      <vt:lpstr>Технология</vt:lpstr>
      <vt:lpstr>Технологическая карта</vt:lpstr>
      <vt:lpstr>Использование характеристик звуков</vt:lpstr>
      <vt:lpstr>Технология № 3  Ознакомление дошкольников среднего  и старшего  возраста с качественной характеристикой звуков.  Твердые и мягкие  согласные звуки.</vt:lpstr>
      <vt:lpstr>Цель: ознакомление с понятиями твердые и мягкие согласные звуки; формирование умения различать твердые и мягкие  согласные звуки. </vt:lpstr>
      <vt:lpstr>Этапы 1.Ознакомительный</vt:lpstr>
      <vt:lpstr>2. Моделирование</vt:lpstr>
      <vt:lpstr>3. Практический </vt:lpstr>
      <vt:lpstr>3.Практический</vt:lpstr>
      <vt:lpstr>4. Применение</vt:lpstr>
      <vt:lpstr>Ожидаемый результат</vt:lpstr>
      <vt:lpstr>Театрализированные диалоги</vt:lpstr>
      <vt:lpstr>Дидактические игры</vt:lpstr>
      <vt:lpstr>Слайд 21</vt:lpstr>
      <vt:lpstr>Универсальность технологии</vt:lpstr>
      <vt:lpstr>Слайд 23</vt:lpstr>
    </vt:vector>
  </TitlesOfParts>
  <Company>МДОУ 210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ознакомления  дошкольников со звучащим словом</dc:title>
  <dc:creator>User</dc:creator>
  <cp:lastModifiedBy>Admin</cp:lastModifiedBy>
  <cp:revision>27</cp:revision>
  <cp:lastPrinted>1601-01-01T00:00:00Z</cp:lastPrinted>
  <dcterms:created xsi:type="dcterms:W3CDTF">2007-08-21T05:39:40Z</dcterms:created>
  <dcterms:modified xsi:type="dcterms:W3CDTF">2013-09-12T17:36:32Z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