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80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82" r:id="rId12"/>
    <p:sldId id="270" r:id="rId13"/>
    <p:sldId id="283" r:id="rId14"/>
    <p:sldId id="284" r:id="rId15"/>
    <p:sldId id="273" r:id="rId16"/>
    <p:sldId id="274" r:id="rId17"/>
    <p:sldId id="275" r:id="rId18"/>
    <p:sldId id="276" r:id="rId19"/>
    <p:sldId id="277" r:id="rId20"/>
    <p:sldId id="278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6595" autoAdjust="0"/>
  </p:normalViewPr>
  <p:slideViewPr>
    <p:cSldViewPr>
      <p:cViewPr varScale="1">
        <p:scale>
          <a:sx n="45" d="100"/>
          <a:sy n="45" d="100"/>
        </p:scale>
        <p:origin x="-189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BA817-884B-4B26-9F09-CA031803D9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0483586-6BA1-45EA-88FB-3C128A31C550}">
      <dgm:prSet/>
      <dgm:spPr/>
      <dgm:t>
        <a:bodyPr/>
        <a:lstStyle/>
        <a:p>
          <a:pPr rtl="0"/>
          <a:r>
            <a:rPr lang="ru-RU" dirty="0" smtClean="0"/>
            <a:t>Занимательные опыты, эксперименты вызывают у детей интерес к объектам неживой природы, побуждают их к самостоятельному поиску причин, способов действий, проявлению творчества, а также стимулируют их активность в процессе познания окружающего мира.</a:t>
          </a:r>
          <a:endParaRPr lang="ru-RU" dirty="0"/>
        </a:p>
      </dgm:t>
    </dgm:pt>
    <dgm:pt modelId="{A7566126-A39A-4902-9186-B870BE85819C}" type="parTrans" cxnId="{9098B668-61D7-43ED-9D5C-60A7980ADF15}">
      <dgm:prSet/>
      <dgm:spPr/>
      <dgm:t>
        <a:bodyPr/>
        <a:lstStyle/>
        <a:p>
          <a:endParaRPr lang="ru-RU"/>
        </a:p>
      </dgm:t>
    </dgm:pt>
    <dgm:pt modelId="{E681910D-0CF6-4A70-9981-12A3CD68188E}" type="sibTrans" cxnId="{9098B668-61D7-43ED-9D5C-60A7980ADF15}">
      <dgm:prSet/>
      <dgm:spPr/>
      <dgm:t>
        <a:bodyPr/>
        <a:lstStyle/>
        <a:p>
          <a:endParaRPr lang="ru-RU"/>
        </a:p>
      </dgm:t>
    </dgm:pt>
    <dgm:pt modelId="{D9E0EA6C-C511-449C-B7E5-FB220E074E3A}">
      <dgm:prSet/>
      <dgm:spPr/>
      <dgm:t>
        <a:bodyPr/>
        <a:lstStyle/>
        <a:p>
          <a:pPr rtl="0"/>
          <a:r>
            <a:rPr lang="ru-RU" dirty="0" smtClean="0"/>
            <a:t>Дошкольное детство–это начальный этап человеческой личности. Воспитание любви к природе должно идти через практическое применение знаний о ней. В дошкольном возрасте дети достигают больших успехов в освоении знаний о природе. Они узнают не только факторы, но и достаточно сложные закономерности, лежащие в основе природных явлений.</a:t>
          </a:r>
          <a:endParaRPr lang="ru-RU" dirty="0"/>
        </a:p>
      </dgm:t>
    </dgm:pt>
    <dgm:pt modelId="{D9FF301E-D998-4EEF-BE3C-911C3ED13537}" type="parTrans" cxnId="{B7709190-B121-4954-98CA-F9F851E36585}">
      <dgm:prSet/>
      <dgm:spPr/>
      <dgm:t>
        <a:bodyPr/>
        <a:lstStyle/>
        <a:p>
          <a:endParaRPr lang="ru-RU"/>
        </a:p>
      </dgm:t>
    </dgm:pt>
    <dgm:pt modelId="{8108B4BB-B61E-441E-B1AD-B3B8F91B358F}" type="sibTrans" cxnId="{B7709190-B121-4954-98CA-F9F851E36585}">
      <dgm:prSet/>
      <dgm:spPr/>
      <dgm:t>
        <a:bodyPr/>
        <a:lstStyle/>
        <a:p>
          <a:endParaRPr lang="ru-RU"/>
        </a:p>
      </dgm:t>
    </dgm:pt>
    <dgm:pt modelId="{8F1B5A73-57D7-43C7-A1AA-1FD9E0FF2CFB}">
      <dgm:prSet/>
      <dgm:spPr/>
      <dgm:t>
        <a:bodyPr/>
        <a:lstStyle/>
        <a:p>
          <a:pPr rtl="0"/>
          <a:r>
            <a:rPr lang="ru-RU" dirty="0" smtClean="0"/>
            <a:t>Творчество в экспериментировании  обуславливает создание новых проявлений способностей ребенка. Экспериментальная работа вызывает у ребенка интерес к исследованию природы, развивает мыслительные операции, стимулирует познавательную активность и любознательность. Активизирует восприятие учебного материала по ознакомлению с природными явлениями.</a:t>
          </a:r>
          <a:endParaRPr lang="ru-RU" dirty="0"/>
        </a:p>
      </dgm:t>
    </dgm:pt>
    <dgm:pt modelId="{500C3E6C-53EC-4D98-A96D-6D22761E2EC1}" type="parTrans" cxnId="{8AA39612-35F2-4400-B1E8-002331164BB4}">
      <dgm:prSet/>
      <dgm:spPr/>
      <dgm:t>
        <a:bodyPr/>
        <a:lstStyle/>
        <a:p>
          <a:endParaRPr lang="ru-RU"/>
        </a:p>
      </dgm:t>
    </dgm:pt>
    <dgm:pt modelId="{E2150755-292A-47EA-80DE-485228C41F77}" type="sibTrans" cxnId="{8AA39612-35F2-4400-B1E8-002331164BB4}">
      <dgm:prSet/>
      <dgm:spPr/>
      <dgm:t>
        <a:bodyPr/>
        <a:lstStyle/>
        <a:p>
          <a:endParaRPr lang="ru-RU"/>
        </a:p>
      </dgm:t>
    </dgm:pt>
    <dgm:pt modelId="{2F37B9D5-6BD5-4FF0-9757-0C1C2697C337}" type="pres">
      <dgm:prSet presAssocID="{C18BA817-884B-4B26-9F09-CA031803D9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0D0702-D68F-474D-BCB1-A17D8C958CDD}" type="pres">
      <dgm:prSet presAssocID="{00483586-6BA1-45EA-88FB-3C128A31C55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59574-DDCB-4498-BA66-183D2C749E1F}" type="pres">
      <dgm:prSet presAssocID="{E681910D-0CF6-4A70-9981-12A3CD68188E}" presName="spacer" presStyleCnt="0"/>
      <dgm:spPr/>
    </dgm:pt>
    <dgm:pt modelId="{1BDC5A1B-43DC-4FFD-B7F5-45BAA8AE0B2A}" type="pres">
      <dgm:prSet presAssocID="{D9E0EA6C-C511-449C-B7E5-FB220E074E3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F0C64-AF12-46C9-978A-5C6105137260}" type="pres">
      <dgm:prSet presAssocID="{8108B4BB-B61E-441E-B1AD-B3B8F91B358F}" presName="spacer" presStyleCnt="0"/>
      <dgm:spPr/>
    </dgm:pt>
    <dgm:pt modelId="{34C6FCEA-3147-41F9-A83B-0C376F4F8A13}" type="pres">
      <dgm:prSet presAssocID="{8F1B5A73-57D7-43C7-A1AA-1FD9E0FF2C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37492F-A25E-4828-B007-7E7B26FB285F}" type="presOf" srcId="{8F1B5A73-57D7-43C7-A1AA-1FD9E0FF2CFB}" destId="{34C6FCEA-3147-41F9-A83B-0C376F4F8A13}" srcOrd="0" destOrd="0" presId="urn:microsoft.com/office/officeart/2005/8/layout/vList2"/>
    <dgm:cxn modelId="{9ED43239-81E0-4E6F-A522-4B8FB1DEB877}" type="presOf" srcId="{00483586-6BA1-45EA-88FB-3C128A31C550}" destId="{D70D0702-D68F-474D-BCB1-A17D8C958CDD}" srcOrd="0" destOrd="0" presId="urn:microsoft.com/office/officeart/2005/8/layout/vList2"/>
    <dgm:cxn modelId="{0C572C4A-EFDF-4D6C-8291-BB43C7CE4D57}" type="presOf" srcId="{D9E0EA6C-C511-449C-B7E5-FB220E074E3A}" destId="{1BDC5A1B-43DC-4FFD-B7F5-45BAA8AE0B2A}" srcOrd="0" destOrd="0" presId="urn:microsoft.com/office/officeart/2005/8/layout/vList2"/>
    <dgm:cxn modelId="{8AA39612-35F2-4400-B1E8-002331164BB4}" srcId="{C18BA817-884B-4B26-9F09-CA031803D929}" destId="{8F1B5A73-57D7-43C7-A1AA-1FD9E0FF2CFB}" srcOrd="2" destOrd="0" parTransId="{500C3E6C-53EC-4D98-A96D-6D22761E2EC1}" sibTransId="{E2150755-292A-47EA-80DE-485228C41F77}"/>
    <dgm:cxn modelId="{9098B668-61D7-43ED-9D5C-60A7980ADF15}" srcId="{C18BA817-884B-4B26-9F09-CA031803D929}" destId="{00483586-6BA1-45EA-88FB-3C128A31C550}" srcOrd="0" destOrd="0" parTransId="{A7566126-A39A-4902-9186-B870BE85819C}" sibTransId="{E681910D-0CF6-4A70-9981-12A3CD68188E}"/>
    <dgm:cxn modelId="{86A7DBAF-1452-4818-B862-E177160C13D7}" type="presOf" srcId="{C18BA817-884B-4B26-9F09-CA031803D929}" destId="{2F37B9D5-6BD5-4FF0-9757-0C1C2697C337}" srcOrd="0" destOrd="0" presId="urn:microsoft.com/office/officeart/2005/8/layout/vList2"/>
    <dgm:cxn modelId="{B7709190-B121-4954-98CA-F9F851E36585}" srcId="{C18BA817-884B-4B26-9F09-CA031803D929}" destId="{D9E0EA6C-C511-449C-B7E5-FB220E074E3A}" srcOrd="1" destOrd="0" parTransId="{D9FF301E-D998-4EEF-BE3C-911C3ED13537}" sibTransId="{8108B4BB-B61E-441E-B1AD-B3B8F91B358F}"/>
    <dgm:cxn modelId="{3576A505-32A6-44F9-84C3-A03F23D7B5B8}" type="presParOf" srcId="{2F37B9D5-6BD5-4FF0-9757-0C1C2697C337}" destId="{D70D0702-D68F-474D-BCB1-A17D8C958CDD}" srcOrd="0" destOrd="0" presId="urn:microsoft.com/office/officeart/2005/8/layout/vList2"/>
    <dgm:cxn modelId="{3F970520-7417-4970-8F27-5EEEE8C49B10}" type="presParOf" srcId="{2F37B9D5-6BD5-4FF0-9757-0C1C2697C337}" destId="{C3359574-DDCB-4498-BA66-183D2C749E1F}" srcOrd="1" destOrd="0" presId="urn:microsoft.com/office/officeart/2005/8/layout/vList2"/>
    <dgm:cxn modelId="{5E209D24-3412-413C-B99D-8BC10421F010}" type="presParOf" srcId="{2F37B9D5-6BD5-4FF0-9757-0C1C2697C337}" destId="{1BDC5A1B-43DC-4FFD-B7F5-45BAA8AE0B2A}" srcOrd="2" destOrd="0" presId="urn:microsoft.com/office/officeart/2005/8/layout/vList2"/>
    <dgm:cxn modelId="{BCF47D57-51A2-4862-BE73-2B95EAE2C815}" type="presParOf" srcId="{2F37B9D5-6BD5-4FF0-9757-0C1C2697C337}" destId="{F0FF0C64-AF12-46C9-978A-5C6105137260}" srcOrd="3" destOrd="0" presId="urn:microsoft.com/office/officeart/2005/8/layout/vList2"/>
    <dgm:cxn modelId="{32537123-7CA8-4AEC-9ACA-BF2258F81DBA}" type="presParOf" srcId="{2F37B9D5-6BD5-4FF0-9757-0C1C2697C337}" destId="{34C6FCEA-3147-41F9-A83B-0C376F4F8A1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BB7621-92DB-46A3-9536-C6CBD2848B2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60C891-EBB2-4036-9F85-26D762DEA64A}">
      <dgm:prSet/>
      <dgm:spPr/>
      <dgm:t>
        <a:bodyPr/>
        <a:lstStyle/>
        <a:p>
          <a:pPr rtl="0"/>
          <a:r>
            <a:rPr lang="ru-RU" dirty="0" smtClean="0"/>
            <a:t>Формирование у детей дошкольного возраста диалектического мышления, т.е. способности видеть многообразие мира в системе взаимосвязей и взаимозависимостей;</a:t>
          </a:r>
          <a:endParaRPr lang="ru-RU" dirty="0"/>
        </a:p>
      </dgm:t>
    </dgm:pt>
    <dgm:pt modelId="{3D679D73-42E6-4DB2-B749-432907E8E00D}" type="parTrans" cxnId="{F6DBD7C4-107B-454C-BFAA-81F17ACACE78}">
      <dgm:prSet/>
      <dgm:spPr/>
      <dgm:t>
        <a:bodyPr/>
        <a:lstStyle/>
        <a:p>
          <a:endParaRPr lang="ru-RU"/>
        </a:p>
      </dgm:t>
    </dgm:pt>
    <dgm:pt modelId="{88976668-FA0C-4753-93F8-23CF4FE72252}" type="sibTrans" cxnId="{F6DBD7C4-107B-454C-BFAA-81F17ACACE78}">
      <dgm:prSet/>
      <dgm:spPr/>
      <dgm:t>
        <a:bodyPr/>
        <a:lstStyle/>
        <a:p>
          <a:endParaRPr lang="ru-RU"/>
        </a:p>
      </dgm:t>
    </dgm:pt>
    <dgm:pt modelId="{4840284D-309E-459F-AEC8-62E310C40A1F}">
      <dgm:prSet/>
      <dgm:spPr/>
      <dgm:t>
        <a:bodyPr/>
        <a:lstStyle/>
        <a:p>
          <a:pPr rtl="0"/>
          <a:r>
            <a:rPr lang="ru-RU" dirty="0" smtClean="0"/>
            <a:t>Развитие собственного познавательного опыта в обобщенном виде с помощью наглядных средств («Волшебных стёклышек») знакомить с различными свойствами воды, песка, камней, воздуха, электричества…;</a:t>
          </a:r>
          <a:endParaRPr lang="ru-RU" dirty="0"/>
        </a:p>
      </dgm:t>
    </dgm:pt>
    <dgm:pt modelId="{829EDB0C-6D67-4A72-9893-1EAED1A246EE}" type="parTrans" cxnId="{8FEADCA3-3D28-43BD-A2B8-89025A5AD04D}">
      <dgm:prSet/>
      <dgm:spPr/>
      <dgm:t>
        <a:bodyPr/>
        <a:lstStyle/>
        <a:p>
          <a:endParaRPr lang="ru-RU"/>
        </a:p>
      </dgm:t>
    </dgm:pt>
    <dgm:pt modelId="{28005A6E-3F54-466F-BA9A-C6D58D0AC51F}" type="sibTrans" cxnId="{8FEADCA3-3D28-43BD-A2B8-89025A5AD04D}">
      <dgm:prSet/>
      <dgm:spPr/>
      <dgm:t>
        <a:bodyPr/>
        <a:lstStyle/>
        <a:p>
          <a:endParaRPr lang="ru-RU"/>
        </a:p>
      </dgm:t>
    </dgm:pt>
    <dgm:pt modelId="{20AE3478-22F3-461E-B175-B46B74FFE239}">
      <dgm:prSet/>
      <dgm:spPr/>
      <dgm:t>
        <a:bodyPr/>
        <a:lstStyle/>
        <a:p>
          <a:pPr rtl="0"/>
          <a:r>
            <a:rPr lang="ru-RU" dirty="0" smtClean="0"/>
            <a:t>Расширение перспектив развития поисково-познавательной деятельности детей путем включения их в мыслительные, моделирующие и преобразующие действия;</a:t>
          </a:r>
          <a:endParaRPr lang="ru-RU" dirty="0"/>
        </a:p>
      </dgm:t>
    </dgm:pt>
    <dgm:pt modelId="{0F76B298-6EA4-421E-88BC-175A3870824F}" type="parTrans" cxnId="{8389AFA8-DBF3-40EC-B144-A7F7161BC7EA}">
      <dgm:prSet/>
      <dgm:spPr/>
      <dgm:t>
        <a:bodyPr/>
        <a:lstStyle/>
        <a:p>
          <a:endParaRPr lang="ru-RU"/>
        </a:p>
      </dgm:t>
    </dgm:pt>
    <dgm:pt modelId="{2E5D7416-A53F-47F2-A7D1-6B44DF8221E7}" type="sibTrans" cxnId="{8389AFA8-DBF3-40EC-B144-A7F7161BC7EA}">
      <dgm:prSet/>
      <dgm:spPr/>
      <dgm:t>
        <a:bodyPr/>
        <a:lstStyle/>
        <a:p>
          <a:endParaRPr lang="ru-RU"/>
        </a:p>
      </dgm:t>
    </dgm:pt>
    <dgm:pt modelId="{7B0921E4-85F2-4308-9BF5-7EB0A245A36D}">
      <dgm:prSet/>
      <dgm:spPr/>
      <dgm:t>
        <a:bodyPr/>
        <a:lstStyle/>
        <a:p>
          <a:pPr rtl="0"/>
          <a:r>
            <a:rPr lang="ru-RU" dirty="0" smtClean="0"/>
            <a:t>Поддержание у детей инициативы, сообразительности, пытливости, критичности, самостоятельности, умение делать выводы;</a:t>
          </a:r>
          <a:endParaRPr lang="ru-RU" dirty="0"/>
        </a:p>
      </dgm:t>
    </dgm:pt>
    <dgm:pt modelId="{BD440E89-B5C7-4E5E-A354-1A78E97232AC}" type="parTrans" cxnId="{55A478B4-340C-4953-A502-C6C67418398D}">
      <dgm:prSet/>
      <dgm:spPr/>
      <dgm:t>
        <a:bodyPr/>
        <a:lstStyle/>
        <a:p>
          <a:endParaRPr lang="ru-RU"/>
        </a:p>
      </dgm:t>
    </dgm:pt>
    <dgm:pt modelId="{B3A21F42-8DC0-4F37-9F38-4309264021A9}" type="sibTrans" cxnId="{55A478B4-340C-4953-A502-C6C67418398D}">
      <dgm:prSet/>
      <dgm:spPr/>
      <dgm:t>
        <a:bodyPr/>
        <a:lstStyle/>
        <a:p>
          <a:endParaRPr lang="ru-RU"/>
        </a:p>
      </dgm:t>
    </dgm:pt>
    <dgm:pt modelId="{FE5EA8B3-CAD2-41E8-BD1A-44B6C5876F4C}" type="pres">
      <dgm:prSet presAssocID="{93BB7621-92DB-46A3-9536-C6CBD2848B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4AA8B4-4875-44CA-BF46-E81EDE2B3118}" type="pres">
      <dgm:prSet presAssocID="{9060C891-EBB2-4036-9F85-26D762DEA64A}" presName="linNode" presStyleCnt="0"/>
      <dgm:spPr/>
    </dgm:pt>
    <dgm:pt modelId="{4445E24C-C765-4FBA-93C7-FADFD81CFF9C}" type="pres">
      <dgm:prSet presAssocID="{9060C891-EBB2-4036-9F85-26D762DEA64A}" presName="parentText" presStyleLbl="node1" presStyleIdx="0" presStyleCnt="4" custScaleX="277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DF30F-51A6-4C72-9B2C-3C817B4344B6}" type="pres">
      <dgm:prSet presAssocID="{88976668-FA0C-4753-93F8-23CF4FE72252}" presName="sp" presStyleCnt="0"/>
      <dgm:spPr/>
    </dgm:pt>
    <dgm:pt modelId="{79255B91-C72A-48DB-AFB5-8B6A164BD162}" type="pres">
      <dgm:prSet presAssocID="{4840284D-309E-459F-AEC8-62E310C40A1F}" presName="linNode" presStyleCnt="0"/>
      <dgm:spPr/>
    </dgm:pt>
    <dgm:pt modelId="{1C42281E-6783-44AE-ADF1-A347923AF0B2}" type="pres">
      <dgm:prSet presAssocID="{4840284D-309E-459F-AEC8-62E310C40A1F}" presName="parentText" presStyleLbl="node1" presStyleIdx="1" presStyleCnt="4" custScaleX="277778" custLinFactNeighborX="-136" custLinFactNeighborY="-34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A92ED-38E9-4865-B0A7-F4A365988E2F}" type="pres">
      <dgm:prSet presAssocID="{28005A6E-3F54-466F-BA9A-C6D58D0AC51F}" presName="sp" presStyleCnt="0"/>
      <dgm:spPr/>
    </dgm:pt>
    <dgm:pt modelId="{672189E4-5B34-458C-A767-D0874BC24983}" type="pres">
      <dgm:prSet presAssocID="{20AE3478-22F3-461E-B175-B46B74FFE239}" presName="linNode" presStyleCnt="0"/>
      <dgm:spPr/>
    </dgm:pt>
    <dgm:pt modelId="{57CC5544-DE3D-4DBE-B716-419D7F1FB0E1}" type="pres">
      <dgm:prSet presAssocID="{20AE3478-22F3-461E-B175-B46B74FFE239}" presName="parentText" presStyleLbl="node1" presStyleIdx="2" presStyleCnt="4" custScaleX="277778" custLinFactNeighborX="-136" custLinFactNeighborY="-93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8A275-9FB7-4DB6-8DA6-F8B8A54F0432}" type="pres">
      <dgm:prSet presAssocID="{2E5D7416-A53F-47F2-A7D1-6B44DF8221E7}" presName="sp" presStyleCnt="0"/>
      <dgm:spPr/>
    </dgm:pt>
    <dgm:pt modelId="{5133C523-3132-4E42-9382-16C0A67FCC04}" type="pres">
      <dgm:prSet presAssocID="{7B0921E4-85F2-4308-9BF5-7EB0A245A36D}" presName="linNode" presStyleCnt="0"/>
      <dgm:spPr/>
    </dgm:pt>
    <dgm:pt modelId="{F4B77A48-E921-417F-B249-81716417599E}" type="pres">
      <dgm:prSet presAssocID="{7B0921E4-85F2-4308-9BF5-7EB0A245A36D}" presName="parentText" presStyleLbl="node1" presStyleIdx="3" presStyleCnt="4" custScaleX="277778" custLinFactNeighborX="-136" custLinFactNeighborY="-151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A6362C-5DEE-493E-9DCE-2D7606600AE1}" type="presOf" srcId="{9060C891-EBB2-4036-9F85-26D762DEA64A}" destId="{4445E24C-C765-4FBA-93C7-FADFD81CFF9C}" srcOrd="0" destOrd="0" presId="urn:microsoft.com/office/officeart/2005/8/layout/vList5"/>
    <dgm:cxn modelId="{55A478B4-340C-4953-A502-C6C67418398D}" srcId="{93BB7621-92DB-46A3-9536-C6CBD2848B2A}" destId="{7B0921E4-85F2-4308-9BF5-7EB0A245A36D}" srcOrd="3" destOrd="0" parTransId="{BD440E89-B5C7-4E5E-A354-1A78E97232AC}" sibTransId="{B3A21F42-8DC0-4F37-9F38-4309264021A9}"/>
    <dgm:cxn modelId="{8389AFA8-DBF3-40EC-B144-A7F7161BC7EA}" srcId="{93BB7621-92DB-46A3-9536-C6CBD2848B2A}" destId="{20AE3478-22F3-461E-B175-B46B74FFE239}" srcOrd="2" destOrd="0" parTransId="{0F76B298-6EA4-421E-88BC-175A3870824F}" sibTransId="{2E5D7416-A53F-47F2-A7D1-6B44DF8221E7}"/>
    <dgm:cxn modelId="{195C593B-D533-46CF-86BB-67F3380FFB0A}" type="presOf" srcId="{7B0921E4-85F2-4308-9BF5-7EB0A245A36D}" destId="{F4B77A48-E921-417F-B249-81716417599E}" srcOrd="0" destOrd="0" presId="urn:microsoft.com/office/officeart/2005/8/layout/vList5"/>
    <dgm:cxn modelId="{F6DBD7C4-107B-454C-BFAA-81F17ACACE78}" srcId="{93BB7621-92DB-46A3-9536-C6CBD2848B2A}" destId="{9060C891-EBB2-4036-9F85-26D762DEA64A}" srcOrd="0" destOrd="0" parTransId="{3D679D73-42E6-4DB2-B749-432907E8E00D}" sibTransId="{88976668-FA0C-4753-93F8-23CF4FE72252}"/>
    <dgm:cxn modelId="{0BEC79AE-514F-420A-B1EB-D2DC2FD00518}" type="presOf" srcId="{93BB7621-92DB-46A3-9536-C6CBD2848B2A}" destId="{FE5EA8B3-CAD2-41E8-BD1A-44B6C5876F4C}" srcOrd="0" destOrd="0" presId="urn:microsoft.com/office/officeart/2005/8/layout/vList5"/>
    <dgm:cxn modelId="{F9A8BD87-6939-4766-A6F1-01EFA8674DF2}" type="presOf" srcId="{20AE3478-22F3-461E-B175-B46B74FFE239}" destId="{57CC5544-DE3D-4DBE-B716-419D7F1FB0E1}" srcOrd="0" destOrd="0" presId="urn:microsoft.com/office/officeart/2005/8/layout/vList5"/>
    <dgm:cxn modelId="{8FEADCA3-3D28-43BD-A2B8-89025A5AD04D}" srcId="{93BB7621-92DB-46A3-9536-C6CBD2848B2A}" destId="{4840284D-309E-459F-AEC8-62E310C40A1F}" srcOrd="1" destOrd="0" parTransId="{829EDB0C-6D67-4A72-9893-1EAED1A246EE}" sibTransId="{28005A6E-3F54-466F-BA9A-C6D58D0AC51F}"/>
    <dgm:cxn modelId="{A68EE229-426F-4BF3-9738-317DBD64169D}" type="presOf" srcId="{4840284D-309E-459F-AEC8-62E310C40A1F}" destId="{1C42281E-6783-44AE-ADF1-A347923AF0B2}" srcOrd="0" destOrd="0" presId="urn:microsoft.com/office/officeart/2005/8/layout/vList5"/>
    <dgm:cxn modelId="{41BC4B04-C0CC-4B92-A699-DA588EA23B7E}" type="presParOf" srcId="{FE5EA8B3-CAD2-41E8-BD1A-44B6C5876F4C}" destId="{044AA8B4-4875-44CA-BF46-E81EDE2B3118}" srcOrd="0" destOrd="0" presId="urn:microsoft.com/office/officeart/2005/8/layout/vList5"/>
    <dgm:cxn modelId="{0AB1235F-5916-4F4F-8D4F-484BEDE95949}" type="presParOf" srcId="{044AA8B4-4875-44CA-BF46-E81EDE2B3118}" destId="{4445E24C-C765-4FBA-93C7-FADFD81CFF9C}" srcOrd="0" destOrd="0" presId="urn:microsoft.com/office/officeart/2005/8/layout/vList5"/>
    <dgm:cxn modelId="{CCA89D1C-FB40-4DE3-BCFE-B915A914DEE5}" type="presParOf" srcId="{FE5EA8B3-CAD2-41E8-BD1A-44B6C5876F4C}" destId="{A40DF30F-51A6-4C72-9B2C-3C817B4344B6}" srcOrd="1" destOrd="0" presId="urn:microsoft.com/office/officeart/2005/8/layout/vList5"/>
    <dgm:cxn modelId="{C9AAEC64-0AB0-40D3-8F85-5FAE8948096C}" type="presParOf" srcId="{FE5EA8B3-CAD2-41E8-BD1A-44B6C5876F4C}" destId="{79255B91-C72A-48DB-AFB5-8B6A164BD162}" srcOrd="2" destOrd="0" presId="urn:microsoft.com/office/officeart/2005/8/layout/vList5"/>
    <dgm:cxn modelId="{1ED36653-CFCC-4923-9D70-DD500E4ED7AF}" type="presParOf" srcId="{79255B91-C72A-48DB-AFB5-8B6A164BD162}" destId="{1C42281E-6783-44AE-ADF1-A347923AF0B2}" srcOrd="0" destOrd="0" presId="urn:microsoft.com/office/officeart/2005/8/layout/vList5"/>
    <dgm:cxn modelId="{53031E94-CDF7-4339-A9C9-A10857C6966D}" type="presParOf" srcId="{FE5EA8B3-CAD2-41E8-BD1A-44B6C5876F4C}" destId="{883A92ED-38E9-4865-B0A7-F4A365988E2F}" srcOrd="3" destOrd="0" presId="urn:microsoft.com/office/officeart/2005/8/layout/vList5"/>
    <dgm:cxn modelId="{E5EBB673-8CF6-40BA-AFF5-79A2FF2D60AB}" type="presParOf" srcId="{FE5EA8B3-CAD2-41E8-BD1A-44B6C5876F4C}" destId="{672189E4-5B34-458C-A767-D0874BC24983}" srcOrd="4" destOrd="0" presId="urn:microsoft.com/office/officeart/2005/8/layout/vList5"/>
    <dgm:cxn modelId="{C1F2F046-7BA4-4B8D-9589-F06DCFFF2F11}" type="presParOf" srcId="{672189E4-5B34-458C-A767-D0874BC24983}" destId="{57CC5544-DE3D-4DBE-B716-419D7F1FB0E1}" srcOrd="0" destOrd="0" presId="urn:microsoft.com/office/officeart/2005/8/layout/vList5"/>
    <dgm:cxn modelId="{A30D68BF-E47D-4B4A-B606-0C60EC82779A}" type="presParOf" srcId="{FE5EA8B3-CAD2-41E8-BD1A-44B6C5876F4C}" destId="{7FE8A275-9FB7-4DB6-8DA6-F8B8A54F0432}" srcOrd="5" destOrd="0" presId="urn:microsoft.com/office/officeart/2005/8/layout/vList5"/>
    <dgm:cxn modelId="{9559A296-AB35-4976-A4FF-7109B94CF123}" type="presParOf" srcId="{FE5EA8B3-CAD2-41E8-BD1A-44B6C5876F4C}" destId="{5133C523-3132-4E42-9382-16C0A67FCC04}" srcOrd="6" destOrd="0" presId="urn:microsoft.com/office/officeart/2005/8/layout/vList5"/>
    <dgm:cxn modelId="{247BE31C-A47C-4AA7-88D2-3706BE0E02FE}" type="presParOf" srcId="{5133C523-3132-4E42-9382-16C0A67FCC04}" destId="{F4B77A48-E921-417F-B249-81716417599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12846A-CDEC-45CA-99E9-FF4F335142C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3F006E-1B6E-40B1-ADA8-B0F9A515108F}">
      <dgm:prSet/>
      <dgm:spPr/>
      <dgm:t>
        <a:bodyPr/>
        <a:lstStyle/>
        <a:p>
          <a:pPr rtl="0"/>
          <a:r>
            <a:rPr lang="ru-RU" dirty="0" smtClean="0"/>
            <a:t>на основе впечатлений, полученных от взаимодействия с природой, способствовать самовыражению ребенка через изобразительную деятельность и словесное творчество;</a:t>
          </a:r>
          <a:endParaRPr lang="ru-RU" dirty="0"/>
        </a:p>
      </dgm:t>
    </dgm:pt>
    <dgm:pt modelId="{F54616A1-782B-4B2D-9A45-EAF95DF06E62}" type="parTrans" cxnId="{7A2D5BC7-F437-4BA1-A330-1ADBE0CCDCB1}">
      <dgm:prSet/>
      <dgm:spPr/>
      <dgm:t>
        <a:bodyPr/>
        <a:lstStyle/>
        <a:p>
          <a:endParaRPr lang="ru-RU"/>
        </a:p>
      </dgm:t>
    </dgm:pt>
    <dgm:pt modelId="{6192CE72-6448-4F5C-A933-39041DA59D97}" type="sibTrans" cxnId="{7A2D5BC7-F437-4BA1-A330-1ADBE0CCDCB1}">
      <dgm:prSet/>
      <dgm:spPr/>
      <dgm:t>
        <a:bodyPr/>
        <a:lstStyle/>
        <a:p>
          <a:endParaRPr lang="ru-RU"/>
        </a:p>
      </dgm:t>
    </dgm:pt>
    <dgm:pt modelId="{CCEA0F40-D596-4D87-B266-2ADB4A2C6C4B}">
      <dgm:prSet/>
      <dgm:spPr/>
      <dgm:t>
        <a:bodyPr/>
        <a:lstStyle/>
        <a:p>
          <a:pPr rtl="0"/>
          <a:r>
            <a:rPr lang="ru-RU" dirty="0" smtClean="0"/>
            <a:t>развитие интеллекта дошкольников средствами теории решения изобретательских задач при ознакомлении с окружающим миром, путём формировании чувствительности к противоречиям, умение их формулировать и решать.</a:t>
          </a:r>
          <a:endParaRPr lang="ru-RU" dirty="0"/>
        </a:p>
      </dgm:t>
    </dgm:pt>
    <dgm:pt modelId="{0DDAECAE-9696-4D0D-B007-32270B622EA3}" type="parTrans" cxnId="{A30826B2-5DFE-4863-894E-BE9148C622E0}">
      <dgm:prSet/>
      <dgm:spPr/>
      <dgm:t>
        <a:bodyPr/>
        <a:lstStyle/>
        <a:p>
          <a:endParaRPr lang="ru-RU"/>
        </a:p>
      </dgm:t>
    </dgm:pt>
    <dgm:pt modelId="{9192B46E-E03C-41F6-A3E5-2A5FC265B179}" type="sibTrans" cxnId="{A30826B2-5DFE-4863-894E-BE9148C622E0}">
      <dgm:prSet/>
      <dgm:spPr/>
      <dgm:t>
        <a:bodyPr/>
        <a:lstStyle/>
        <a:p>
          <a:endParaRPr lang="ru-RU"/>
        </a:p>
      </dgm:t>
    </dgm:pt>
    <dgm:pt modelId="{A11140D3-CB41-4C5D-8BD9-23A45A1B2532}">
      <dgm:prSet/>
      <dgm:spPr/>
      <dgm:t>
        <a:bodyPr/>
        <a:lstStyle/>
        <a:p>
          <a:pPr rtl="0"/>
          <a:r>
            <a:rPr lang="ru-RU" dirty="0" smtClean="0"/>
            <a:t>осуществление просветительской деятельности  в рамках экологического образования среди родителей и окружающих ребенка взрослых.</a:t>
          </a:r>
          <a:endParaRPr lang="ru-RU" dirty="0"/>
        </a:p>
      </dgm:t>
    </dgm:pt>
    <dgm:pt modelId="{F5043D65-EDED-4A6D-B2EE-31D127B7D92D}" type="parTrans" cxnId="{00D28412-9DAA-4F05-AE40-0A0E10E0C7F3}">
      <dgm:prSet/>
      <dgm:spPr/>
      <dgm:t>
        <a:bodyPr/>
        <a:lstStyle/>
        <a:p>
          <a:endParaRPr lang="ru-RU"/>
        </a:p>
      </dgm:t>
    </dgm:pt>
    <dgm:pt modelId="{C64D0B73-542C-4B55-B3A1-DDD0E9038C45}" type="sibTrans" cxnId="{00D28412-9DAA-4F05-AE40-0A0E10E0C7F3}">
      <dgm:prSet/>
      <dgm:spPr/>
      <dgm:t>
        <a:bodyPr/>
        <a:lstStyle/>
        <a:p>
          <a:endParaRPr lang="ru-RU"/>
        </a:p>
      </dgm:t>
    </dgm:pt>
    <dgm:pt modelId="{AC14D25F-2630-4677-866A-51240C8D72A4}" type="pres">
      <dgm:prSet presAssocID="{B812846A-CDEC-45CA-99E9-FF4F335142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E9C422-8172-475C-9031-343423F4EF7D}" type="pres">
      <dgm:prSet presAssocID="{B43F006E-1B6E-40B1-ADA8-B0F9A515108F}" presName="linNode" presStyleCnt="0"/>
      <dgm:spPr/>
    </dgm:pt>
    <dgm:pt modelId="{EDB576F4-259A-4079-8D4C-57AA41401731}" type="pres">
      <dgm:prSet presAssocID="{B43F006E-1B6E-40B1-ADA8-B0F9A515108F}" presName="parentText" presStyleLbl="node1" presStyleIdx="0" presStyleCnt="3" custScaleX="277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B015F-B3D5-4C0B-8837-2A109EA10FFE}" type="pres">
      <dgm:prSet presAssocID="{6192CE72-6448-4F5C-A933-39041DA59D97}" presName="sp" presStyleCnt="0"/>
      <dgm:spPr/>
    </dgm:pt>
    <dgm:pt modelId="{A8AE96B8-173B-413C-995C-716785445738}" type="pres">
      <dgm:prSet presAssocID="{CCEA0F40-D596-4D87-B266-2ADB4A2C6C4B}" presName="linNode" presStyleCnt="0"/>
      <dgm:spPr/>
    </dgm:pt>
    <dgm:pt modelId="{370B0BED-0CA2-42F4-8F9C-C8BA2CA19823}" type="pres">
      <dgm:prSet presAssocID="{CCEA0F40-D596-4D87-B266-2ADB4A2C6C4B}" presName="parentText" presStyleLbl="node1" presStyleIdx="1" presStyleCnt="3" custScaleX="277778" custLinFactNeighborX="85068" custLinFactNeighborY="-44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2D9F9-F0EF-43BF-8A05-1B159B14F7B1}" type="pres">
      <dgm:prSet presAssocID="{9192B46E-E03C-41F6-A3E5-2A5FC265B179}" presName="sp" presStyleCnt="0"/>
      <dgm:spPr/>
    </dgm:pt>
    <dgm:pt modelId="{4A1CAAC6-759A-48DA-A93C-975E5B96A064}" type="pres">
      <dgm:prSet presAssocID="{A11140D3-CB41-4C5D-8BD9-23A45A1B2532}" presName="linNode" presStyleCnt="0"/>
      <dgm:spPr/>
    </dgm:pt>
    <dgm:pt modelId="{8E6ED12F-3C01-4F25-8408-9903FB6AEFAA}" type="pres">
      <dgm:prSet presAssocID="{A11140D3-CB41-4C5D-8BD9-23A45A1B2532}" presName="parentText" presStyleLbl="node1" presStyleIdx="2" presStyleCnt="3" custScaleX="275696" custLinFactNeighborX="-135" custLinFactNeighborY="-96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D848A1-029F-4FFC-9DAA-71BF83CCD2BB}" type="presOf" srcId="{A11140D3-CB41-4C5D-8BD9-23A45A1B2532}" destId="{8E6ED12F-3C01-4F25-8408-9903FB6AEFAA}" srcOrd="0" destOrd="0" presId="urn:microsoft.com/office/officeart/2005/8/layout/vList5"/>
    <dgm:cxn modelId="{5E4E354F-704A-45EF-8E7B-81E623DC1AEF}" type="presOf" srcId="{B43F006E-1B6E-40B1-ADA8-B0F9A515108F}" destId="{EDB576F4-259A-4079-8D4C-57AA41401731}" srcOrd="0" destOrd="0" presId="urn:microsoft.com/office/officeart/2005/8/layout/vList5"/>
    <dgm:cxn modelId="{662B22D6-7096-4E91-9CD2-841E8A544A30}" type="presOf" srcId="{CCEA0F40-D596-4D87-B266-2ADB4A2C6C4B}" destId="{370B0BED-0CA2-42F4-8F9C-C8BA2CA19823}" srcOrd="0" destOrd="0" presId="urn:microsoft.com/office/officeart/2005/8/layout/vList5"/>
    <dgm:cxn modelId="{2284404C-115E-428E-958E-8EDCC4E7DEF5}" type="presOf" srcId="{B812846A-CDEC-45CA-99E9-FF4F335142C1}" destId="{AC14D25F-2630-4677-866A-51240C8D72A4}" srcOrd="0" destOrd="0" presId="urn:microsoft.com/office/officeart/2005/8/layout/vList5"/>
    <dgm:cxn modelId="{A30826B2-5DFE-4863-894E-BE9148C622E0}" srcId="{B812846A-CDEC-45CA-99E9-FF4F335142C1}" destId="{CCEA0F40-D596-4D87-B266-2ADB4A2C6C4B}" srcOrd="1" destOrd="0" parTransId="{0DDAECAE-9696-4D0D-B007-32270B622EA3}" sibTransId="{9192B46E-E03C-41F6-A3E5-2A5FC265B179}"/>
    <dgm:cxn modelId="{00D28412-9DAA-4F05-AE40-0A0E10E0C7F3}" srcId="{B812846A-CDEC-45CA-99E9-FF4F335142C1}" destId="{A11140D3-CB41-4C5D-8BD9-23A45A1B2532}" srcOrd="2" destOrd="0" parTransId="{F5043D65-EDED-4A6D-B2EE-31D127B7D92D}" sibTransId="{C64D0B73-542C-4B55-B3A1-DDD0E9038C45}"/>
    <dgm:cxn modelId="{7A2D5BC7-F437-4BA1-A330-1ADBE0CCDCB1}" srcId="{B812846A-CDEC-45CA-99E9-FF4F335142C1}" destId="{B43F006E-1B6E-40B1-ADA8-B0F9A515108F}" srcOrd="0" destOrd="0" parTransId="{F54616A1-782B-4B2D-9A45-EAF95DF06E62}" sibTransId="{6192CE72-6448-4F5C-A933-39041DA59D97}"/>
    <dgm:cxn modelId="{BDE1BE4C-719F-4235-A4FF-DA929A02374C}" type="presParOf" srcId="{AC14D25F-2630-4677-866A-51240C8D72A4}" destId="{55E9C422-8172-475C-9031-343423F4EF7D}" srcOrd="0" destOrd="0" presId="urn:microsoft.com/office/officeart/2005/8/layout/vList5"/>
    <dgm:cxn modelId="{167FC6BE-EEF0-42F5-9AED-8085B177FD8D}" type="presParOf" srcId="{55E9C422-8172-475C-9031-343423F4EF7D}" destId="{EDB576F4-259A-4079-8D4C-57AA41401731}" srcOrd="0" destOrd="0" presId="urn:microsoft.com/office/officeart/2005/8/layout/vList5"/>
    <dgm:cxn modelId="{2DE2355B-0BEA-4E0B-9890-0B1F8BC67E64}" type="presParOf" srcId="{AC14D25F-2630-4677-866A-51240C8D72A4}" destId="{193B015F-B3D5-4C0B-8837-2A109EA10FFE}" srcOrd="1" destOrd="0" presId="urn:microsoft.com/office/officeart/2005/8/layout/vList5"/>
    <dgm:cxn modelId="{9B02DE4B-3034-4289-A1C9-A286752D2D9F}" type="presParOf" srcId="{AC14D25F-2630-4677-866A-51240C8D72A4}" destId="{A8AE96B8-173B-413C-995C-716785445738}" srcOrd="2" destOrd="0" presId="urn:microsoft.com/office/officeart/2005/8/layout/vList5"/>
    <dgm:cxn modelId="{FDDA6936-A9D6-4E75-A571-5ACC98CA3C04}" type="presParOf" srcId="{A8AE96B8-173B-413C-995C-716785445738}" destId="{370B0BED-0CA2-42F4-8F9C-C8BA2CA19823}" srcOrd="0" destOrd="0" presId="urn:microsoft.com/office/officeart/2005/8/layout/vList5"/>
    <dgm:cxn modelId="{0860CDC3-5DFE-4082-BC56-95CA310E80F5}" type="presParOf" srcId="{AC14D25F-2630-4677-866A-51240C8D72A4}" destId="{8A42D9F9-F0EF-43BF-8A05-1B159B14F7B1}" srcOrd="3" destOrd="0" presId="urn:microsoft.com/office/officeart/2005/8/layout/vList5"/>
    <dgm:cxn modelId="{8276333D-2A44-413E-9EE9-8071BD686544}" type="presParOf" srcId="{AC14D25F-2630-4677-866A-51240C8D72A4}" destId="{4A1CAAC6-759A-48DA-A93C-975E5B96A064}" srcOrd="4" destOrd="0" presId="urn:microsoft.com/office/officeart/2005/8/layout/vList5"/>
    <dgm:cxn modelId="{78774CEF-38B0-4AAD-93B4-D48EEEE6C8A9}" type="presParOf" srcId="{4A1CAAC6-759A-48DA-A93C-975E5B96A064}" destId="{8E6ED12F-3C01-4F25-8408-9903FB6AEF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EF8A56-35A3-4FF6-A701-A9998EC89056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45D1F8A-0AE8-4BC9-A2D9-09A54D0B1B26}">
      <dgm:prSet/>
      <dgm:spPr/>
      <dgm:t>
        <a:bodyPr/>
        <a:lstStyle/>
        <a:p>
          <a:pPr rtl="0"/>
          <a:r>
            <a:rPr lang="ru-RU" b="1" dirty="0" smtClean="0"/>
            <a:t>Э</a:t>
          </a:r>
          <a:r>
            <a:rPr lang="ru-RU" b="1" i="1" dirty="0" smtClean="0"/>
            <a:t>кспериментирование (опытническая деятельность)  </a:t>
          </a:r>
          <a:r>
            <a:rPr lang="ru-RU" dirty="0" smtClean="0"/>
            <a:t>- сложный многогранный процесс, включающий в себя и живое наблюдение, и опыты, проводимые ребенком. В ходе его дошкольник постепенно овладевает моделью исследовательской деятельности - от постановки проблемы к выдвижению гипотезы и проверке ее опытным путем. Ему доступны приемы простейшего планирования эксперимента, сравнительного анализа наблюдаемых процессов и полученных результатов и т.п.</a:t>
          </a:r>
          <a:endParaRPr lang="ru-RU" dirty="0"/>
        </a:p>
      </dgm:t>
    </dgm:pt>
    <dgm:pt modelId="{9C0E6028-DE49-4389-B360-7EE294F7C1CF}" type="parTrans" cxnId="{B54C77CC-8B73-4AF6-AF4E-81402BBD043B}">
      <dgm:prSet/>
      <dgm:spPr/>
      <dgm:t>
        <a:bodyPr/>
        <a:lstStyle/>
        <a:p>
          <a:endParaRPr lang="ru-RU"/>
        </a:p>
      </dgm:t>
    </dgm:pt>
    <dgm:pt modelId="{2C6337A8-1F89-4111-AEE6-69BF2488B560}" type="sibTrans" cxnId="{B54C77CC-8B73-4AF6-AF4E-81402BBD043B}">
      <dgm:prSet/>
      <dgm:spPr/>
      <dgm:t>
        <a:bodyPr/>
        <a:lstStyle/>
        <a:p>
          <a:endParaRPr lang="ru-RU"/>
        </a:p>
      </dgm:t>
    </dgm:pt>
    <dgm:pt modelId="{4B5C63B4-FB17-4989-93C4-DE06EDD8B465}">
      <dgm:prSet/>
      <dgm:spPr/>
      <dgm:t>
        <a:bodyPr/>
        <a:lstStyle/>
        <a:p>
          <a:pPr rtl="0"/>
          <a:r>
            <a:rPr lang="ru-RU" dirty="0" smtClean="0"/>
            <a:t>Экспериментирование  стимулирует интеллектуальную активность и любознательность ребёнка, создает почву для творческого самовыражения.</a:t>
          </a:r>
          <a:endParaRPr lang="ru-RU" dirty="0"/>
        </a:p>
      </dgm:t>
    </dgm:pt>
    <dgm:pt modelId="{9F4C9432-F349-414F-8153-1045DF35B4BE}" type="parTrans" cxnId="{5FADC096-F2A7-4C07-B52D-4E49C1E5DA05}">
      <dgm:prSet/>
      <dgm:spPr/>
      <dgm:t>
        <a:bodyPr/>
        <a:lstStyle/>
        <a:p>
          <a:endParaRPr lang="ru-RU"/>
        </a:p>
      </dgm:t>
    </dgm:pt>
    <dgm:pt modelId="{317AB914-2989-443F-A751-676D125D5159}" type="sibTrans" cxnId="{5FADC096-F2A7-4C07-B52D-4E49C1E5DA05}">
      <dgm:prSet/>
      <dgm:spPr/>
      <dgm:t>
        <a:bodyPr/>
        <a:lstStyle/>
        <a:p>
          <a:endParaRPr lang="ru-RU"/>
        </a:p>
      </dgm:t>
    </dgm:pt>
    <dgm:pt modelId="{98F25AD9-ED87-469C-AC15-68AE956A7E2B}" type="pres">
      <dgm:prSet presAssocID="{9BEF8A56-35A3-4FF6-A701-A9998EC8905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EF59CD-BBC0-4797-9029-96DB5410A8A5}" type="pres">
      <dgm:prSet presAssocID="{445D1F8A-0AE8-4BC9-A2D9-09A54D0B1B26}" presName="composite" presStyleCnt="0"/>
      <dgm:spPr/>
    </dgm:pt>
    <dgm:pt modelId="{DAE02033-58B7-4E6C-BA5A-256241A4B2D3}" type="pres">
      <dgm:prSet presAssocID="{445D1F8A-0AE8-4BC9-A2D9-09A54D0B1B26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4CF503E-810A-4549-A7CC-A8B1C54B163D}" type="pres">
      <dgm:prSet presAssocID="{445D1F8A-0AE8-4BC9-A2D9-09A54D0B1B26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394C8-DA57-496C-8742-4A9625F848CC}" type="pres">
      <dgm:prSet presAssocID="{2C6337A8-1F89-4111-AEE6-69BF2488B560}" presName="spacing" presStyleCnt="0"/>
      <dgm:spPr/>
    </dgm:pt>
    <dgm:pt modelId="{0FDFDA47-F8EA-4379-AB80-49033E4649F8}" type="pres">
      <dgm:prSet presAssocID="{4B5C63B4-FB17-4989-93C4-DE06EDD8B465}" presName="composite" presStyleCnt="0"/>
      <dgm:spPr/>
    </dgm:pt>
    <dgm:pt modelId="{145A3692-C059-471F-8E26-54F89ED77832}" type="pres">
      <dgm:prSet presAssocID="{4B5C63B4-FB17-4989-93C4-DE06EDD8B465}" presName="imgShp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A8811E3-6FB1-46E6-818B-FD3EB01CF288}" type="pres">
      <dgm:prSet presAssocID="{4B5C63B4-FB17-4989-93C4-DE06EDD8B465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49ED9-8A31-42AA-8449-624CB144A8B8}" type="presOf" srcId="{9BEF8A56-35A3-4FF6-A701-A9998EC89056}" destId="{98F25AD9-ED87-469C-AC15-68AE956A7E2B}" srcOrd="0" destOrd="0" presId="urn:microsoft.com/office/officeart/2005/8/layout/vList3#1"/>
    <dgm:cxn modelId="{E66802F0-0914-44AC-9102-B473744D6281}" type="presOf" srcId="{4B5C63B4-FB17-4989-93C4-DE06EDD8B465}" destId="{1A8811E3-6FB1-46E6-818B-FD3EB01CF288}" srcOrd="0" destOrd="0" presId="urn:microsoft.com/office/officeart/2005/8/layout/vList3#1"/>
    <dgm:cxn modelId="{F8ACC1C0-4C9C-4E25-A2DA-852C9C58B8A1}" type="presOf" srcId="{445D1F8A-0AE8-4BC9-A2D9-09A54D0B1B26}" destId="{94CF503E-810A-4549-A7CC-A8B1C54B163D}" srcOrd="0" destOrd="0" presId="urn:microsoft.com/office/officeart/2005/8/layout/vList3#1"/>
    <dgm:cxn modelId="{5FADC096-F2A7-4C07-B52D-4E49C1E5DA05}" srcId="{9BEF8A56-35A3-4FF6-A701-A9998EC89056}" destId="{4B5C63B4-FB17-4989-93C4-DE06EDD8B465}" srcOrd="1" destOrd="0" parTransId="{9F4C9432-F349-414F-8153-1045DF35B4BE}" sibTransId="{317AB914-2989-443F-A751-676D125D5159}"/>
    <dgm:cxn modelId="{B54C77CC-8B73-4AF6-AF4E-81402BBD043B}" srcId="{9BEF8A56-35A3-4FF6-A701-A9998EC89056}" destId="{445D1F8A-0AE8-4BC9-A2D9-09A54D0B1B26}" srcOrd="0" destOrd="0" parTransId="{9C0E6028-DE49-4389-B360-7EE294F7C1CF}" sibTransId="{2C6337A8-1F89-4111-AEE6-69BF2488B560}"/>
    <dgm:cxn modelId="{0AD5F75E-2D80-4F0F-8F79-FE9C0F98E485}" type="presParOf" srcId="{98F25AD9-ED87-469C-AC15-68AE956A7E2B}" destId="{90EF59CD-BBC0-4797-9029-96DB5410A8A5}" srcOrd="0" destOrd="0" presId="urn:microsoft.com/office/officeart/2005/8/layout/vList3#1"/>
    <dgm:cxn modelId="{35A2BD7E-078E-4249-87F9-139DE2B28715}" type="presParOf" srcId="{90EF59CD-BBC0-4797-9029-96DB5410A8A5}" destId="{DAE02033-58B7-4E6C-BA5A-256241A4B2D3}" srcOrd="0" destOrd="0" presId="urn:microsoft.com/office/officeart/2005/8/layout/vList3#1"/>
    <dgm:cxn modelId="{C534DA7A-A2C4-4D98-BE2D-8347F7BD179D}" type="presParOf" srcId="{90EF59CD-BBC0-4797-9029-96DB5410A8A5}" destId="{94CF503E-810A-4549-A7CC-A8B1C54B163D}" srcOrd="1" destOrd="0" presId="urn:microsoft.com/office/officeart/2005/8/layout/vList3#1"/>
    <dgm:cxn modelId="{4341D7B1-1153-4527-9331-A92383FE4791}" type="presParOf" srcId="{98F25AD9-ED87-469C-AC15-68AE956A7E2B}" destId="{BB8394C8-DA57-496C-8742-4A9625F848CC}" srcOrd="1" destOrd="0" presId="urn:microsoft.com/office/officeart/2005/8/layout/vList3#1"/>
    <dgm:cxn modelId="{0F9A4E83-F16F-469C-B39A-20031FE84F14}" type="presParOf" srcId="{98F25AD9-ED87-469C-AC15-68AE956A7E2B}" destId="{0FDFDA47-F8EA-4379-AB80-49033E4649F8}" srcOrd="2" destOrd="0" presId="urn:microsoft.com/office/officeart/2005/8/layout/vList3#1"/>
    <dgm:cxn modelId="{0107EA5A-3B59-4E9A-81EE-CCEA08129E39}" type="presParOf" srcId="{0FDFDA47-F8EA-4379-AB80-49033E4649F8}" destId="{145A3692-C059-471F-8E26-54F89ED77832}" srcOrd="0" destOrd="0" presId="urn:microsoft.com/office/officeart/2005/8/layout/vList3#1"/>
    <dgm:cxn modelId="{F635D564-1078-4DFD-AB4A-00813423A6EE}" type="presParOf" srcId="{0FDFDA47-F8EA-4379-AB80-49033E4649F8}" destId="{1A8811E3-6FB1-46E6-818B-FD3EB01CF28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9D5BE9-27F2-48DB-9D65-F42984DCAEBB}" type="doc">
      <dgm:prSet loTypeId="urn:microsoft.com/office/officeart/2005/8/layout/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0F1C5E-776C-4D09-A96B-A2100D2FAB48}">
      <dgm:prSet/>
      <dgm:spPr/>
      <dgm:t>
        <a:bodyPr/>
        <a:lstStyle/>
        <a:p>
          <a:pPr rtl="0"/>
          <a:r>
            <a:rPr lang="ru-RU" dirty="0" smtClean="0"/>
            <a:t>Непосредственно образовательная деятельность по реализации содержания образовательной области «Познание»;</a:t>
          </a:r>
          <a:endParaRPr lang="ru-RU" dirty="0"/>
        </a:p>
      </dgm:t>
    </dgm:pt>
    <dgm:pt modelId="{C5CD17B3-0B80-42CE-B5C9-5267BE71377B}" type="parTrans" cxnId="{850A8129-364A-4213-A3A1-C652C1BE2358}">
      <dgm:prSet/>
      <dgm:spPr/>
      <dgm:t>
        <a:bodyPr/>
        <a:lstStyle/>
        <a:p>
          <a:endParaRPr lang="ru-RU"/>
        </a:p>
      </dgm:t>
    </dgm:pt>
    <dgm:pt modelId="{4755A9D0-2324-4165-BED6-543A5EA2F46D}" type="sibTrans" cxnId="{850A8129-364A-4213-A3A1-C652C1BE2358}">
      <dgm:prSet/>
      <dgm:spPr/>
      <dgm:t>
        <a:bodyPr/>
        <a:lstStyle/>
        <a:p>
          <a:endParaRPr lang="ru-RU"/>
        </a:p>
      </dgm:t>
    </dgm:pt>
    <dgm:pt modelId="{CEA97859-43C1-4F87-A23D-3B59DF8DF4EE}">
      <dgm:prSet/>
      <dgm:spPr/>
      <dgm:t>
        <a:bodyPr/>
        <a:lstStyle/>
        <a:p>
          <a:pPr rtl="0"/>
          <a:r>
            <a:rPr lang="ru-RU" dirty="0" smtClean="0"/>
            <a:t>Совместная деятельность в режиме дня;</a:t>
          </a:r>
          <a:endParaRPr lang="ru-RU" dirty="0"/>
        </a:p>
      </dgm:t>
    </dgm:pt>
    <dgm:pt modelId="{7C1D1E7B-7946-4F3D-A3AA-1CE246D345A5}" type="parTrans" cxnId="{73294E72-7A18-4F71-B430-84B6854210CD}">
      <dgm:prSet/>
      <dgm:spPr/>
      <dgm:t>
        <a:bodyPr/>
        <a:lstStyle/>
        <a:p>
          <a:endParaRPr lang="ru-RU"/>
        </a:p>
      </dgm:t>
    </dgm:pt>
    <dgm:pt modelId="{5BB6FBD5-99C2-4209-B448-FC887F2B5A22}" type="sibTrans" cxnId="{73294E72-7A18-4F71-B430-84B6854210CD}">
      <dgm:prSet/>
      <dgm:spPr/>
      <dgm:t>
        <a:bodyPr/>
        <a:lstStyle/>
        <a:p>
          <a:endParaRPr lang="ru-RU"/>
        </a:p>
      </dgm:t>
    </dgm:pt>
    <dgm:pt modelId="{52CEDA46-44A2-4B76-9CD2-2371F31DF7E4}">
      <dgm:prSet/>
      <dgm:spPr/>
      <dgm:t>
        <a:bodyPr/>
        <a:lstStyle/>
        <a:p>
          <a:pPr rtl="0"/>
          <a:r>
            <a:rPr lang="ru-RU" dirty="0" smtClean="0"/>
            <a:t>Самостоятельная творческая деятельность детей.</a:t>
          </a:r>
          <a:endParaRPr lang="ru-RU" dirty="0"/>
        </a:p>
      </dgm:t>
    </dgm:pt>
    <dgm:pt modelId="{A9FEA6D2-38FE-4345-B9F6-F67DD2B792DD}" type="parTrans" cxnId="{11DDA283-122B-41C0-986C-297A4CE3C47F}">
      <dgm:prSet/>
      <dgm:spPr/>
      <dgm:t>
        <a:bodyPr/>
        <a:lstStyle/>
        <a:p>
          <a:endParaRPr lang="ru-RU"/>
        </a:p>
      </dgm:t>
    </dgm:pt>
    <dgm:pt modelId="{8F77E2A8-0C4A-4798-8268-2D5D43446EE3}" type="sibTrans" cxnId="{11DDA283-122B-41C0-986C-297A4CE3C47F}">
      <dgm:prSet/>
      <dgm:spPr/>
      <dgm:t>
        <a:bodyPr/>
        <a:lstStyle/>
        <a:p>
          <a:endParaRPr lang="ru-RU"/>
        </a:p>
      </dgm:t>
    </dgm:pt>
    <dgm:pt modelId="{F981CBC6-B46E-4196-BE7F-573BB782FEA2}" type="pres">
      <dgm:prSet presAssocID="{0B9D5BE9-27F2-48DB-9D65-F42984DCAE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55C454-826D-45D2-86C2-DB9B1496F319}" type="pres">
      <dgm:prSet presAssocID="{A50F1C5E-776C-4D09-A96B-A2100D2FAB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E89E1-BE5E-42B0-A7EB-244570C6F4CC}" type="pres">
      <dgm:prSet presAssocID="{4755A9D0-2324-4165-BED6-543A5EA2F46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847BEB7-0D6C-4FBE-AA45-7AD92C8FFDCA}" type="pres">
      <dgm:prSet presAssocID="{4755A9D0-2324-4165-BED6-543A5EA2F46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8E0A8A1-18FF-427D-B080-FABE9C0203A8}" type="pres">
      <dgm:prSet presAssocID="{CEA97859-43C1-4F87-A23D-3B59DF8DF4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72779-33AA-4C4E-AC9C-FBA19DABE198}" type="pres">
      <dgm:prSet presAssocID="{5BB6FBD5-99C2-4209-B448-FC887F2B5A2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830A3E5-642D-4645-9D4A-77A6104E646A}" type="pres">
      <dgm:prSet presAssocID="{5BB6FBD5-99C2-4209-B448-FC887F2B5A2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8828CDD-1B64-4241-A2B1-C13172AF6C46}" type="pres">
      <dgm:prSet presAssocID="{52CEDA46-44A2-4B76-9CD2-2371F31DF7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35FA9F-5384-402B-8F60-76338A3CF011}" type="presOf" srcId="{4755A9D0-2324-4165-BED6-543A5EA2F46D}" destId="{3847BEB7-0D6C-4FBE-AA45-7AD92C8FFDCA}" srcOrd="1" destOrd="0" presId="urn:microsoft.com/office/officeart/2005/8/layout/process1"/>
    <dgm:cxn modelId="{73294E72-7A18-4F71-B430-84B6854210CD}" srcId="{0B9D5BE9-27F2-48DB-9D65-F42984DCAEBB}" destId="{CEA97859-43C1-4F87-A23D-3B59DF8DF4EE}" srcOrd="1" destOrd="0" parTransId="{7C1D1E7B-7946-4F3D-A3AA-1CE246D345A5}" sibTransId="{5BB6FBD5-99C2-4209-B448-FC887F2B5A22}"/>
    <dgm:cxn modelId="{708E3652-4C45-43AB-BF98-12D9D44B39EC}" type="presOf" srcId="{CEA97859-43C1-4F87-A23D-3B59DF8DF4EE}" destId="{88E0A8A1-18FF-427D-B080-FABE9C0203A8}" srcOrd="0" destOrd="0" presId="urn:microsoft.com/office/officeart/2005/8/layout/process1"/>
    <dgm:cxn modelId="{850A8129-364A-4213-A3A1-C652C1BE2358}" srcId="{0B9D5BE9-27F2-48DB-9D65-F42984DCAEBB}" destId="{A50F1C5E-776C-4D09-A96B-A2100D2FAB48}" srcOrd="0" destOrd="0" parTransId="{C5CD17B3-0B80-42CE-B5C9-5267BE71377B}" sibTransId="{4755A9D0-2324-4165-BED6-543A5EA2F46D}"/>
    <dgm:cxn modelId="{8C033AD9-F973-44A1-8C1A-B3B1F0C77C42}" type="presOf" srcId="{5BB6FBD5-99C2-4209-B448-FC887F2B5A22}" destId="{E0072779-33AA-4C4E-AC9C-FBA19DABE198}" srcOrd="0" destOrd="0" presId="urn:microsoft.com/office/officeart/2005/8/layout/process1"/>
    <dgm:cxn modelId="{EC6D8D09-25E8-4D9E-ABF5-7C0DBE8BF4C7}" type="presOf" srcId="{52CEDA46-44A2-4B76-9CD2-2371F31DF7E4}" destId="{A8828CDD-1B64-4241-A2B1-C13172AF6C46}" srcOrd="0" destOrd="0" presId="urn:microsoft.com/office/officeart/2005/8/layout/process1"/>
    <dgm:cxn modelId="{9457AB78-8EA7-41F8-8C79-7671B86F9E61}" type="presOf" srcId="{0B9D5BE9-27F2-48DB-9D65-F42984DCAEBB}" destId="{F981CBC6-B46E-4196-BE7F-573BB782FEA2}" srcOrd="0" destOrd="0" presId="urn:microsoft.com/office/officeart/2005/8/layout/process1"/>
    <dgm:cxn modelId="{11DDA283-122B-41C0-986C-297A4CE3C47F}" srcId="{0B9D5BE9-27F2-48DB-9D65-F42984DCAEBB}" destId="{52CEDA46-44A2-4B76-9CD2-2371F31DF7E4}" srcOrd="2" destOrd="0" parTransId="{A9FEA6D2-38FE-4345-B9F6-F67DD2B792DD}" sibTransId="{8F77E2A8-0C4A-4798-8268-2D5D43446EE3}"/>
    <dgm:cxn modelId="{E269797E-7146-4FF0-8231-1571DCCC84E8}" type="presOf" srcId="{5BB6FBD5-99C2-4209-B448-FC887F2B5A22}" destId="{2830A3E5-642D-4645-9D4A-77A6104E646A}" srcOrd="1" destOrd="0" presId="urn:microsoft.com/office/officeart/2005/8/layout/process1"/>
    <dgm:cxn modelId="{B53EE51F-9E10-4B71-9BF0-49D2A5DCEB91}" type="presOf" srcId="{4755A9D0-2324-4165-BED6-543A5EA2F46D}" destId="{25AE89E1-BE5E-42B0-A7EB-244570C6F4CC}" srcOrd="0" destOrd="0" presId="urn:microsoft.com/office/officeart/2005/8/layout/process1"/>
    <dgm:cxn modelId="{A6986193-276C-422E-B14C-6A59534A31FC}" type="presOf" srcId="{A50F1C5E-776C-4D09-A96B-A2100D2FAB48}" destId="{3555C454-826D-45D2-86C2-DB9B1496F319}" srcOrd="0" destOrd="0" presId="urn:microsoft.com/office/officeart/2005/8/layout/process1"/>
    <dgm:cxn modelId="{F6450807-535E-4D44-9D0D-FF3FDE50D7C5}" type="presParOf" srcId="{F981CBC6-B46E-4196-BE7F-573BB782FEA2}" destId="{3555C454-826D-45D2-86C2-DB9B1496F319}" srcOrd="0" destOrd="0" presId="urn:microsoft.com/office/officeart/2005/8/layout/process1"/>
    <dgm:cxn modelId="{0D28339C-7144-4484-A948-AAE1E28F2479}" type="presParOf" srcId="{F981CBC6-B46E-4196-BE7F-573BB782FEA2}" destId="{25AE89E1-BE5E-42B0-A7EB-244570C6F4CC}" srcOrd="1" destOrd="0" presId="urn:microsoft.com/office/officeart/2005/8/layout/process1"/>
    <dgm:cxn modelId="{C8F5A3E8-CC12-49B7-9461-069B0D73F8D2}" type="presParOf" srcId="{25AE89E1-BE5E-42B0-A7EB-244570C6F4CC}" destId="{3847BEB7-0D6C-4FBE-AA45-7AD92C8FFDCA}" srcOrd="0" destOrd="0" presId="urn:microsoft.com/office/officeart/2005/8/layout/process1"/>
    <dgm:cxn modelId="{83AAE939-BCC1-40D6-97DD-F4FA3ABD2C3E}" type="presParOf" srcId="{F981CBC6-B46E-4196-BE7F-573BB782FEA2}" destId="{88E0A8A1-18FF-427D-B080-FABE9C0203A8}" srcOrd="2" destOrd="0" presId="urn:microsoft.com/office/officeart/2005/8/layout/process1"/>
    <dgm:cxn modelId="{2A7A5C31-6561-46A4-9E04-6F181AA79E69}" type="presParOf" srcId="{F981CBC6-B46E-4196-BE7F-573BB782FEA2}" destId="{E0072779-33AA-4C4E-AC9C-FBA19DABE198}" srcOrd="3" destOrd="0" presId="urn:microsoft.com/office/officeart/2005/8/layout/process1"/>
    <dgm:cxn modelId="{23B9FF51-AB0D-43B5-9C04-036A7A43F0FD}" type="presParOf" srcId="{E0072779-33AA-4C4E-AC9C-FBA19DABE198}" destId="{2830A3E5-642D-4645-9D4A-77A6104E646A}" srcOrd="0" destOrd="0" presId="urn:microsoft.com/office/officeart/2005/8/layout/process1"/>
    <dgm:cxn modelId="{94E1BE70-48AC-4C46-86CE-E590AEC20C56}" type="presParOf" srcId="{F981CBC6-B46E-4196-BE7F-573BB782FEA2}" destId="{A8828CDD-1B64-4241-A2B1-C13172AF6C4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37D152-7075-43CD-97D2-FF0C62972D5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9CE324-8288-4234-B445-CC4574843946}">
      <dgm:prSet/>
      <dgm:spPr/>
      <dgm:t>
        <a:bodyPr/>
        <a:lstStyle/>
        <a:p>
          <a:pPr rtl="0"/>
          <a:r>
            <a:rPr lang="ru-RU" dirty="0" smtClean="0"/>
            <a:t>Устойчивые знания о взаимосвязи явлений в неживой природе. </a:t>
          </a:r>
          <a:endParaRPr lang="ru-RU" dirty="0"/>
        </a:p>
      </dgm:t>
    </dgm:pt>
    <dgm:pt modelId="{16B2D2B4-DB52-4777-AC8D-D63820DE5E5E}" type="parTrans" cxnId="{39C8E2E9-C159-461F-A57A-9D3009EA70B7}">
      <dgm:prSet/>
      <dgm:spPr/>
      <dgm:t>
        <a:bodyPr/>
        <a:lstStyle/>
        <a:p>
          <a:endParaRPr lang="ru-RU"/>
        </a:p>
      </dgm:t>
    </dgm:pt>
    <dgm:pt modelId="{360F976F-42EF-445D-8A06-8D7CB9759FC4}" type="sibTrans" cxnId="{39C8E2E9-C159-461F-A57A-9D3009EA70B7}">
      <dgm:prSet/>
      <dgm:spPr>
        <a:solidFill>
          <a:srgbClr val="0033CC"/>
        </a:solidFill>
      </dgm:spPr>
      <dgm:t>
        <a:bodyPr/>
        <a:lstStyle/>
        <a:p>
          <a:endParaRPr lang="ru-RU"/>
        </a:p>
      </dgm:t>
    </dgm:pt>
    <dgm:pt modelId="{9D2239F1-993E-44BE-8AB2-5D15E603981B}">
      <dgm:prSet/>
      <dgm:spPr/>
      <dgm:t>
        <a:bodyPr/>
        <a:lstStyle/>
        <a:p>
          <a:pPr rtl="0"/>
          <a:r>
            <a:rPr lang="ru-RU" dirty="0" smtClean="0"/>
            <a:t>Умение наблюдать, логически мыслить, сравнивать, анализировать, обобщать. </a:t>
          </a:r>
          <a:endParaRPr lang="ru-RU" dirty="0"/>
        </a:p>
      </dgm:t>
    </dgm:pt>
    <dgm:pt modelId="{81978A7E-D4B5-4F12-8556-E6923329CAC7}" type="parTrans" cxnId="{AA5DE7DD-B24D-4DF3-BF88-462053800372}">
      <dgm:prSet/>
      <dgm:spPr/>
      <dgm:t>
        <a:bodyPr/>
        <a:lstStyle/>
        <a:p>
          <a:endParaRPr lang="ru-RU"/>
        </a:p>
      </dgm:t>
    </dgm:pt>
    <dgm:pt modelId="{1E1A54B7-1EF2-4ACA-8F21-310A67ABAFC7}" type="sibTrans" cxnId="{AA5DE7DD-B24D-4DF3-BF88-462053800372}">
      <dgm:prSet/>
      <dgm:spPr>
        <a:solidFill>
          <a:srgbClr val="0033CC"/>
        </a:solidFill>
      </dgm:spPr>
      <dgm:t>
        <a:bodyPr/>
        <a:lstStyle/>
        <a:p>
          <a:endParaRPr lang="ru-RU"/>
        </a:p>
      </dgm:t>
    </dgm:pt>
    <dgm:pt modelId="{D657AF7C-693F-4DF3-83BC-0DB2EB7E2484}">
      <dgm:prSet/>
      <dgm:spPr/>
      <dgm:t>
        <a:bodyPr/>
        <a:lstStyle/>
        <a:p>
          <a:pPr rtl="0"/>
          <a:r>
            <a:rPr lang="ru-RU" dirty="0" smtClean="0"/>
            <a:t>Овладение навыками практической деятельности целостного мировидения ребенка дошкольного возраста средствами эксперимента.</a:t>
          </a:r>
          <a:endParaRPr lang="ru-RU" dirty="0"/>
        </a:p>
      </dgm:t>
    </dgm:pt>
    <dgm:pt modelId="{076CA9D5-35F4-47DF-B21D-C8E2494ED6E9}" type="parTrans" cxnId="{6955374B-337C-41D6-99E2-378D7EBDEB7E}">
      <dgm:prSet/>
      <dgm:spPr/>
      <dgm:t>
        <a:bodyPr/>
        <a:lstStyle/>
        <a:p>
          <a:endParaRPr lang="ru-RU"/>
        </a:p>
      </dgm:t>
    </dgm:pt>
    <dgm:pt modelId="{50EC8F43-4829-4A08-9804-3DDECA68ACB2}" type="sibTrans" cxnId="{6955374B-337C-41D6-99E2-378D7EBDEB7E}">
      <dgm:prSet/>
      <dgm:spPr>
        <a:solidFill>
          <a:srgbClr val="0033CC"/>
        </a:solidFill>
      </dgm:spPr>
      <dgm:t>
        <a:bodyPr/>
        <a:lstStyle/>
        <a:p>
          <a:endParaRPr lang="ru-RU"/>
        </a:p>
      </dgm:t>
    </dgm:pt>
    <dgm:pt modelId="{BEBCD90C-29E2-4EE9-AAA5-23446CC5E8B3}">
      <dgm:prSet/>
      <dgm:spPr/>
      <dgm:t>
        <a:bodyPr/>
        <a:lstStyle/>
        <a:p>
          <a:pPr rtl="0"/>
          <a:r>
            <a:rPr lang="ru-RU" dirty="0" smtClean="0"/>
            <a:t>Способность к творческому самовыражению через словесное и изобразительное творчество.</a:t>
          </a:r>
          <a:endParaRPr lang="ru-RU" dirty="0"/>
        </a:p>
      </dgm:t>
    </dgm:pt>
    <dgm:pt modelId="{9BDF3E06-91B5-4CB9-A2E0-FCD9EAACE727}" type="parTrans" cxnId="{7ABCBC90-FF68-4911-BEA5-178D35C0586C}">
      <dgm:prSet/>
      <dgm:spPr/>
      <dgm:t>
        <a:bodyPr/>
        <a:lstStyle/>
        <a:p>
          <a:endParaRPr lang="ru-RU"/>
        </a:p>
      </dgm:t>
    </dgm:pt>
    <dgm:pt modelId="{D9EA4A24-310E-4125-B082-260E77C5F735}" type="sibTrans" cxnId="{7ABCBC90-FF68-4911-BEA5-178D35C0586C}">
      <dgm:prSet/>
      <dgm:spPr/>
      <dgm:t>
        <a:bodyPr/>
        <a:lstStyle/>
        <a:p>
          <a:endParaRPr lang="ru-RU"/>
        </a:p>
      </dgm:t>
    </dgm:pt>
    <dgm:pt modelId="{0D2790F0-3DBF-460F-86ED-B68DE4AAB9F2}" type="pres">
      <dgm:prSet presAssocID="{4337D152-7075-43CD-97D2-FF0C62972D5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515F10-36E4-4C1D-B1CC-FFC06157FB88}" type="pres">
      <dgm:prSet presAssocID="{EE9CE324-8288-4234-B445-CC457484394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C3CCB-3C7B-40D0-8D8E-DB4747CE63A2}" type="pres">
      <dgm:prSet presAssocID="{360F976F-42EF-445D-8A06-8D7CB9759FC4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D19458F-81C9-4A5B-A838-53699EEBA868}" type="pres">
      <dgm:prSet presAssocID="{360F976F-42EF-445D-8A06-8D7CB9759FC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4EA9816-17A9-4AF9-9B2F-0EFEC9D4D818}" type="pres">
      <dgm:prSet presAssocID="{9D2239F1-993E-44BE-8AB2-5D15E603981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EBBB1-EB6E-4CDB-8EA2-A3A7DECE984F}" type="pres">
      <dgm:prSet presAssocID="{1E1A54B7-1EF2-4ACA-8F21-310A67ABAFC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5944B8F-70E0-4FF4-957F-DDB0A543FE47}" type="pres">
      <dgm:prSet presAssocID="{1E1A54B7-1EF2-4ACA-8F21-310A67ABAFC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0BAE1B3-2703-41E5-9889-31BA0A683ED0}" type="pres">
      <dgm:prSet presAssocID="{D657AF7C-693F-4DF3-83BC-0DB2EB7E248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AFA8C-371A-4B2B-AFC5-F38C1A2E444D}" type="pres">
      <dgm:prSet presAssocID="{50EC8F43-4829-4A08-9804-3DDECA68ACB2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C89A908-86E2-47D0-B23A-4DB64B6D1361}" type="pres">
      <dgm:prSet presAssocID="{50EC8F43-4829-4A08-9804-3DDECA68ACB2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9FB7639-3810-4CFA-B7DF-2BBF1AF949E3}" type="pres">
      <dgm:prSet presAssocID="{BEBCD90C-29E2-4EE9-AAA5-23446CC5E8B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603E96-F2B9-44D0-B916-313A7DB60133}" type="presOf" srcId="{BEBCD90C-29E2-4EE9-AAA5-23446CC5E8B3}" destId="{59FB7639-3810-4CFA-B7DF-2BBF1AF949E3}" srcOrd="0" destOrd="0" presId="urn:microsoft.com/office/officeart/2005/8/layout/process1"/>
    <dgm:cxn modelId="{8EB05C9E-254B-4520-8835-D767BA6585FA}" type="presOf" srcId="{50EC8F43-4829-4A08-9804-3DDECA68ACB2}" destId="{DDAAFA8C-371A-4B2B-AFC5-F38C1A2E444D}" srcOrd="0" destOrd="0" presId="urn:microsoft.com/office/officeart/2005/8/layout/process1"/>
    <dgm:cxn modelId="{7ABCBC90-FF68-4911-BEA5-178D35C0586C}" srcId="{4337D152-7075-43CD-97D2-FF0C62972D55}" destId="{BEBCD90C-29E2-4EE9-AAA5-23446CC5E8B3}" srcOrd="3" destOrd="0" parTransId="{9BDF3E06-91B5-4CB9-A2E0-FCD9EAACE727}" sibTransId="{D9EA4A24-310E-4125-B082-260E77C5F735}"/>
    <dgm:cxn modelId="{54B152BC-94C2-471C-932D-065CBE962230}" type="presOf" srcId="{50EC8F43-4829-4A08-9804-3DDECA68ACB2}" destId="{8C89A908-86E2-47D0-B23A-4DB64B6D1361}" srcOrd="1" destOrd="0" presId="urn:microsoft.com/office/officeart/2005/8/layout/process1"/>
    <dgm:cxn modelId="{AA5DE7DD-B24D-4DF3-BF88-462053800372}" srcId="{4337D152-7075-43CD-97D2-FF0C62972D55}" destId="{9D2239F1-993E-44BE-8AB2-5D15E603981B}" srcOrd="1" destOrd="0" parTransId="{81978A7E-D4B5-4F12-8556-E6923329CAC7}" sibTransId="{1E1A54B7-1EF2-4ACA-8F21-310A67ABAFC7}"/>
    <dgm:cxn modelId="{9BC5CA65-EA9A-4171-A271-7E7FFC4F6090}" type="presOf" srcId="{9D2239F1-993E-44BE-8AB2-5D15E603981B}" destId="{E4EA9816-17A9-4AF9-9B2F-0EFEC9D4D818}" srcOrd="0" destOrd="0" presId="urn:microsoft.com/office/officeart/2005/8/layout/process1"/>
    <dgm:cxn modelId="{A3739603-D09D-4CD9-ACF3-09ED544C7346}" type="presOf" srcId="{1E1A54B7-1EF2-4ACA-8F21-310A67ABAFC7}" destId="{85944B8F-70E0-4FF4-957F-DDB0A543FE47}" srcOrd="1" destOrd="0" presId="urn:microsoft.com/office/officeart/2005/8/layout/process1"/>
    <dgm:cxn modelId="{0154EBF9-EAC1-46AD-8F75-E6E0AD8A174D}" type="presOf" srcId="{D657AF7C-693F-4DF3-83BC-0DB2EB7E2484}" destId="{10BAE1B3-2703-41E5-9889-31BA0A683ED0}" srcOrd="0" destOrd="0" presId="urn:microsoft.com/office/officeart/2005/8/layout/process1"/>
    <dgm:cxn modelId="{6955374B-337C-41D6-99E2-378D7EBDEB7E}" srcId="{4337D152-7075-43CD-97D2-FF0C62972D55}" destId="{D657AF7C-693F-4DF3-83BC-0DB2EB7E2484}" srcOrd="2" destOrd="0" parTransId="{076CA9D5-35F4-47DF-B21D-C8E2494ED6E9}" sibTransId="{50EC8F43-4829-4A08-9804-3DDECA68ACB2}"/>
    <dgm:cxn modelId="{F86C1C2B-DC8D-4A43-82DE-03D4753F3B0D}" type="presOf" srcId="{360F976F-42EF-445D-8A06-8D7CB9759FC4}" destId="{A52C3CCB-3C7B-40D0-8D8E-DB4747CE63A2}" srcOrd="0" destOrd="0" presId="urn:microsoft.com/office/officeart/2005/8/layout/process1"/>
    <dgm:cxn modelId="{A7ED18FD-087F-466E-8871-03E1D8DB061D}" type="presOf" srcId="{360F976F-42EF-445D-8A06-8D7CB9759FC4}" destId="{BD19458F-81C9-4A5B-A838-53699EEBA868}" srcOrd="1" destOrd="0" presId="urn:microsoft.com/office/officeart/2005/8/layout/process1"/>
    <dgm:cxn modelId="{3D042799-3F61-4B7C-91E8-1EFBF52A038E}" type="presOf" srcId="{1E1A54B7-1EF2-4ACA-8F21-310A67ABAFC7}" destId="{727EBBB1-EB6E-4CDB-8EA2-A3A7DECE984F}" srcOrd="0" destOrd="0" presId="urn:microsoft.com/office/officeart/2005/8/layout/process1"/>
    <dgm:cxn modelId="{B64D8144-EA11-4FB4-99DA-4BBA21C07284}" type="presOf" srcId="{EE9CE324-8288-4234-B445-CC4574843946}" destId="{C5515F10-36E4-4C1D-B1CC-FFC06157FB88}" srcOrd="0" destOrd="0" presId="urn:microsoft.com/office/officeart/2005/8/layout/process1"/>
    <dgm:cxn modelId="{39C8E2E9-C159-461F-A57A-9D3009EA70B7}" srcId="{4337D152-7075-43CD-97D2-FF0C62972D55}" destId="{EE9CE324-8288-4234-B445-CC4574843946}" srcOrd="0" destOrd="0" parTransId="{16B2D2B4-DB52-4777-AC8D-D63820DE5E5E}" sibTransId="{360F976F-42EF-445D-8A06-8D7CB9759FC4}"/>
    <dgm:cxn modelId="{84F79EA7-1013-4FAB-B1E6-591E0311960D}" type="presOf" srcId="{4337D152-7075-43CD-97D2-FF0C62972D55}" destId="{0D2790F0-3DBF-460F-86ED-B68DE4AAB9F2}" srcOrd="0" destOrd="0" presId="urn:microsoft.com/office/officeart/2005/8/layout/process1"/>
    <dgm:cxn modelId="{11CDBDA4-E4CD-4FCD-99F3-09BBF26A8C51}" type="presParOf" srcId="{0D2790F0-3DBF-460F-86ED-B68DE4AAB9F2}" destId="{C5515F10-36E4-4C1D-B1CC-FFC06157FB88}" srcOrd="0" destOrd="0" presId="urn:microsoft.com/office/officeart/2005/8/layout/process1"/>
    <dgm:cxn modelId="{81D8B6B9-105B-42B9-9988-DFA580C5EC2E}" type="presParOf" srcId="{0D2790F0-3DBF-460F-86ED-B68DE4AAB9F2}" destId="{A52C3CCB-3C7B-40D0-8D8E-DB4747CE63A2}" srcOrd="1" destOrd="0" presId="urn:microsoft.com/office/officeart/2005/8/layout/process1"/>
    <dgm:cxn modelId="{C59CA2FA-BFD3-4DB9-B243-432EAF40A10F}" type="presParOf" srcId="{A52C3CCB-3C7B-40D0-8D8E-DB4747CE63A2}" destId="{BD19458F-81C9-4A5B-A838-53699EEBA868}" srcOrd="0" destOrd="0" presId="urn:microsoft.com/office/officeart/2005/8/layout/process1"/>
    <dgm:cxn modelId="{9EE29BC3-BB10-4BFF-B71B-C614FACA55F8}" type="presParOf" srcId="{0D2790F0-3DBF-460F-86ED-B68DE4AAB9F2}" destId="{E4EA9816-17A9-4AF9-9B2F-0EFEC9D4D818}" srcOrd="2" destOrd="0" presId="urn:microsoft.com/office/officeart/2005/8/layout/process1"/>
    <dgm:cxn modelId="{45608ED7-B906-41CE-A22A-CBDE3AC3953F}" type="presParOf" srcId="{0D2790F0-3DBF-460F-86ED-B68DE4AAB9F2}" destId="{727EBBB1-EB6E-4CDB-8EA2-A3A7DECE984F}" srcOrd="3" destOrd="0" presId="urn:microsoft.com/office/officeart/2005/8/layout/process1"/>
    <dgm:cxn modelId="{213D89FB-BBCC-4CF5-BC16-A166F03B9F2F}" type="presParOf" srcId="{727EBBB1-EB6E-4CDB-8EA2-A3A7DECE984F}" destId="{85944B8F-70E0-4FF4-957F-DDB0A543FE47}" srcOrd="0" destOrd="0" presId="urn:microsoft.com/office/officeart/2005/8/layout/process1"/>
    <dgm:cxn modelId="{AED27FF3-6980-4B3E-8307-5664B0F6DFCC}" type="presParOf" srcId="{0D2790F0-3DBF-460F-86ED-B68DE4AAB9F2}" destId="{10BAE1B3-2703-41E5-9889-31BA0A683ED0}" srcOrd="4" destOrd="0" presId="urn:microsoft.com/office/officeart/2005/8/layout/process1"/>
    <dgm:cxn modelId="{A98BB75F-6596-42C8-9E17-2B668992BEE9}" type="presParOf" srcId="{0D2790F0-3DBF-460F-86ED-B68DE4AAB9F2}" destId="{DDAAFA8C-371A-4B2B-AFC5-F38C1A2E444D}" srcOrd="5" destOrd="0" presId="urn:microsoft.com/office/officeart/2005/8/layout/process1"/>
    <dgm:cxn modelId="{029A186C-EB4A-44F5-B3C9-105647A4F171}" type="presParOf" srcId="{DDAAFA8C-371A-4B2B-AFC5-F38C1A2E444D}" destId="{8C89A908-86E2-47D0-B23A-4DB64B6D1361}" srcOrd="0" destOrd="0" presId="urn:microsoft.com/office/officeart/2005/8/layout/process1"/>
    <dgm:cxn modelId="{E7F7A268-4AED-4180-919B-6F797A357E69}" type="presParOf" srcId="{0D2790F0-3DBF-460F-86ED-B68DE4AAB9F2}" destId="{59FB7639-3810-4CFA-B7DF-2BBF1AF949E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B1E2F6-8975-4BE8-8B65-169B14752A3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512698-FB9F-42F1-B2DA-50E19CB6BF21}">
      <dgm:prSet/>
      <dgm:spPr/>
      <dgm:t>
        <a:bodyPr/>
        <a:lstStyle/>
        <a:p>
          <a:pPr algn="l" rtl="0"/>
          <a:r>
            <a:rPr lang="ru-RU" dirty="0" smtClean="0"/>
            <a:t>Установление эффективности использования детского экспериментирования как метода формирования познавательного интереса  и творческого самовыражения при ознакомлении с неживой природой через мониторинг.</a:t>
          </a:r>
          <a:endParaRPr lang="ru-RU" dirty="0"/>
        </a:p>
      </dgm:t>
    </dgm:pt>
    <dgm:pt modelId="{6763E251-4D20-479E-996F-D4777F429999}" type="parTrans" cxnId="{2EC7BA46-1DE8-408C-9918-944573366643}">
      <dgm:prSet/>
      <dgm:spPr/>
      <dgm:t>
        <a:bodyPr/>
        <a:lstStyle/>
        <a:p>
          <a:endParaRPr lang="ru-RU"/>
        </a:p>
      </dgm:t>
    </dgm:pt>
    <dgm:pt modelId="{6C37A7BA-F553-4EDF-A684-1F4595BA7D78}" type="sibTrans" cxnId="{2EC7BA46-1DE8-408C-9918-944573366643}">
      <dgm:prSet/>
      <dgm:spPr/>
      <dgm:t>
        <a:bodyPr/>
        <a:lstStyle/>
        <a:p>
          <a:endParaRPr lang="ru-RU"/>
        </a:p>
      </dgm:t>
    </dgm:pt>
    <dgm:pt modelId="{014EDE0F-40FA-40FB-8C33-20F1AE6A0F75}" type="pres">
      <dgm:prSet presAssocID="{5EB1E2F6-8975-4BE8-8B65-169B14752A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F2554C-6209-4595-B388-6FF3E4DCC45E}" type="pres">
      <dgm:prSet presAssocID="{BA512698-FB9F-42F1-B2DA-50E19CB6BF21}" presName="linNode" presStyleCnt="0"/>
      <dgm:spPr/>
    </dgm:pt>
    <dgm:pt modelId="{51F3FF6A-281E-46DA-9624-43BE97F0EBF5}" type="pres">
      <dgm:prSet presAssocID="{BA512698-FB9F-42F1-B2DA-50E19CB6BF21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733F32-3DA1-4F98-A64D-23B4162351BD}" type="presOf" srcId="{5EB1E2F6-8975-4BE8-8B65-169B14752A37}" destId="{014EDE0F-40FA-40FB-8C33-20F1AE6A0F75}" srcOrd="0" destOrd="0" presId="urn:microsoft.com/office/officeart/2005/8/layout/vList5"/>
    <dgm:cxn modelId="{2EC7BA46-1DE8-408C-9918-944573366643}" srcId="{5EB1E2F6-8975-4BE8-8B65-169B14752A37}" destId="{BA512698-FB9F-42F1-B2DA-50E19CB6BF21}" srcOrd="0" destOrd="0" parTransId="{6763E251-4D20-479E-996F-D4777F429999}" sibTransId="{6C37A7BA-F553-4EDF-A684-1F4595BA7D78}"/>
    <dgm:cxn modelId="{4B3C496B-3789-49E8-AEAF-9AC7131AB6F5}" type="presOf" srcId="{BA512698-FB9F-42F1-B2DA-50E19CB6BF21}" destId="{51F3FF6A-281E-46DA-9624-43BE97F0EBF5}" srcOrd="0" destOrd="0" presId="urn:microsoft.com/office/officeart/2005/8/layout/vList5"/>
    <dgm:cxn modelId="{9E998BB1-28D4-42CD-B69F-2363424C7065}" type="presParOf" srcId="{014EDE0F-40FA-40FB-8C33-20F1AE6A0F75}" destId="{AFF2554C-6209-4595-B388-6FF3E4DCC45E}" srcOrd="0" destOrd="0" presId="urn:microsoft.com/office/officeart/2005/8/layout/vList5"/>
    <dgm:cxn modelId="{B3027546-ACE7-4604-837C-512683455D77}" type="presParOf" srcId="{AFF2554C-6209-4595-B388-6FF3E4DCC45E}" destId="{51F3FF6A-281E-46DA-9624-43BE97F0EBF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601AFF-C90D-4B2A-82E9-7E6967A4975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D00A7A-F5E6-4430-B652-CF53A7AB3183}">
      <dgm:prSet/>
      <dgm:spPr/>
      <dgm:t>
        <a:bodyPr/>
        <a:lstStyle/>
        <a:p>
          <a:pPr rtl="0"/>
          <a:r>
            <a:rPr lang="ru-RU" dirty="0" smtClean="0"/>
            <a:t>Способствует закреплению  знаний о неживой природе, полученные в ходе проведения опытов;</a:t>
          </a:r>
          <a:endParaRPr lang="ru-RU" dirty="0"/>
        </a:p>
      </dgm:t>
    </dgm:pt>
    <dgm:pt modelId="{7CBA7D98-9FDA-4BAB-861D-85421EEE0D68}" type="parTrans" cxnId="{F8DD3E71-4A62-42B1-90DB-40DC642E1C30}">
      <dgm:prSet/>
      <dgm:spPr/>
      <dgm:t>
        <a:bodyPr/>
        <a:lstStyle/>
        <a:p>
          <a:endParaRPr lang="ru-RU"/>
        </a:p>
      </dgm:t>
    </dgm:pt>
    <dgm:pt modelId="{F54CF8F9-B4CF-4083-A329-FE1431186120}" type="sibTrans" cxnId="{F8DD3E71-4A62-42B1-90DB-40DC642E1C30}">
      <dgm:prSet/>
      <dgm:spPr/>
      <dgm:t>
        <a:bodyPr/>
        <a:lstStyle/>
        <a:p>
          <a:endParaRPr lang="ru-RU"/>
        </a:p>
      </dgm:t>
    </dgm:pt>
    <dgm:pt modelId="{B8F123C9-6EB7-45C2-B258-21906C3E1465}">
      <dgm:prSet/>
      <dgm:spPr/>
      <dgm:t>
        <a:bodyPr/>
        <a:lstStyle/>
        <a:p>
          <a:pPr rtl="0"/>
          <a:r>
            <a:rPr lang="ru-RU" dirty="0" smtClean="0"/>
            <a:t>Стимулирует у детей старшего дошкольного возраста интерес к предметам и явлениям природы;</a:t>
          </a:r>
          <a:endParaRPr lang="ru-RU" dirty="0"/>
        </a:p>
      </dgm:t>
    </dgm:pt>
    <dgm:pt modelId="{4233DB9F-09BC-4199-89FC-E67794583D6F}" type="parTrans" cxnId="{61522E3E-940F-42BE-B3AC-EF7CF2AF981C}">
      <dgm:prSet/>
      <dgm:spPr/>
      <dgm:t>
        <a:bodyPr/>
        <a:lstStyle/>
        <a:p>
          <a:endParaRPr lang="ru-RU"/>
        </a:p>
      </dgm:t>
    </dgm:pt>
    <dgm:pt modelId="{36FF30A7-CB37-48EC-849E-639C3905FF1A}" type="sibTrans" cxnId="{61522E3E-940F-42BE-B3AC-EF7CF2AF981C}">
      <dgm:prSet/>
      <dgm:spPr/>
      <dgm:t>
        <a:bodyPr/>
        <a:lstStyle/>
        <a:p>
          <a:endParaRPr lang="ru-RU"/>
        </a:p>
      </dgm:t>
    </dgm:pt>
    <dgm:pt modelId="{2015B0C2-B77C-443A-9FC3-2BB15E2290DB}">
      <dgm:prSet/>
      <dgm:spPr/>
      <dgm:t>
        <a:bodyPr/>
        <a:lstStyle/>
        <a:p>
          <a:pPr rtl="0"/>
          <a:r>
            <a:rPr lang="ru-RU" dirty="0" smtClean="0"/>
            <a:t>Мотивирует   на создание условий для самостоятельного проведения опытов, поддержания инициативы в выдвижении предположений о причинах природных явлений и способах их проверки;</a:t>
          </a:r>
          <a:endParaRPr lang="ru-RU" dirty="0"/>
        </a:p>
      </dgm:t>
    </dgm:pt>
    <dgm:pt modelId="{BB8B27C5-9B8E-46D1-88F6-0A52A7E26227}" type="parTrans" cxnId="{8EB03585-23B3-4544-A68D-5D1382B2208D}">
      <dgm:prSet/>
      <dgm:spPr/>
      <dgm:t>
        <a:bodyPr/>
        <a:lstStyle/>
        <a:p>
          <a:endParaRPr lang="ru-RU"/>
        </a:p>
      </dgm:t>
    </dgm:pt>
    <dgm:pt modelId="{D0537E03-F3B5-4382-9552-34015A0B66AE}" type="sibTrans" cxnId="{8EB03585-23B3-4544-A68D-5D1382B2208D}">
      <dgm:prSet/>
      <dgm:spPr/>
      <dgm:t>
        <a:bodyPr/>
        <a:lstStyle/>
        <a:p>
          <a:endParaRPr lang="ru-RU"/>
        </a:p>
      </dgm:t>
    </dgm:pt>
    <dgm:pt modelId="{D3F1A0C6-82F9-4996-B2F9-9211B1055887}">
      <dgm:prSet/>
      <dgm:spPr/>
      <dgm:t>
        <a:bodyPr/>
        <a:lstStyle/>
        <a:p>
          <a:pPr rtl="0"/>
          <a:r>
            <a:rPr lang="ru-RU" dirty="0" smtClean="0"/>
            <a:t>Способствует развитию кругозора детей, обогащению активного и пассивного словаря детей, развитию словотворчества;</a:t>
          </a:r>
          <a:endParaRPr lang="ru-RU" dirty="0"/>
        </a:p>
      </dgm:t>
    </dgm:pt>
    <dgm:pt modelId="{5CE02843-C1D5-4B81-AD8A-C0046694A919}" type="parTrans" cxnId="{C87E88E5-6051-4D93-AF81-30E63B20A9F6}">
      <dgm:prSet/>
      <dgm:spPr/>
      <dgm:t>
        <a:bodyPr/>
        <a:lstStyle/>
        <a:p>
          <a:endParaRPr lang="ru-RU"/>
        </a:p>
      </dgm:t>
    </dgm:pt>
    <dgm:pt modelId="{DE17BC4E-FA26-4B18-A4CF-BA1930E91E8F}" type="sibTrans" cxnId="{C87E88E5-6051-4D93-AF81-30E63B20A9F6}">
      <dgm:prSet/>
      <dgm:spPr/>
      <dgm:t>
        <a:bodyPr/>
        <a:lstStyle/>
        <a:p>
          <a:endParaRPr lang="ru-RU"/>
        </a:p>
      </dgm:t>
    </dgm:pt>
    <dgm:pt modelId="{6B2B0ABF-C2AA-406E-BAC4-5A891F3F5265}">
      <dgm:prSet/>
      <dgm:spPr/>
      <dgm:t>
        <a:bodyPr/>
        <a:lstStyle/>
        <a:p>
          <a:pPr rtl="0"/>
          <a:r>
            <a:rPr lang="ru-RU" dirty="0" smtClean="0"/>
            <a:t>Приносит радость и эмоциональное равновесие.</a:t>
          </a:r>
          <a:endParaRPr lang="ru-RU" dirty="0"/>
        </a:p>
      </dgm:t>
    </dgm:pt>
    <dgm:pt modelId="{E698F6F6-99A2-42E2-B314-C221DBEEB448}" type="parTrans" cxnId="{D80D5B69-5462-4A99-A72F-04DAB07BD1E0}">
      <dgm:prSet/>
      <dgm:spPr/>
      <dgm:t>
        <a:bodyPr/>
        <a:lstStyle/>
        <a:p>
          <a:endParaRPr lang="ru-RU"/>
        </a:p>
      </dgm:t>
    </dgm:pt>
    <dgm:pt modelId="{53BFC714-0C7E-4E1C-BD52-8503658D0BAE}" type="sibTrans" cxnId="{D80D5B69-5462-4A99-A72F-04DAB07BD1E0}">
      <dgm:prSet/>
      <dgm:spPr/>
      <dgm:t>
        <a:bodyPr/>
        <a:lstStyle/>
        <a:p>
          <a:endParaRPr lang="ru-RU"/>
        </a:p>
      </dgm:t>
    </dgm:pt>
    <dgm:pt modelId="{A3A5D81F-2CF8-4791-BD8C-E915CAAA60BD}" type="pres">
      <dgm:prSet presAssocID="{A4601AFF-C90D-4B2A-82E9-7E6967A497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B02597-5208-494E-B78E-22DB809AF50D}" type="pres">
      <dgm:prSet presAssocID="{CCD00A7A-F5E6-4430-B652-CF53A7AB3183}" presName="linNode" presStyleCnt="0"/>
      <dgm:spPr/>
    </dgm:pt>
    <dgm:pt modelId="{8AEBCE38-6EF4-435C-B3A4-DD2A9A877624}" type="pres">
      <dgm:prSet presAssocID="{CCD00A7A-F5E6-4430-B652-CF53A7AB3183}" presName="parentText" presStyleLbl="node1" presStyleIdx="0" presStyleCnt="5" custScaleX="2775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6E107-1C03-43A9-A296-30F844CBF167}" type="pres">
      <dgm:prSet presAssocID="{F54CF8F9-B4CF-4083-A329-FE1431186120}" presName="sp" presStyleCnt="0"/>
      <dgm:spPr/>
    </dgm:pt>
    <dgm:pt modelId="{601DCAF6-DEB5-4C1D-912C-56285D5A8523}" type="pres">
      <dgm:prSet presAssocID="{B8F123C9-6EB7-45C2-B258-21906C3E1465}" presName="linNode" presStyleCnt="0"/>
      <dgm:spPr/>
    </dgm:pt>
    <dgm:pt modelId="{6AAD9EF2-FEEF-4272-B769-D5FAE822618B}" type="pres">
      <dgm:prSet presAssocID="{B8F123C9-6EB7-45C2-B258-21906C3E1465}" presName="parentText" presStyleLbl="node1" presStyleIdx="1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78CCE-602D-4AA9-8B02-8D093B379BEB}" type="pres">
      <dgm:prSet presAssocID="{36FF30A7-CB37-48EC-849E-639C3905FF1A}" presName="sp" presStyleCnt="0"/>
      <dgm:spPr/>
    </dgm:pt>
    <dgm:pt modelId="{EC1FFA65-EA43-4C16-B870-756683370422}" type="pres">
      <dgm:prSet presAssocID="{2015B0C2-B77C-443A-9FC3-2BB15E2290DB}" presName="linNode" presStyleCnt="0"/>
      <dgm:spPr/>
    </dgm:pt>
    <dgm:pt modelId="{C62A25D0-3E59-4D47-ACF7-4E61A569C74D}" type="pres">
      <dgm:prSet presAssocID="{2015B0C2-B77C-443A-9FC3-2BB15E2290DB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1DC5D-1C3F-4F02-8EE3-407226928190}" type="pres">
      <dgm:prSet presAssocID="{D0537E03-F3B5-4382-9552-34015A0B66AE}" presName="sp" presStyleCnt="0"/>
      <dgm:spPr/>
    </dgm:pt>
    <dgm:pt modelId="{ABDFC456-ED28-4208-9AFB-67B330C098A8}" type="pres">
      <dgm:prSet presAssocID="{D3F1A0C6-82F9-4996-B2F9-9211B1055887}" presName="linNode" presStyleCnt="0"/>
      <dgm:spPr/>
    </dgm:pt>
    <dgm:pt modelId="{58C01A3C-8303-42E6-9817-C42C97913C87}" type="pres">
      <dgm:prSet presAssocID="{D3F1A0C6-82F9-4996-B2F9-9211B1055887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81FFD-15B1-4F61-90B9-4FB788BCBCC8}" type="pres">
      <dgm:prSet presAssocID="{DE17BC4E-FA26-4B18-A4CF-BA1930E91E8F}" presName="sp" presStyleCnt="0"/>
      <dgm:spPr/>
    </dgm:pt>
    <dgm:pt modelId="{F4BB8A86-2D4B-40F3-A11C-EEADB0C3FAD3}" type="pres">
      <dgm:prSet presAssocID="{6B2B0ABF-C2AA-406E-BAC4-5A891F3F5265}" presName="linNode" presStyleCnt="0"/>
      <dgm:spPr/>
    </dgm:pt>
    <dgm:pt modelId="{7EA50320-7AF2-4CAA-AE50-1BEB22E1C6B3}" type="pres">
      <dgm:prSet presAssocID="{6B2B0ABF-C2AA-406E-BAC4-5A891F3F5265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7E88E5-6051-4D93-AF81-30E63B20A9F6}" srcId="{A4601AFF-C90D-4B2A-82E9-7E6967A4975F}" destId="{D3F1A0C6-82F9-4996-B2F9-9211B1055887}" srcOrd="3" destOrd="0" parTransId="{5CE02843-C1D5-4B81-AD8A-C0046694A919}" sibTransId="{DE17BC4E-FA26-4B18-A4CF-BA1930E91E8F}"/>
    <dgm:cxn modelId="{D80D5B69-5462-4A99-A72F-04DAB07BD1E0}" srcId="{A4601AFF-C90D-4B2A-82E9-7E6967A4975F}" destId="{6B2B0ABF-C2AA-406E-BAC4-5A891F3F5265}" srcOrd="4" destOrd="0" parTransId="{E698F6F6-99A2-42E2-B314-C221DBEEB448}" sibTransId="{53BFC714-0C7E-4E1C-BD52-8503658D0BAE}"/>
    <dgm:cxn modelId="{8EB03585-23B3-4544-A68D-5D1382B2208D}" srcId="{A4601AFF-C90D-4B2A-82E9-7E6967A4975F}" destId="{2015B0C2-B77C-443A-9FC3-2BB15E2290DB}" srcOrd="2" destOrd="0" parTransId="{BB8B27C5-9B8E-46D1-88F6-0A52A7E26227}" sibTransId="{D0537E03-F3B5-4382-9552-34015A0B66AE}"/>
    <dgm:cxn modelId="{8845F43E-5433-4CD8-8F48-355793663727}" type="presOf" srcId="{B8F123C9-6EB7-45C2-B258-21906C3E1465}" destId="{6AAD9EF2-FEEF-4272-B769-D5FAE822618B}" srcOrd="0" destOrd="0" presId="urn:microsoft.com/office/officeart/2005/8/layout/vList5"/>
    <dgm:cxn modelId="{843519E7-DE98-4C9D-8D48-DD00C66669E1}" type="presOf" srcId="{CCD00A7A-F5E6-4430-B652-CF53A7AB3183}" destId="{8AEBCE38-6EF4-435C-B3A4-DD2A9A877624}" srcOrd="0" destOrd="0" presId="urn:microsoft.com/office/officeart/2005/8/layout/vList5"/>
    <dgm:cxn modelId="{B123B903-CB99-462E-857C-1CB7FB58B48C}" type="presOf" srcId="{2015B0C2-B77C-443A-9FC3-2BB15E2290DB}" destId="{C62A25D0-3E59-4D47-ACF7-4E61A569C74D}" srcOrd="0" destOrd="0" presId="urn:microsoft.com/office/officeart/2005/8/layout/vList5"/>
    <dgm:cxn modelId="{F8DD3E71-4A62-42B1-90DB-40DC642E1C30}" srcId="{A4601AFF-C90D-4B2A-82E9-7E6967A4975F}" destId="{CCD00A7A-F5E6-4430-B652-CF53A7AB3183}" srcOrd="0" destOrd="0" parTransId="{7CBA7D98-9FDA-4BAB-861D-85421EEE0D68}" sibTransId="{F54CF8F9-B4CF-4083-A329-FE1431186120}"/>
    <dgm:cxn modelId="{CECB16F6-DF54-43DA-9545-0B1895A01253}" type="presOf" srcId="{A4601AFF-C90D-4B2A-82E9-7E6967A4975F}" destId="{A3A5D81F-2CF8-4791-BD8C-E915CAAA60BD}" srcOrd="0" destOrd="0" presId="urn:microsoft.com/office/officeart/2005/8/layout/vList5"/>
    <dgm:cxn modelId="{61522E3E-940F-42BE-B3AC-EF7CF2AF981C}" srcId="{A4601AFF-C90D-4B2A-82E9-7E6967A4975F}" destId="{B8F123C9-6EB7-45C2-B258-21906C3E1465}" srcOrd="1" destOrd="0" parTransId="{4233DB9F-09BC-4199-89FC-E67794583D6F}" sibTransId="{36FF30A7-CB37-48EC-849E-639C3905FF1A}"/>
    <dgm:cxn modelId="{4F0B1B83-AAB3-44A2-B7A2-9B06EC15B4F8}" type="presOf" srcId="{6B2B0ABF-C2AA-406E-BAC4-5A891F3F5265}" destId="{7EA50320-7AF2-4CAA-AE50-1BEB22E1C6B3}" srcOrd="0" destOrd="0" presId="urn:microsoft.com/office/officeart/2005/8/layout/vList5"/>
    <dgm:cxn modelId="{654337AF-222A-40A2-9AAF-367884C06987}" type="presOf" srcId="{D3F1A0C6-82F9-4996-B2F9-9211B1055887}" destId="{58C01A3C-8303-42E6-9817-C42C97913C87}" srcOrd="0" destOrd="0" presId="urn:microsoft.com/office/officeart/2005/8/layout/vList5"/>
    <dgm:cxn modelId="{20092113-74E1-4267-AC80-331FAD368AF8}" type="presParOf" srcId="{A3A5D81F-2CF8-4791-BD8C-E915CAAA60BD}" destId="{C4B02597-5208-494E-B78E-22DB809AF50D}" srcOrd="0" destOrd="0" presId="urn:microsoft.com/office/officeart/2005/8/layout/vList5"/>
    <dgm:cxn modelId="{E1967433-B946-4294-950C-0EDCB5866FA4}" type="presParOf" srcId="{C4B02597-5208-494E-B78E-22DB809AF50D}" destId="{8AEBCE38-6EF4-435C-B3A4-DD2A9A877624}" srcOrd="0" destOrd="0" presId="urn:microsoft.com/office/officeart/2005/8/layout/vList5"/>
    <dgm:cxn modelId="{18ED37DB-4C64-41D8-BD08-E63391E55CBD}" type="presParOf" srcId="{A3A5D81F-2CF8-4791-BD8C-E915CAAA60BD}" destId="{0036E107-1C03-43A9-A296-30F844CBF167}" srcOrd="1" destOrd="0" presId="urn:microsoft.com/office/officeart/2005/8/layout/vList5"/>
    <dgm:cxn modelId="{F613B000-AA6C-46A7-A5A0-24C61E7353A9}" type="presParOf" srcId="{A3A5D81F-2CF8-4791-BD8C-E915CAAA60BD}" destId="{601DCAF6-DEB5-4C1D-912C-56285D5A8523}" srcOrd="2" destOrd="0" presId="urn:microsoft.com/office/officeart/2005/8/layout/vList5"/>
    <dgm:cxn modelId="{4D717323-7249-40D0-B4E7-B4AAB3F5EF7A}" type="presParOf" srcId="{601DCAF6-DEB5-4C1D-912C-56285D5A8523}" destId="{6AAD9EF2-FEEF-4272-B769-D5FAE822618B}" srcOrd="0" destOrd="0" presId="urn:microsoft.com/office/officeart/2005/8/layout/vList5"/>
    <dgm:cxn modelId="{1FB6A6BA-379A-45E7-A2F8-963B69AD3630}" type="presParOf" srcId="{A3A5D81F-2CF8-4791-BD8C-E915CAAA60BD}" destId="{7BE78CCE-602D-4AA9-8B02-8D093B379BEB}" srcOrd="3" destOrd="0" presId="urn:microsoft.com/office/officeart/2005/8/layout/vList5"/>
    <dgm:cxn modelId="{32F9499D-2F38-4AC0-8C13-F0CDB9BD5BB1}" type="presParOf" srcId="{A3A5D81F-2CF8-4791-BD8C-E915CAAA60BD}" destId="{EC1FFA65-EA43-4C16-B870-756683370422}" srcOrd="4" destOrd="0" presId="urn:microsoft.com/office/officeart/2005/8/layout/vList5"/>
    <dgm:cxn modelId="{6401E485-169A-498E-B2EE-0D3F4A772D47}" type="presParOf" srcId="{EC1FFA65-EA43-4C16-B870-756683370422}" destId="{C62A25D0-3E59-4D47-ACF7-4E61A569C74D}" srcOrd="0" destOrd="0" presId="urn:microsoft.com/office/officeart/2005/8/layout/vList5"/>
    <dgm:cxn modelId="{E4BEA14E-C93F-4E9A-9304-437FE57DCDBF}" type="presParOf" srcId="{A3A5D81F-2CF8-4791-BD8C-E915CAAA60BD}" destId="{0C81DC5D-1C3F-4F02-8EE3-407226928190}" srcOrd="5" destOrd="0" presId="urn:microsoft.com/office/officeart/2005/8/layout/vList5"/>
    <dgm:cxn modelId="{B0441028-4E58-417D-99EE-46B6A1C8AFBD}" type="presParOf" srcId="{A3A5D81F-2CF8-4791-BD8C-E915CAAA60BD}" destId="{ABDFC456-ED28-4208-9AFB-67B330C098A8}" srcOrd="6" destOrd="0" presId="urn:microsoft.com/office/officeart/2005/8/layout/vList5"/>
    <dgm:cxn modelId="{3EEF523B-FE7C-4CBF-B950-59E6B3DFC22B}" type="presParOf" srcId="{ABDFC456-ED28-4208-9AFB-67B330C098A8}" destId="{58C01A3C-8303-42E6-9817-C42C97913C87}" srcOrd="0" destOrd="0" presId="urn:microsoft.com/office/officeart/2005/8/layout/vList5"/>
    <dgm:cxn modelId="{8D1736B1-3B80-48D2-BE82-9E087631711A}" type="presParOf" srcId="{A3A5D81F-2CF8-4791-BD8C-E915CAAA60BD}" destId="{38381FFD-15B1-4F61-90B9-4FB788BCBCC8}" srcOrd="7" destOrd="0" presId="urn:microsoft.com/office/officeart/2005/8/layout/vList5"/>
    <dgm:cxn modelId="{C1FCAD23-D6E0-4F44-8EB0-A676458F116A}" type="presParOf" srcId="{A3A5D81F-2CF8-4791-BD8C-E915CAAA60BD}" destId="{F4BB8A86-2D4B-40F3-A11C-EEADB0C3FAD3}" srcOrd="8" destOrd="0" presId="urn:microsoft.com/office/officeart/2005/8/layout/vList5"/>
    <dgm:cxn modelId="{CA7D0C5B-A2EA-4300-9EF7-DD6EE565BC56}" type="presParOf" srcId="{F4BB8A86-2D4B-40F3-A11C-EEADB0C3FAD3}" destId="{7EA50320-7AF2-4CAA-AE50-1BEB22E1C6B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D0702-D68F-474D-BCB1-A17D8C958CDD}">
      <dsp:nvSpPr>
        <dsp:cNvPr id="0" name=""/>
        <dsp:cNvSpPr/>
      </dsp:nvSpPr>
      <dsp:spPr>
        <a:xfrm>
          <a:off x="0" y="129328"/>
          <a:ext cx="8229600" cy="1391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Занимательные опыты, эксперименты вызывают у детей интерес к объектам неживой природы, побуждают их к самостоятельному поиску причин, способов действий, проявлению творчества, а также стимулируют их активность в процессе познания окружающего мира.</a:t>
          </a:r>
          <a:endParaRPr lang="ru-RU" sz="1600" kern="1200" dirty="0"/>
        </a:p>
      </dsp:txBody>
      <dsp:txXfrm>
        <a:off x="67938" y="197266"/>
        <a:ext cx="8093724" cy="1255839"/>
      </dsp:txXfrm>
    </dsp:sp>
    <dsp:sp modelId="{1BDC5A1B-43DC-4FFD-B7F5-45BAA8AE0B2A}">
      <dsp:nvSpPr>
        <dsp:cNvPr id="0" name=""/>
        <dsp:cNvSpPr/>
      </dsp:nvSpPr>
      <dsp:spPr>
        <a:xfrm>
          <a:off x="0" y="1567123"/>
          <a:ext cx="8229600" cy="1391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Дошкольное детство–это начальный этап человеческой личности. Воспитание любви к природе должно идти через практическое применение знаний о ней. В дошкольном возрасте дети достигают больших успехов в освоении знаний о природе. Они узнают не только факторы, но и достаточно сложные закономерности, лежащие в основе природных явлений.</a:t>
          </a:r>
          <a:endParaRPr lang="ru-RU" sz="1600" kern="1200" dirty="0"/>
        </a:p>
      </dsp:txBody>
      <dsp:txXfrm>
        <a:off x="67938" y="1635061"/>
        <a:ext cx="8093724" cy="1255839"/>
      </dsp:txXfrm>
    </dsp:sp>
    <dsp:sp modelId="{34C6FCEA-3147-41F9-A83B-0C376F4F8A13}">
      <dsp:nvSpPr>
        <dsp:cNvPr id="0" name=""/>
        <dsp:cNvSpPr/>
      </dsp:nvSpPr>
      <dsp:spPr>
        <a:xfrm>
          <a:off x="0" y="3004919"/>
          <a:ext cx="8229600" cy="1391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Творчество в экспериментировании  обуславливает создание новых проявлений способностей ребенка. Экспериментальная работа вызывает у ребенка интерес к исследованию природы, развивает мыслительные операции, стимулирует познавательную активность и любознательность. Активизирует восприятие учебного материала по ознакомлению с природными явлениями.</a:t>
          </a:r>
          <a:endParaRPr lang="ru-RU" sz="1600" kern="1200" dirty="0"/>
        </a:p>
      </dsp:txBody>
      <dsp:txXfrm>
        <a:off x="67938" y="3072857"/>
        <a:ext cx="8093724" cy="1255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5E24C-C765-4FBA-93C7-FADFD81CFF9C}">
      <dsp:nvSpPr>
        <dsp:cNvPr id="0" name=""/>
        <dsp:cNvSpPr/>
      </dsp:nvSpPr>
      <dsp:spPr>
        <a:xfrm>
          <a:off x="4080" y="2265"/>
          <a:ext cx="8342233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Формирование у детей дошкольного возраста диалектического мышления, т.е. способности видеть многообразие мира в системе взаимосвязей и взаимозависимостей;</a:t>
          </a:r>
          <a:endParaRPr lang="ru-RU" sz="1900" kern="1200" dirty="0"/>
        </a:p>
      </dsp:txBody>
      <dsp:txXfrm>
        <a:off x="57265" y="55450"/>
        <a:ext cx="8235863" cy="983131"/>
      </dsp:txXfrm>
    </dsp:sp>
    <dsp:sp modelId="{1C42281E-6783-44AE-ADF1-A347923AF0B2}">
      <dsp:nvSpPr>
        <dsp:cNvPr id="0" name=""/>
        <dsp:cNvSpPr/>
      </dsp:nvSpPr>
      <dsp:spPr>
        <a:xfrm>
          <a:off x="0" y="1108719"/>
          <a:ext cx="8355111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Развитие собственного познавательного опыта в обобщенном виде с помощью наглядных средств («Волшебных стёклышек») знакомить с различными свойствами воды, песка, камней, воздуха, электричества…;</a:t>
          </a:r>
          <a:endParaRPr lang="ru-RU" sz="1900" kern="1200" dirty="0"/>
        </a:p>
      </dsp:txBody>
      <dsp:txXfrm>
        <a:off x="53185" y="1161904"/>
        <a:ext cx="8248741" cy="983131"/>
      </dsp:txXfrm>
    </dsp:sp>
    <dsp:sp modelId="{57CC5544-DE3D-4DBE-B716-419D7F1FB0E1}">
      <dsp:nvSpPr>
        <dsp:cNvPr id="0" name=""/>
        <dsp:cNvSpPr/>
      </dsp:nvSpPr>
      <dsp:spPr>
        <a:xfrm>
          <a:off x="0" y="2188840"/>
          <a:ext cx="8355111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Расширение перспектив развития поисково-познавательной деятельности детей путем включения их в мыслительные, моделирующие и преобразующие действия;</a:t>
          </a:r>
          <a:endParaRPr lang="ru-RU" sz="1900" kern="1200" dirty="0"/>
        </a:p>
      </dsp:txBody>
      <dsp:txXfrm>
        <a:off x="53185" y="2242025"/>
        <a:ext cx="8248741" cy="983131"/>
      </dsp:txXfrm>
    </dsp:sp>
    <dsp:sp modelId="{F4B77A48-E921-417F-B249-81716417599E}">
      <dsp:nvSpPr>
        <dsp:cNvPr id="0" name=""/>
        <dsp:cNvSpPr/>
      </dsp:nvSpPr>
      <dsp:spPr>
        <a:xfrm>
          <a:off x="0" y="3268962"/>
          <a:ext cx="8355111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Поддержание у детей инициативы, сообразительности, пытливости, критичности, самостоятельности, умение делать выводы;</a:t>
          </a:r>
          <a:endParaRPr lang="ru-RU" sz="1900" kern="1200" dirty="0"/>
        </a:p>
      </dsp:txBody>
      <dsp:txXfrm>
        <a:off x="53185" y="3322147"/>
        <a:ext cx="8248741" cy="9831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576F4-259A-4079-8D4C-57AA41401731}">
      <dsp:nvSpPr>
        <dsp:cNvPr id="0" name=""/>
        <dsp:cNvSpPr/>
      </dsp:nvSpPr>
      <dsp:spPr>
        <a:xfrm>
          <a:off x="4015" y="2285"/>
          <a:ext cx="8208897" cy="1508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на основе впечатлений, полученных от взаимодействия с природой, способствовать самовыражению ребенка через изобразительную деятельность и словесное творчество;</a:t>
          </a:r>
          <a:endParaRPr lang="ru-RU" sz="2100" kern="1200" dirty="0"/>
        </a:p>
      </dsp:txBody>
      <dsp:txXfrm>
        <a:off x="77648" y="75918"/>
        <a:ext cx="8061631" cy="1361104"/>
      </dsp:txXfrm>
    </dsp:sp>
    <dsp:sp modelId="{370B0BED-0CA2-42F4-8F9C-C8BA2CA19823}">
      <dsp:nvSpPr>
        <dsp:cNvPr id="0" name=""/>
        <dsp:cNvSpPr/>
      </dsp:nvSpPr>
      <dsp:spPr>
        <a:xfrm>
          <a:off x="8030" y="1518921"/>
          <a:ext cx="8221569" cy="1508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развитие интеллекта дошкольников средствами теории решения изобретательских задач при ознакомлении с окружающим миром, путём формировании чувствительности к противоречиям, умение их формулировать и решать.</a:t>
          </a:r>
          <a:endParaRPr lang="ru-RU" sz="2100" kern="1200" dirty="0"/>
        </a:p>
      </dsp:txBody>
      <dsp:txXfrm>
        <a:off x="81663" y="1592554"/>
        <a:ext cx="8074303" cy="1361104"/>
      </dsp:txXfrm>
    </dsp:sp>
    <dsp:sp modelId="{8E6ED12F-3C01-4F25-8408-9903FB6AEFAA}">
      <dsp:nvSpPr>
        <dsp:cNvPr id="0" name=""/>
        <dsp:cNvSpPr/>
      </dsp:nvSpPr>
      <dsp:spPr>
        <a:xfrm>
          <a:off x="15" y="3024335"/>
          <a:ext cx="8167924" cy="1508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осуществление просветительской деятельности  в рамках экологического образования среди родителей и окружающих ребенка взрослых.</a:t>
          </a:r>
          <a:endParaRPr lang="ru-RU" sz="2100" kern="1200" dirty="0"/>
        </a:p>
      </dsp:txBody>
      <dsp:txXfrm>
        <a:off x="73648" y="3097968"/>
        <a:ext cx="8020658" cy="1361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F503E-810A-4549-A7CC-A8B1C54B163D}">
      <dsp:nvSpPr>
        <dsp:cNvPr id="0" name=""/>
        <dsp:cNvSpPr/>
      </dsp:nvSpPr>
      <dsp:spPr>
        <a:xfrm rot="10800000">
          <a:off x="1870475" y="1167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Э</a:t>
          </a:r>
          <a:r>
            <a:rPr lang="ru-RU" sz="1300" b="1" i="1" kern="1200" dirty="0" smtClean="0"/>
            <a:t>кспериментирование (опытническая деятельность)  </a:t>
          </a:r>
          <a:r>
            <a:rPr lang="ru-RU" sz="1300" kern="1200" dirty="0" smtClean="0"/>
            <a:t>- сложный многогранный процесс, включающий в себя и живое наблюдение, и опыты, проводимые ребенком. В ходе его дошкольник постепенно овладевает моделью исследовательской деятельности - от постановки проблемы к выдвижению гипотезы и проверке ее опытным путем. Ему доступны приемы простейшего планирования эксперимента, сравнительного анализа наблюдаемых процессов и полученных результатов и т.п.</a:t>
          </a:r>
          <a:endParaRPr lang="ru-RU" sz="1300" kern="1200" dirty="0"/>
        </a:p>
      </dsp:txBody>
      <dsp:txXfrm rot="10800000">
        <a:off x="2362493" y="1167"/>
        <a:ext cx="4980666" cy="1968071"/>
      </dsp:txXfrm>
    </dsp:sp>
    <dsp:sp modelId="{DAE02033-58B7-4E6C-BA5A-256241A4B2D3}">
      <dsp:nvSpPr>
        <dsp:cNvPr id="0" name=""/>
        <dsp:cNvSpPr/>
      </dsp:nvSpPr>
      <dsp:spPr>
        <a:xfrm>
          <a:off x="886440" y="1167"/>
          <a:ext cx="1968071" cy="196807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811E3-6FB1-46E6-818B-FD3EB01CF288}">
      <dsp:nvSpPr>
        <dsp:cNvPr id="0" name=""/>
        <dsp:cNvSpPr/>
      </dsp:nvSpPr>
      <dsp:spPr>
        <a:xfrm rot="10800000">
          <a:off x="1870475" y="2556723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Экспериментирование  стимулирует интеллектуальную активность и любознательность ребёнка, создает почву для творческого самовыражения.</a:t>
          </a:r>
          <a:endParaRPr lang="ru-RU" sz="1300" kern="1200" dirty="0"/>
        </a:p>
      </dsp:txBody>
      <dsp:txXfrm rot="10800000">
        <a:off x="2362493" y="2556723"/>
        <a:ext cx="4980666" cy="1968071"/>
      </dsp:txXfrm>
    </dsp:sp>
    <dsp:sp modelId="{145A3692-C059-471F-8E26-54F89ED77832}">
      <dsp:nvSpPr>
        <dsp:cNvPr id="0" name=""/>
        <dsp:cNvSpPr/>
      </dsp:nvSpPr>
      <dsp:spPr>
        <a:xfrm>
          <a:off x="886440" y="2556723"/>
          <a:ext cx="1968071" cy="196807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5C454-826D-45D2-86C2-DB9B1496F319}">
      <dsp:nvSpPr>
        <dsp:cNvPr id="0" name=""/>
        <dsp:cNvSpPr/>
      </dsp:nvSpPr>
      <dsp:spPr>
        <a:xfrm>
          <a:off x="7531" y="1206561"/>
          <a:ext cx="2251023" cy="2300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Непосредственно образовательная деятельность по реализации содержания образовательной области «Познание»;</a:t>
          </a:r>
          <a:endParaRPr lang="ru-RU" sz="1800" kern="1200" dirty="0"/>
        </a:p>
      </dsp:txBody>
      <dsp:txXfrm>
        <a:off x="73461" y="1272491"/>
        <a:ext cx="2119163" cy="2168404"/>
      </dsp:txXfrm>
    </dsp:sp>
    <dsp:sp modelId="{25AE89E1-BE5E-42B0-A7EB-244570C6F4CC}">
      <dsp:nvSpPr>
        <dsp:cNvPr id="0" name=""/>
        <dsp:cNvSpPr/>
      </dsp:nvSpPr>
      <dsp:spPr>
        <a:xfrm>
          <a:off x="2483657" y="2077566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483657" y="2189217"/>
        <a:ext cx="334051" cy="334951"/>
      </dsp:txXfrm>
    </dsp:sp>
    <dsp:sp modelId="{88E0A8A1-18FF-427D-B080-FABE9C0203A8}">
      <dsp:nvSpPr>
        <dsp:cNvPr id="0" name=""/>
        <dsp:cNvSpPr/>
      </dsp:nvSpPr>
      <dsp:spPr>
        <a:xfrm>
          <a:off x="3158964" y="1206561"/>
          <a:ext cx="2251023" cy="2300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Совместная деятельность в режиме дня;</a:t>
          </a:r>
          <a:endParaRPr lang="ru-RU" sz="1800" kern="1200" dirty="0"/>
        </a:p>
      </dsp:txBody>
      <dsp:txXfrm>
        <a:off x="3224894" y="1272491"/>
        <a:ext cx="2119163" cy="2168404"/>
      </dsp:txXfrm>
    </dsp:sp>
    <dsp:sp modelId="{E0072779-33AA-4C4E-AC9C-FBA19DABE198}">
      <dsp:nvSpPr>
        <dsp:cNvPr id="0" name=""/>
        <dsp:cNvSpPr/>
      </dsp:nvSpPr>
      <dsp:spPr>
        <a:xfrm>
          <a:off x="5635090" y="2077566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635090" y="2189217"/>
        <a:ext cx="334051" cy="334951"/>
      </dsp:txXfrm>
    </dsp:sp>
    <dsp:sp modelId="{A8828CDD-1B64-4241-A2B1-C13172AF6C46}">
      <dsp:nvSpPr>
        <dsp:cNvPr id="0" name=""/>
        <dsp:cNvSpPr/>
      </dsp:nvSpPr>
      <dsp:spPr>
        <a:xfrm>
          <a:off x="6310397" y="1206561"/>
          <a:ext cx="2251023" cy="2300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Самостоятельная творческая деятельность детей.</a:t>
          </a:r>
          <a:endParaRPr lang="ru-RU" sz="1800" kern="1200" dirty="0"/>
        </a:p>
      </dsp:txBody>
      <dsp:txXfrm>
        <a:off x="6376327" y="1272491"/>
        <a:ext cx="2119163" cy="21684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15F10-36E4-4C1D-B1CC-FFC06157FB88}">
      <dsp:nvSpPr>
        <dsp:cNvPr id="0" name=""/>
        <dsp:cNvSpPr/>
      </dsp:nvSpPr>
      <dsp:spPr>
        <a:xfrm>
          <a:off x="3616" y="1077063"/>
          <a:ext cx="1581224" cy="237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Устойчивые знания о взаимосвязи явлений в неживой природе. </a:t>
          </a:r>
          <a:endParaRPr lang="ru-RU" sz="1400" kern="1200" dirty="0"/>
        </a:p>
      </dsp:txBody>
      <dsp:txXfrm>
        <a:off x="49928" y="1123375"/>
        <a:ext cx="1488600" cy="2279212"/>
      </dsp:txXfrm>
    </dsp:sp>
    <dsp:sp modelId="{A52C3CCB-3C7B-40D0-8D8E-DB4747CE63A2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rgbClr val="0033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742963" y="2145338"/>
        <a:ext cx="234653" cy="235285"/>
      </dsp:txXfrm>
    </dsp:sp>
    <dsp:sp modelId="{E4EA9816-17A9-4AF9-9B2F-0EFEC9D4D818}">
      <dsp:nvSpPr>
        <dsp:cNvPr id="0" name=""/>
        <dsp:cNvSpPr/>
      </dsp:nvSpPr>
      <dsp:spPr>
        <a:xfrm>
          <a:off x="2217330" y="1077063"/>
          <a:ext cx="1581224" cy="237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Умение наблюдать, логически мыслить, сравнивать, анализировать, обобщать. </a:t>
          </a:r>
          <a:endParaRPr lang="ru-RU" sz="1400" kern="1200" dirty="0"/>
        </a:p>
      </dsp:txBody>
      <dsp:txXfrm>
        <a:off x="2263642" y="1123375"/>
        <a:ext cx="1488600" cy="2279212"/>
      </dsp:txXfrm>
    </dsp:sp>
    <dsp:sp modelId="{727EBBB1-EB6E-4CDB-8EA2-A3A7DECE984F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rgbClr val="0033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956677" y="2145338"/>
        <a:ext cx="234653" cy="235285"/>
      </dsp:txXfrm>
    </dsp:sp>
    <dsp:sp modelId="{10BAE1B3-2703-41E5-9889-31BA0A683ED0}">
      <dsp:nvSpPr>
        <dsp:cNvPr id="0" name=""/>
        <dsp:cNvSpPr/>
      </dsp:nvSpPr>
      <dsp:spPr>
        <a:xfrm>
          <a:off x="4431044" y="1077063"/>
          <a:ext cx="1581224" cy="237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Овладение навыками практической деятельности целостного мировидения ребенка дошкольного возраста средствами эксперимента.</a:t>
          </a:r>
          <a:endParaRPr lang="ru-RU" sz="1400" kern="1200" dirty="0"/>
        </a:p>
      </dsp:txBody>
      <dsp:txXfrm>
        <a:off x="4477356" y="1123375"/>
        <a:ext cx="1488600" cy="2279212"/>
      </dsp:txXfrm>
    </dsp:sp>
    <dsp:sp modelId="{DDAAFA8C-371A-4B2B-AFC5-F38C1A2E444D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rgbClr val="0033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6170391" y="2145338"/>
        <a:ext cx="234653" cy="235285"/>
      </dsp:txXfrm>
    </dsp:sp>
    <dsp:sp modelId="{59FB7639-3810-4CFA-B7DF-2BBF1AF949E3}">
      <dsp:nvSpPr>
        <dsp:cNvPr id="0" name=""/>
        <dsp:cNvSpPr/>
      </dsp:nvSpPr>
      <dsp:spPr>
        <a:xfrm>
          <a:off x="6644759" y="1077063"/>
          <a:ext cx="1581224" cy="237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Способность к творческому самовыражению через словесное и изобразительное творчество.</a:t>
          </a:r>
          <a:endParaRPr lang="ru-RU" sz="1400" kern="1200" dirty="0"/>
        </a:p>
      </dsp:txBody>
      <dsp:txXfrm>
        <a:off x="6691071" y="1123375"/>
        <a:ext cx="1488600" cy="22792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3FF6A-281E-46DA-9624-43BE97F0EBF5}">
      <dsp:nvSpPr>
        <dsp:cNvPr id="0" name=""/>
        <dsp:cNvSpPr/>
      </dsp:nvSpPr>
      <dsp:spPr>
        <a:xfrm>
          <a:off x="4015" y="0"/>
          <a:ext cx="8221569" cy="1689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Установление эффективности использования детского экспериментирования как метода формирования познавательного интереса  и творческого самовыражения при ознакомлении с неживой природой через мониторинг.</a:t>
          </a:r>
          <a:endParaRPr lang="ru-RU" sz="2400" kern="1200" dirty="0"/>
        </a:p>
      </dsp:txBody>
      <dsp:txXfrm>
        <a:off x="86468" y="82453"/>
        <a:ext cx="8056663" cy="15241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BCE38-6EF4-435C-B3A4-DD2A9A877624}">
      <dsp:nvSpPr>
        <dsp:cNvPr id="0" name=""/>
        <dsp:cNvSpPr/>
      </dsp:nvSpPr>
      <dsp:spPr>
        <a:xfrm>
          <a:off x="4011" y="1988"/>
          <a:ext cx="8221577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Способствует закреплению  знаний о неживой природе, полученные в ходе проведения опытов;</a:t>
          </a:r>
          <a:endParaRPr lang="ru-RU" sz="1600" kern="1200" dirty="0"/>
        </a:p>
      </dsp:txBody>
      <dsp:txXfrm>
        <a:off x="46462" y="44439"/>
        <a:ext cx="8136675" cy="784710"/>
      </dsp:txXfrm>
    </dsp:sp>
    <dsp:sp modelId="{6AAD9EF2-FEEF-4272-B769-D5FAE822618B}">
      <dsp:nvSpPr>
        <dsp:cNvPr id="0" name=""/>
        <dsp:cNvSpPr/>
      </dsp:nvSpPr>
      <dsp:spPr>
        <a:xfrm>
          <a:off x="4011" y="915082"/>
          <a:ext cx="8221569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Стимулирует у детей старшего дошкольного возраста интерес к предметам и явлениям природы;</a:t>
          </a:r>
          <a:endParaRPr lang="ru-RU" sz="1600" kern="1200" dirty="0"/>
        </a:p>
      </dsp:txBody>
      <dsp:txXfrm>
        <a:off x="46462" y="957533"/>
        <a:ext cx="8136667" cy="784710"/>
      </dsp:txXfrm>
    </dsp:sp>
    <dsp:sp modelId="{C62A25D0-3E59-4D47-ACF7-4E61A569C74D}">
      <dsp:nvSpPr>
        <dsp:cNvPr id="0" name=""/>
        <dsp:cNvSpPr/>
      </dsp:nvSpPr>
      <dsp:spPr>
        <a:xfrm>
          <a:off x="4011" y="1828175"/>
          <a:ext cx="8221569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Мотивирует   на создание условий для самостоятельного проведения опытов, поддержания инициативы в выдвижении предположений о причинах природных явлений и способах их проверки;</a:t>
          </a:r>
          <a:endParaRPr lang="ru-RU" sz="1600" kern="1200" dirty="0"/>
        </a:p>
      </dsp:txBody>
      <dsp:txXfrm>
        <a:off x="46462" y="1870626"/>
        <a:ext cx="8136667" cy="784710"/>
      </dsp:txXfrm>
    </dsp:sp>
    <dsp:sp modelId="{58C01A3C-8303-42E6-9817-C42C97913C87}">
      <dsp:nvSpPr>
        <dsp:cNvPr id="0" name=""/>
        <dsp:cNvSpPr/>
      </dsp:nvSpPr>
      <dsp:spPr>
        <a:xfrm>
          <a:off x="4011" y="2741268"/>
          <a:ext cx="8221569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Способствует развитию кругозора детей, обогащению активного и пассивного словаря детей, развитию словотворчества;</a:t>
          </a:r>
          <a:endParaRPr lang="ru-RU" sz="1600" kern="1200" dirty="0"/>
        </a:p>
      </dsp:txBody>
      <dsp:txXfrm>
        <a:off x="46462" y="2783719"/>
        <a:ext cx="8136667" cy="784710"/>
      </dsp:txXfrm>
    </dsp:sp>
    <dsp:sp modelId="{7EA50320-7AF2-4CAA-AE50-1BEB22E1C6B3}">
      <dsp:nvSpPr>
        <dsp:cNvPr id="0" name=""/>
        <dsp:cNvSpPr/>
      </dsp:nvSpPr>
      <dsp:spPr>
        <a:xfrm>
          <a:off x="4011" y="3654361"/>
          <a:ext cx="8221569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Приносит радость и эмоциональное равновесие.</a:t>
          </a:r>
          <a:endParaRPr lang="ru-RU" sz="1600" kern="1200" dirty="0"/>
        </a:p>
      </dsp:txBody>
      <dsp:txXfrm>
        <a:off x="46462" y="3696812"/>
        <a:ext cx="8136667" cy="78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971600" y="5308816"/>
            <a:ext cx="292109" cy="280424"/>
          </a:xfrm>
          <a:prstGeom prst="star5">
            <a:avLst/>
          </a:prstGeom>
          <a:solidFill>
            <a:srgbClr val="FFAD09">
              <a:alpha val="98039"/>
            </a:srgbClr>
          </a:solidFill>
          <a:ln>
            <a:noFill/>
          </a:ln>
          <a:effectLst>
            <a:glow rad="1905000">
              <a:schemeClr val="bg1">
                <a:alpha val="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2453613" y="5361549"/>
            <a:ext cx="462203" cy="443715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331005" y="4532976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19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2695715" y="5118642"/>
            <a:ext cx="220101" cy="211297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669863" y="3891110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1093509" y="968146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2076520" y="1166685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522386" y="4905206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 rot="5400000">
            <a:off x="1633578" y="3644435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3084206" y="6432363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2017675" y="416154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3233197" y="440989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2624323" y="357545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7304843" y="645577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1331640" y="767142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440747" y="515719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827584" y="11663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2334292" y="1484784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 rot="991530">
            <a:off x="5432738" y="5914520"/>
            <a:ext cx="685017" cy="582180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 rot="16200000">
            <a:off x="6588224" y="6088681"/>
            <a:ext cx="304841" cy="292647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4059166" y="6000315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79955" y="1426627"/>
            <a:ext cx="494367" cy="474593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5-конечная звезда 32"/>
          <p:cNvSpPr/>
          <p:nvPr/>
        </p:nvSpPr>
        <p:spPr>
          <a:xfrm rot="19752810">
            <a:off x="183704" y="-93372"/>
            <a:ext cx="437508" cy="420008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>
              <a:buNone/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F865-D473-4FBE-9EDC-12E62BA2C416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3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EA67A-80F3-4839-AC6C-469A5BAD1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4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repeatCount="indefinite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repeatCount="indefinite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6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6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repeatCount="indefinite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4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repeatCount="indefinite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750B2-C9D4-4C74-B35D-591C20ACA57C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AF6F6-5223-424C-B64D-F73D019D9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8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F76B6-D2F7-48E4-9D2A-636D1116B9C3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C16AA-EFBA-4A94-8CCC-80568E754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4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914400" indent="-457200">
              <a:buSzPct val="70000"/>
              <a:buFont typeface="Wingdings" pitchFamily="2" charset="2"/>
              <a:buChar char="ü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143000" indent="-228600">
              <a:buFont typeface="Calibri" pitchFamily="34" charset="0"/>
              <a:buChar char="*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6DB2-083D-4FCF-8B81-A0BA07580D20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8C705-548D-4042-8DF0-69328DD10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40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EAE0-7703-47EA-B55F-F1BC918C6A3A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BD7C-E1B3-43FE-BF67-0D4585CDA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8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028F1-EDBF-450D-A485-79E004019EB5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D3A6-6F2A-449A-90ED-522AFCB00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58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A723-A7FD-470C-BDDA-3F64FB1CE5A9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EA485-A3A5-4A53-BC5E-DDC59AD8A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6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EE841-D855-4822-9A6E-3FE254A5BB06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E6CD-40F6-4120-86B4-6156B5C0B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2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EC0ED-54E5-46F9-B536-3F1D1C95FE82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4125-B9A9-42A2-A2D5-29813BD15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33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DE26-2626-4A32-ABEB-421C4902FF01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FB5C-682A-411F-9440-87E2AE6E7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06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1CA08-B0B4-439B-8C17-D83A446C1209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99C5-651C-443C-9E09-F7DDFA113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2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290EC0-F5DF-4EFA-946F-A705367B801D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00BC41-2610-4E35-9BC3-B02E9C873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" name="5-конечная звезда 12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580932" y="5046784"/>
            <a:ext cx="624385" cy="599410"/>
          </a:xfrm>
          <a:prstGeom prst="star5">
            <a:avLst/>
          </a:prstGeom>
          <a:solidFill>
            <a:srgbClr val="DCE6F2">
              <a:alpha val="45882"/>
            </a:srgbClr>
          </a:solidFill>
          <a:ln>
            <a:noFill/>
          </a:ln>
          <a:effectLst>
            <a:glow rad="1905000">
              <a:schemeClr val="bg1">
                <a:alpha val="4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2393758" y="4797152"/>
            <a:ext cx="450050" cy="432048"/>
          </a:xfrm>
          <a:prstGeom prst="star5">
            <a:avLst/>
          </a:prstGeom>
          <a:solidFill>
            <a:srgbClr val="DCE6F2">
              <a:alpha val="40000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79955" y="1426628"/>
            <a:ext cx="247183" cy="237296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084168" y="6139768"/>
            <a:ext cx="294954" cy="283156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462084" y="3617686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1873805" y="5829120"/>
            <a:ext cx="350192" cy="336184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rgbClr val="DCE6F2">
              <a:alpha val="67843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899592" y="620688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814850" y="4655574"/>
            <a:ext cx="294954" cy="283156"/>
          </a:xfrm>
          <a:prstGeom prst="star5">
            <a:avLst/>
          </a:prstGeom>
          <a:solidFill>
            <a:schemeClr val="accent5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840346" y="6310539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1760227" y="1199190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>
            <a:off x="1397536" y="4169540"/>
            <a:ext cx="147477" cy="141578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596124" y="582912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784563" y="518836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3932970" y="5479901"/>
            <a:ext cx="437508" cy="420008"/>
          </a:xfrm>
          <a:prstGeom prst="star5">
            <a:avLst/>
          </a:prstGeom>
          <a:solidFill>
            <a:srgbClr val="DCE6F2">
              <a:alpha val="69804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7524328" y="5532442"/>
            <a:ext cx="328047" cy="31492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7812360" y="6671798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10253F"/>
        </a:buClr>
        <a:buFont typeface="Wingdings" pitchFamily="2" charset="2"/>
        <a:buChar char="ü"/>
        <a:defRPr sz="3200" kern="1200">
          <a:solidFill>
            <a:srgbClr val="10253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0253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0253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0253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025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792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1800" smtClean="0">
                <a:solidFill>
                  <a:srgbClr val="10253F"/>
                </a:solidFill>
                <a:latin typeface="Arial" charset="0"/>
                <a:cs typeface="Arial" charset="0"/>
              </a:rPr>
              <a:t>Иcследовательско – творческий проект для детей старшего дошкольного возраста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348038" y="5229225"/>
            <a:ext cx="55022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/>
              <a:t>Выполнила  Комиссарова Н. Е</a:t>
            </a:r>
          </a:p>
          <a:p>
            <a:pPr algn="r"/>
            <a:r>
              <a:rPr lang="ru-RU" altLang="ru-RU" dirty="0"/>
              <a:t>– воспитатель высшей квалификационной категории,</a:t>
            </a:r>
          </a:p>
          <a:p>
            <a:pPr algn="r"/>
            <a:r>
              <a:rPr lang="ru-RU" altLang="ru-RU" dirty="0"/>
              <a:t>  высшее образование, педагогический  стаж </a:t>
            </a:r>
            <a:r>
              <a:rPr lang="ru-RU" altLang="ru-RU" dirty="0" smtClean="0"/>
              <a:t>23 </a:t>
            </a:r>
            <a:r>
              <a:rPr lang="ru-RU" altLang="ru-RU" dirty="0"/>
              <a:t>года..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323850" y="1700213"/>
            <a:ext cx="82804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«Волшебные стёклышки»</a:t>
            </a:r>
            <a:endParaRPr lang="ru-RU" altLang="ru-RU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Экспериментирование в неживой природе </a:t>
            </a:r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(воздух, вода, почва, электричество, осадки, ветер, тень, небо, и др.).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AutoShape 4"/>
          <p:cNvSpPr>
            <a:spLocks noChangeArrowheads="1"/>
          </p:cNvSpPr>
          <p:nvPr/>
        </p:nvSpPr>
        <p:spPr bwMode="gray">
          <a:xfrm>
            <a:off x="0" y="1196975"/>
            <a:ext cx="6283325" cy="1089025"/>
          </a:xfrm>
          <a:prstGeom prst="homePlate">
            <a:avLst>
              <a:gd name="adj" fmla="val 27281"/>
            </a:avLst>
          </a:prstGeom>
          <a:blipFill>
            <a:blip r:embed="rId2" cstate="print"/>
            <a:tile tx="0" ty="0" sx="100000" sy="100000" flip="none" algn="tl"/>
          </a:blipFill>
          <a:ln w="12700" algn="ctr">
            <a:noFill/>
            <a:prstDash val="dash"/>
            <a:miter lim="800000"/>
            <a:headEnd/>
            <a:tailEnd/>
          </a:ln>
          <a:effectLst>
            <a:outerShdw dist="63500" dir="42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Январь2013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– Январь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2014гг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387" name="Группа 14338"/>
          <p:cNvGrpSpPr>
            <a:grpSpLocks/>
          </p:cNvGrpSpPr>
          <p:nvPr/>
        </p:nvGrpSpPr>
        <p:grpSpPr bwMode="auto">
          <a:xfrm>
            <a:off x="323850" y="2417763"/>
            <a:ext cx="2601913" cy="4106862"/>
            <a:chOff x="755576" y="2057871"/>
            <a:chExt cx="2602161" cy="4107433"/>
          </a:xfrm>
        </p:grpSpPr>
        <p:grpSp>
          <p:nvGrpSpPr>
            <p:cNvPr id="16423" name="Группа 14337"/>
            <p:cNvGrpSpPr>
              <a:grpSpLocks/>
            </p:cNvGrpSpPr>
            <p:nvPr/>
          </p:nvGrpSpPr>
          <p:grpSpPr bwMode="auto">
            <a:xfrm>
              <a:off x="755576" y="2437854"/>
              <a:ext cx="2602161" cy="3727450"/>
              <a:chOff x="1187624" y="2437854"/>
              <a:chExt cx="2170113" cy="3727450"/>
            </a:xfrm>
          </p:grpSpPr>
          <p:sp>
            <p:nvSpPr>
              <p:cNvPr id="16433" name="AutoShape 4"/>
              <p:cNvSpPr>
                <a:spLocks noChangeArrowheads="1"/>
              </p:cNvSpPr>
              <p:nvPr/>
            </p:nvSpPr>
            <p:spPr bwMode="gray">
              <a:xfrm>
                <a:off x="1187624" y="2437854"/>
                <a:ext cx="2163763" cy="285750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4E91D4"/>
                  </a:gs>
                  <a:gs pos="100000">
                    <a:srgbClr val="3477A4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34" name="AutoShape 5"/>
              <p:cNvSpPr>
                <a:spLocks noChangeArrowheads="1"/>
              </p:cNvSpPr>
              <p:nvPr/>
            </p:nvSpPr>
            <p:spPr bwMode="gray">
              <a:xfrm>
                <a:off x="1220962" y="2445792"/>
                <a:ext cx="2098675" cy="2803525"/>
              </a:xfrm>
              <a:prstGeom prst="roundRect">
                <a:avLst>
                  <a:gd name="adj" fmla="val 16667"/>
                </a:avLst>
              </a:prstGeom>
              <a:solidFill>
                <a:srgbClr val="3CA1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35" name="AutoShape 6"/>
              <p:cNvSpPr>
                <a:spLocks noChangeArrowheads="1"/>
              </p:cNvSpPr>
              <p:nvPr/>
            </p:nvSpPr>
            <p:spPr bwMode="gray">
              <a:xfrm>
                <a:off x="1238424" y="4509542"/>
                <a:ext cx="2070100" cy="7096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CA1E6">
                      <a:alpha val="0"/>
                    </a:srgbClr>
                  </a:gs>
                  <a:gs pos="100000">
                    <a:srgbClr val="9BCFF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36" name="AutoShape 7"/>
              <p:cNvSpPr>
                <a:spLocks noChangeArrowheads="1"/>
              </p:cNvSpPr>
              <p:nvPr/>
            </p:nvSpPr>
            <p:spPr bwMode="gray">
              <a:xfrm>
                <a:off x="1238424" y="2468017"/>
                <a:ext cx="2070100" cy="70802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EE0F7"/>
                  </a:gs>
                  <a:gs pos="100000">
                    <a:srgbClr val="3CA1E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37" name="AutoShape 8"/>
              <p:cNvSpPr>
                <a:spLocks noChangeArrowheads="1"/>
              </p:cNvSpPr>
              <p:nvPr/>
            </p:nvSpPr>
            <p:spPr bwMode="gray">
              <a:xfrm>
                <a:off x="1193974" y="5295354"/>
                <a:ext cx="2163763" cy="869950"/>
              </a:xfrm>
              <a:prstGeom prst="roundRect">
                <a:avLst>
                  <a:gd name="adj" fmla="val 40389"/>
                </a:avLst>
              </a:prstGeom>
              <a:gradFill rotWithShape="1">
                <a:gsLst>
                  <a:gs pos="0">
                    <a:srgbClr val="729EB4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38" name="AutoShape 9"/>
              <p:cNvSpPr>
                <a:spLocks noChangeArrowheads="1"/>
              </p:cNvSpPr>
              <p:nvPr/>
            </p:nvSpPr>
            <p:spPr bwMode="gray">
              <a:xfrm>
                <a:off x="1238424" y="5319167"/>
                <a:ext cx="2070100" cy="773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DAFD4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16424" name="Группа 5"/>
            <p:cNvGrpSpPr>
              <a:grpSpLocks/>
            </p:cNvGrpSpPr>
            <p:nvPr/>
          </p:nvGrpSpPr>
          <p:grpSpPr bwMode="auto">
            <a:xfrm>
              <a:off x="1644130" y="2057871"/>
              <a:ext cx="911646" cy="867073"/>
              <a:chOff x="1763688" y="2057871"/>
              <a:chExt cx="911646" cy="867073"/>
            </a:xfrm>
          </p:grpSpPr>
          <p:grpSp>
            <p:nvGrpSpPr>
              <p:cNvPr id="16426" name="Group 10"/>
              <p:cNvGrpSpPr>
                <a:grpSpLocks/>
              </p:cNvGrpSpPr>
              <p:nvPr/>
            </p:nvGrpSpPr>
            <p:grpSpPr bwMode="auto">
              <a:xfrm>
                <a:off x="1763688" y="2057871"/>
                <a:ext cx="911646" cy="867073"/>
                <a:chOff x="1289" y="582"/>
                <a:chExt cx="668" cy="668"/>
              </a:xfrm>
            </p:grpSpPr>
            <p:sp>
              <p:nvSpPr>
                <p:cNvPr id="16428" name="Oval 11"/>
                <p:cNvSpPr>
                  <a:spLocks noChangeArrowheads="1"/>
                </p:cNvSpPr>
                <p:nvPr/>
              </p:nvSpPr>
              <p:spPr bwMode="gray">
                <a:xfrm>
                  <a:off x="1289" y="582"/>
                  <a:ext cx="668" cy="6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429" name="Oval 12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430" name="Oval 13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431" name="Oval 14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432" name="Oval 15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6427" name="Text Box 16"/>
              <p:cNvSpPr txBox="1">
                <a:spLocks noChangeArrowheads="1"/>
              </p:cNvSpPr>
              <p:nvPr/>
            </p:nvSpPr>
            <p:spPr bwMode="gray">
              <a:xfrm>
                <a:off x="1850390" y="2146908"/>
                <a:ext cx="705386" cy="634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ru-RU" altLang="ru-RU" sz="2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ru-RU" altLang="ru-RU" sz="2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этап</a:t>
                </a:r>
                <a:endParaRPr lang="en-US" altLang="ru-RU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425" name="Text Box 17"/>
            <p:cNvSpPr txBox="1">
              <a:spLocks noChangeArrowheads="1"/>
            </p:cNvSpPr>
            <p:nvPr/>
          </p:nvSpPr>
          <p:spPr bwMode="gray">
            <a:xfrm>
              <a:off x="816490" y="3124706"/>
              <a:ext cx="2504734" cy="978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80000"/>
                </a:lnSpc>
                <a:buFont typeface="Wingdings" pitchFamily="2" charset="2"/>
                <a:buNone/>
              </a:pPr>
              <a:r>
                <a:rPr lang="ru-RU" altLang="ru-RU" b="1"/>
                <a:t>Организационно-подготовительный этап </a:t>
              </a:r>
              <a:r>
                <a:rPr lang="ru-RU" altLang="ru-RU" i="1"/>
                <a:t>(Январь – Февраль)</a:t>
              </a:r>
              <a:endParaRPr lang="en-US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388" name="Группа 14344"/>
          <p:cNvGrpSpPr>
            <a:grpSpLocks/>
          </p:cNvGrpSpPr>
          <p:nvPr/>
        </p:nvGrpSpPr>
        <p:grpSpPr bwMode="auto">
          <a:xfrm>
            <a:off x="3265488" y="2417763"/>
            <a:ext cx="2601912" cy="4106862"/>
            <a:chOff x="3059832" y="2057871"/>
            <a:chExt cx="2602800" cy="4107433"/>
          </a:xfrm>
        </p:grpSpPr>
        <p:grpSp>
          <p:nvGrpSpPr>
            <p:cNvPr id="16407" name="Группа 14342"/>
            <p:cNvGrpSpPr>
              <a:grpSpLocks/>
            </p:cNvGrpSpPr>
            <p:nvPr/>
          </p:nvGrpSpPr>
          <p:grpSpPr bwMode="auto">
            <a:xfrm>
              <a:off x="3059832" y="2437854"/>
              <a:ext cx="2602800" cy="3727450"/>
              <a:chOff x="3549824" y="2437854"/>
              <a:chExt cx="2166938" cy="3727450"/>
            </a:xfrm>
          </p:grpSpPr>
          <p:sp>
            <p:nvSpPr>
              <p:cNvPr id="16417" name="AutoShape 19"/>
              <p:cNvSpPr>
                <a:spLocks noChangeArrowheads="1"/>
              </p:cNvSpPr>
              <p:nvPr/>
            </p:nvSpPr>
            <p:spPr bwMode="gray">
              <a:xfrm>
                <a:off x="3549824" y="2437854"/>
                <a:ext cx="2163763" cy="285750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34B034"/>
                  </a:gs>
                  <a:gs pos="100000">
                    <a:srgbClr val="3F8B4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18" name="AutoShape 20"/>
              <p:cNvSpPr>
                <a:spLocks noChangeArrowheads="1"/>
              </p:cNvSpPr>
              <p:nvPr/>
            </p:nvSpPr>
            <p:spPr bwMode="gray">
              <a:xfrm>
                <a:off x="3583162" y="2445792"/>
                <a:ext cx="2098675" cy="2803525"/>
              </a:xfrm>
              <a:prstGeom prst="roundRect">
                <a:avLst>
                  <a:gd name="adj" fmla="val 16667"/>
                </a:avLst>
              </a:prstGeom>
              <a:solidFill>
                <a:srgbClr val="73E7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19" name="AutoShape 21"/>
              <p:cNvSpPr>
                <a:spLocks noChangeArrowheads="1"/>
              </p:cNvSpPr>
              <p:nvPr/>
            </p:nvSpPr>
            <p:spPr bwMode="gray">
              <a:xfrm>
                <a:off x="3600624" y="4509542"/>
                <a:ext cx="2070100" cy="7096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3E77E"/>
                  </a:gs>
                  <a:gs pos="100000">
                    <a:srgbClr val="B3F2B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20" name="AutoShape 22"/>
              <p:cNvSpPr>
                <a:spLocks noChangeArrowheads="1"/>
              </p:cNvSpPr>
              <p:nvPr/>
            </p:nvSpPr>
            <p:spPr bwMode="gray">
              <a:xfrm>
                <a:off x="3600624" y="2468017"/>
                <a:ext cx="2070100" cy="70802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D0F7D4"/>
                  </a:gs>
                  <a:gs pos="100000">
                    <a:srgbClr val="73E77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21" name="AutoShape 30"/>
              <p:cNvSpPr>
                <a:spLocks noChangeArrowheads="1"/>
              </p:cNvSpPr>
              <p:nvPr/>
            </p:nvSpPr>
            <p:spPr bwMode="gray">
              <a:xfrm>
                <a:off x="3552999" y="5295354"/>
                <a:ext cx="2163763" cy="869950"/>
              </a:xfrm>
              <a:prstGeom prst="roundRect">
                <a:avLst>
                  <a:gd name="adj" fmla="val 40389"/>
                </a:avLst>
              </a:prstGeom>
              <a:gradFill rotWithShape="1">
                <a:gsLst>
                  <a:gs pos="0">
                    <a:srgbClr val="58A4AE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22" name="AutoShape 31"/>
              <p:cNvSpPr>
                <a:spLocks noChangeArrowheads="1"/>
              </p:cNvSpPr>
              <p:nvPr/>
            </p:nvSpPr>
            <p:spPr bwMode="gray">
              <a:xfrm>
                <a:off x="3597449" y="5319167"/>
                <a:ext cx="2070100" cy="773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2B2BB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16408" name="Группа 6"/>
            <p:cNvGrpSpPr>
              <a:grpSpLocks/>
            </p:cNvGrpSpPr>
            <p:nvPr/>
          </p:nvGrpSpPr>
          <p:grpSpPr bwMode="auto">
            <a:xfrm>
              <a:off x="3923928" y="2057871"/>
              <a:ext cx="911646" cy="867073"/>
              <a:chOff x="4164410" y="2077341"/>
              <a:chExt cx="911646" cy="867073"/>
            </a:xfrm>
          </p:grpSpPr>
          <p:grpSp>
            <p:nvGrpSpPr>
              <p:cNvPr id="16410" name="Group 10"/>
              <p:cNvGrpSpPr>
                <a:grpSpLocks/>
              </p:cNvGrpSpPr>
              <p:nvPr/>
            </p:nvGrpSpPr>
            <p:grpSpPr bwMode="auto">
              <a:xfrm>
                <a:off x="4164410" y="2077341"/>
                <a:ext cx="911646" cy="867073"/>
                <a:chOff x="1289" y="582"/>
                <a:chExt cx="668" cy="668"/>
              </a:xfrm>
            </p:grpSpPr>
            <p:sp>
              <p:nvSpPr>
                <p:cNvPr id="16412" name="Oval 11"/>
                <p:cNvSpPr>
                  <a:spLocks noChangeArrowheads="1"/>
                </p:cNvSpPr>
                <p:nvPr/>
              </p:nvSpPr>
              <p:spPr bwMode="gray">
                <a:xfrm>
                  <a:off x="1289" y="582"/>
                  <a:ext cx="668" cy="6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413" name="Oval 12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414" name="Oval 13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415" name="Oval 14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416" name="Oval 15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6411" name="Text Box 16"/>
              <p:cNvSpPr txBox="1">
                <a:spLocks noChangeArrowheads="1"/>
              </p:cNvSpPr>
              <p:nvPr/>
            </p:nvSpPr>
            <p:spPr bwMode="gray">
              <a:xfrm>
                <a:off x="4251112" y="2166378"/>
                <a:ext cx="705386" cy="634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ru-RU" altLang="ru-RU" sz="2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ru-RU" altLang="ru-RU" sz="2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этап</a:t>
                </a:r>
                <a:endParaRPr lang="en-US" altLang="ru-RU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409" name="Text Box 29"/>
            <p:cNvSpPr txBox="1">
              <a:spLocks noChangeArrowheads="1"/>
            </p:cNvSpPr>
            <p:nvPr/>
          </p:nvSpPr>
          <p:spPr bwMode="gray">
            <a:xfrm>
              <a:off x="3131840" y="3356992"/>
              <a:ext cx="2471680" cy="83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80000"/>
                </a:lnSpc>
                <a:buFont typeface="Wingdings" pitchFamily="2" charset="2"/>
                <a:buNone/>
              </a:pPr>
              <a:r>
                <a:rPr lang="ru-RU" altLang="ru-RU" sz="2000" b="1"/>
                <a:t>Основной этап </a:t>
              </a:r>
              <a:r>
                <a:rPr lang="ru-RU" altLang="ru-RU" sz="2000" i="1"/>
                <a:t>(Март – Сентябрь)</a:t>
              </a:r>
              <a:endParaRPr lang="en-US" altLang="ru-RU" sz="20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389" name="Группа 14345"/>
          <p:cNvGrpSpPr>
            <a:grpSpLocks/>
          </p:cNvGrpSpPr>
          <p:nvPr/>
        </p:nvGrpSpPr>
        <p:grpSpPr bwMode="auto">
          <a:xfrm>
            <a:off x="6218238" y="2417763"/>
            <a:ext cx="2601912" cy="4106862"/>
            <a:chOff x="5905673" y="2057871"/>
            <a:chExt cx="2602800" cy="4107433"/>
          </a:xfrm>
        </p:grpSpPr>
        <p:grpSp>
          <p:nvGrpSpPr>
            <p:cNvPr id="16391" name="Группа 14343"/>
            <p:cNvGrpSpPr>
              <a:grpSpLocks/>
            </p:cNvGrpSpPr>
            <p:nvPr/>
          </p:nvGrpSpPr>
          <p:grpSpPr bwMode="auto">
            <a:xfrm>
              <a:off x="5905673" y="2437854"/>
              <a:ext cx="2602800" cy="3727450"/>
              <a:chOff x="5905674" y="2437854"/>
              <a:chExt cx="2170113" cy="3727450"/>
            </a:xfrm>
          </p:grpSpPr>
          <p:sp>
            <p:nvSpPr>
              <p:cNvPr id="16401" name="AutoShape 33"/>
              <p:cNvSpPr>
                <a:spLocks noChangeArrowheads="1"/>
              </p:cNvSpPr>
              <p:nvPr/>
            </p:nvSpPr>
            <p:spPr bwMode="gray">
              <a:xfrm>
                <a:off x="5912024" y="2437854"/>
                <a:ext cx="2163763" cy="285750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B59F43"/>
                  </a:gs>
                  <a:gs pos="100000">
                    <a:srgbClr val="8F884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02" name="AutoShape 34"/>
              <p:cNvSpPr>
                <a:spLocks noChangeArrowheads="1"/>
              </p:cNvSpPr>
              <p:nvPr/>
            </p:nvSpPr>
            <p:spPr bwMode="gray">
              <a:xfrm>
                <a:off x="5945362" y="2445792"/>
                <a:ext cx="2098675" cy="2803525"/>
              </a:xfrm>
              <a:prstGeom prst="roundRect">
                <a:avLst>
                  <a:gd name="adj" fmla="val 16667"/>
                </a:avLst>
              </a:prstGeom>
              <a:solidFill>
                <a:srgbClr val="E9E0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03" name="AutoShape 35"/>
              <p:cNvSpPr>
                <a:spLocks noChangeArrowheads="1"/>
              </p:cNvSpPr>
              <p:nvPr/>
            </p:nvSpPr>
            <p:spPr bwMode="gray">
              <a:xfrm>
                <a:off x="5962824" y="4509542"/>
                <a:ext cx="2070100" cy="7096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9E065"/>
                  </a:gs>
                  <a:gs pos="100000">
                    <a:srgbClr val="F2EDA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04" name="AutoShape 36"/>
              <p:cNvSpPr>
                <a:spLocks noChangeArrowheads="1"/>
              </p:cNvSpPr>
              <p:nvPr/>
            </p:nvSpPr>
            <p:spPr bwMode="gray">
              <a:xfrm>
                <a:off x="5962824" y="2468017"/>
                <a:ext cx="2070100" cy="70802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8F5CC"/>
                  </a:gs>
                  <a:gs pos="100000">
                    <a:srgbClr val="E9E06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05" name="AutoShape 45"/>
              <p:cNvSpPr>
                <a:spLocks noChangeArrowheads="1"/>
              </p:cNvSpPr>
              <p:nvPr/>
            </p:nvSpPr>
            <p:spPr bwMode="gray">
              <a:xfrm>
                <a:off x="5905674" y="5295354"/>
                <a:ext cx="2163763" cy="869950"/>
              </a:xfrm>
              <a:prstGeom prst="roundRect">
                <a:avLst>
                  <a:gd name="adj" fmla="val 40389"/>
                </a:avLst>
              </a:prstGeom>
              <a:gradFill rotWithShape="1">
                <a:gsLst>
                  <a:gs pos="0">
                    <a:srgbClr val="99BACC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6406" name="AutoShape 46"/>
              <p:cNvSpPr>
                <a:spLocks noChangeArrowheads="1"/>
              </p:cNvSpPr>
              <p:nvPr/>
            </p:nvSpPr>
            <p:spPr bwMode="gray">
              <a:xfrm>
                <a:off x="5950124" y="5319167"/>
                <a:ext cx="2070100" cy="773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8DAD4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16392" name="Группа 14335"/>
            <p:cNvGrpSpPr>
              <a:grpSpLocks/>
            </p:cNvGrpSpPr>
            <p:nvPr/>
          </p:nvGrpSpPr>
          <p:grpSpPr bwMode="auto">
            <a:xfrm>
              <a:off x="6756698" y="2057871"/>
              <a:ext cx="911646" cy="867073"/>
              <a:chOff x="6529351" y="2147316"/>
              <a:chExt cx="911646" cy="867073"/>
            </a:xfrm>
          </p:grpSpPr>
          <p:grpSp>
            <p:nvGrpSpPr>
              <p:cNvPr id="16394" name="Group 10"/>
              <p:cNvGrpSpPr>
                <a:grpSpLocks/>
              </p:cNvGrpSpPr>
              <p:nvPr/>
            </p:nvGrpSpPr>
            <p:grpSpPr bwMode="auto">
              <a:xfrm>
                <a:off x="6529351" y="2147316"/>
                <a:ext cx="911646" cy="867073"/>
                <a:chOff x="1289" y="582"/>
                <a:chExt cx="668" cy="668"/>
              </a:xfrm>
            </p:grpSpPr>
            <p:sp>
              <p:nvSpPr>
                <p:cNvPr id="16396" name="Oval 11"/>
                <p:cNvSpPr>
                  <a:spLocks noChangeArrowheads="1"/>
                </p:cNvSpPr>
                <p:nvPr/>
              </p:nvSpPr>
              <p:spPr bwMode="gray">
                <a:xfrm>
                  <a:off x="1289" y="582"/>
                  <a:ext cx="668" cy="6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397" name="Oval 12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398" name="Oval 13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399" name="Oval 14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6400" name="Oval 15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6395" name="Text Box 16"/>
              <p:cNvSpPr txBox="1">
                <a:spLocks noChangeArrowheads="1"/>
              </p:cNvSpPr>
              <p:nvPr/>
            </p:nvSpPr>
            <p:spPr bwMode="gray">
              <a:xfrm>
                <a:off x="6616053" y="2236353"/>
                <a:ext cx="705386" cy="634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ru-RU" altLang="ru-RU" sz="2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ru-RU" altLang="ru-RU" sz="2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этап</a:t>
                </a:r>
                <a:endParaRPr lang="en-US" altLang="ru-RU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393" name="Text Box 44"/>
            <p:cNvSpPr txBox="1">
              <a:spLocks noChangeArrowheads="1"/>
            </p:cNvSpPr>
            <p:nvPr/>
          </p:nvSpPr>
          <p:spPr bwMode="gray">
            <a:xfrm>
              <a:off x="5988224" y="3318083"/>
              <a:ext cx="2453608" cy="83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80000"/>
                </a:lnSpc>
                <a:buFont typeface="Wingdings" pitchFamily="2" charset="2"/>
                <a:buNone/>
              </a:pPr>
              <a:r>
                <a:rPr lang="ru-RU" altLang="ru-RU" sz="2000" b="1"/>
                <a:t>Заключительный этап </a:t>
              </a:r>
              <a:r>
                <a:rPr lang="ru-RU" altLang="ru-RU" sz="2000" i="1"/>
                <a:t>(Октябрь – Январь)</a:t>
              </a:r>
              <a:endParaRPr lang="en-US" altLang="ru-RU" sz="20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Заголовок 58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Сроки реализации проекта:</a:t>
            </a:r>
            <a:endParaRPr lang="ru-RU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9"/>
          <p:cNvSpPr txBox="1">
            <a:spLocks noChangeArrowheads="1"/>
          </p:cNvSpPr>
          <p:nvPr/>
        </p:nvSpPr>
        <p:spPr bwMode="gray">
          <a:xfrm>
            <a:off x="263525" y="247650"/>
            <a:ext cx="8629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ru-RU" altLang="ru-RU" sz="4400" b="1">
                <a:solidFill>
                  <a:srgbClr val="0033CC"/>
                </a:solidFill>
                <a:latin typeface="Arial" charset="0"/>
              </a:rPr>
              <a:t>Ожидаемые результаты</a:t>
            </a:r>
            <a:endParaRPr lang="en-US" altLang="ru-RU" sz="4400" b="1">
              <a:solidFill>
                <a:srgbClr val="0033CC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87829" y="2367417"/>
            <a:ext cx="7785461" cy="1239837"/>
            <a:chOff x="720" y="1392"/>
            <a:chExt cx="4058" cy="48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3" name="AutoShape 31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>
              <a:noFill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65" name="AutoShape 33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6" name="AutoShape 34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17412" name="Group 35"/>
          <p:cNvGrpSpPr>
            <a:grpSpLocks/>
          </p:cNvGrpSpPr>
          <p:nvPr/>
        </p:nvGrpSpPr>
        <p:grpSpPr bwMode="auto">
          <a:xfrm>
            <a:off x="239713" y="2282825"/>
            <a:ext cx="611187" cy="608013"/>
            <a:chOff x="579" y="1386"/>
            <a:chExt cx="385" cy="383"/>
          </a:xfrm>
        </p:grpSpPr>
        <p:sp>
          <p:nvSpPr>
            <p:cNvPr id="17445" name="Oval 36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ru-RU" altLang="ru-RU"/>
            </a:p>
          </p:txBody>
        </p:sp>
        <p:grpSp>
          <p:nvGrpSpPr>
            <p:cNvPr id="17446" name="Group 37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7447" name="Oval 38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48" name="Oval 39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49" name="Oval 40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50" name="Oval 41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</p:grpSp>
      <p:sp>
        <p:nvSpPr>
          <p:cNvPr id="17413" name="Text Box 42"/>
          <p:cNvSpPr txBox="1">
            <a:spLocks noChangeArrowheads="1"/>
          </p:cNvSpPr>
          <p:nvPr/>
        </p:nvSpPr>
        <p:spPr bwMode="gray">
          <a:xfrm>
            <a:off x="347663" y="23526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80808"/>
                </a:solidFill>
              </a:rPr>
              <a:t>2</a:t>
            </a:r>
            <a:endParaRPr lang="en-US" altLang="ru-RU" sz="2400" b="1">
              <a:solidFill>
                <a:srgbClr val="080808"/>
              </a:solidFill>
            </a:endParaRPr>
          </a:p>
        </p:txBody>
      </p:sp>
      <p:sp>
        <p:nvSpPr>
          <p:cNvPr id="17414" name="Text Box 44"/>
          <p:cNvSpPr txBox="1">
            <a:spLocks noChangeArrowheads="1"/>
          </p:cNvSpPr>
          <p:nvPr/>
        </p:nvSpPr>
        <p:spPr bwMode="black">
          <a:xfrm>
            <a:off x="1109663" y="2436813"/>
            <a:ext cx="69103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>
                <a:solidFill>
                  <a:schemeClr val="bg1"/>
                </a:solidFill>
              </a:rPr>
              <a:t>Положительная динамика в развитии психических процессов: мышления, памяти, воображения, представления;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22516" y="1288324"/>
            <a:ext cx="7876901" cy="990600"/>
            <a:chOff x="720" y="1392"/>
            <a:chExt cx="4058" cy="48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05" name="AutoShape 31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>
              <a:noFill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07" name="AutoShape 33"/>
              <p:cNvSpPr>
                <a:spLocks noChangeArrowheads="1"/>
              </p:cNvSpPr>
              <p:nvPr/>
            </p:nvSpPr>
            <p:spPr bwMode="ltGray">
              <a:xfrm>
                <a:off x="744" y="173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" name="AutoShape 34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17416" name="Group 35"/>
          <p:cNvGrpSpPr>
            <a:grpSpLocks/>
          </p:cNvGrpSpPr>
          <p:nvPr/>
        </p:nvGrpSpPr>
        <p:grpSpPr bwMode="auto">
          <a:xfrm>
            <a:off x="296863" y="1019175"/>
            <a:ext cx="611187" cy="608013"/>
            <a:chOff x="579" y="1386"/>
            <a:chExt cx="385" cy="383"/>
          </a:xfrm>
        </p:grpSpPr>
        <p:sp>
          <p:nvSpPr>
            <p:cNvPr id="17439" name="Oval 36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ru-RU" altLang="ru-RU"/>
            </a:p>
          </p:txBody>
        </p:sp>
        <p:grpSp>
          <p:nvGrpSpPr>
            <p:cNvPr id="17440" name="Group 37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7441" name="Oval 38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42" name="Oval 39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43" name="Oval 40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44" name="Oval 41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</p:grpSp>
      <p:sp>
        <p:nvSpPr>
          <p:cNvPr id="17417" name="Text Box 42"/>
          <p:cNvSpPr txBox="1">
            <a:spLocks noChangeArrowheads="1"/>
          </p:cNvSpPr>
          <p:nvPr/>
        </p:nvSpPr>
        <p:spPr bwMode="gray">
          <a:xfrm>
            <a:off x="404813" y="1089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80808"/>
                </a:solidFill>
              </a:rPr>
              <a:t>1</a:t>
            </a:r>
            <a:endParaRPr lang="en-US" altLang="ru-RU" sz="2400" b="1">
              <a:solidFill>
                <a:srgbClr val="080808"/>
              </a:solidFill>
            </a:endParaRPr>
          </a:p>
        </p:txBody>
      </p:sp>
      <p:sp>
        <p:nvSpPr>
          <p:cNvPr id="17418" name="Text Box 44"/>
          <p:cNvSpPr txBox="1">
            <a:spLocks noChangeArrowheads="1"/>
          </p:cNvSpPr>
          <p:nvPr/>
        </p:nvSpPr>
        <p:spPr bwMode="black">
          <a:xfrm>
            <a:off x="1044575" y="1395413"/>
            <a:ext cx="6975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>
                <a:solidFill>
                  <a:schemeClr val="bg1"/>
                </a:solidFill>
              </a:rPr>
              <a:t>Сформированность  знаний детей о взаимосвязи явлений в неживой природе;</a:t>
            </a: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535578" y="3624807"/>
            <a:ext cx="7876902" cy="866775"/>
            <a:chOff x="720" y="1392"/>
            <a:chExt cx="4058" cy="48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19" name="AutoShape 31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>
              <a:noFill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21" name="AutoShape 33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2" name="AutoShape 34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17420" name="Group 35"/>
          <p:cNvGrpSpPr>
            <a:grpSpLocks/>
          </p:cNvGrpSpPr>
          <p:nvPr/>
        </p:nvGrpSpPr>
        <p:grpSpPr bwMode="auto">
          <a:xfrm>
            <a:off x="231775" y="3448050"/>
            <a:ext cx="611188" cy="608013"/>
            <a:chOff x="579" y="1386"/>
            <a:chExt cx="385" cy="383"/>
          </a:xfrm>
        </p:grpSpPr>
        <p:sp>
          <p:nvSpPr>
            <p:cNvPr id="17433" name="Oval 36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ru-RU" altLang="ru-RU"/>
            </a:p>
          </p:txBody>
        </p:sp>
        <p:grpSp>
          <p:nvGrpSpPr>
            <p:cNvPr id="17434" name="Group 37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7435" name="Oval 38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36" name="Oval 39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37" name="Oval 40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38" name="Oval 41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</p:grpSp>
      <p:sp>
        <p:nvSpPr>
          <p:cNvPr id="17421" name="Text Box 42"/>
          <p:cNvSpPr txBox="1">
            <a:spLocks noChangeArrowheads="1"/>
          </p:cNvSpPr>
          <p:nvPr/>
        </p:nvSpPr>
        <p:spPr bwMode="gray">
          <a:xfrm>
            <a:off x="327025" y="34925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80808"/>
                </a:solidFill>
              </a:rPr>
              <a:t>3</a:t>
            </a:r>
            <a:endParaRPr lang="en-US" altLang="ru-RU" sz="2400" b="1">
              <a:solidFill>
                <a:srgbClr val="080808"/>
              </a:solidFill>
            </a:endParaRPr>
          </a:p>
        </p:txBody>
      </p:sp>
      <p:sp>
        <p:nvSpPr>
          <p:cNvPr id="17422" name="Text Box 44"/>
          <p:cNvSpPr txBox="1">
            <a:spLocks noChangeArrowheads="1"/>
          </p:cNvSpPr>
          <p:nvPr/>
        </p:nvSpPr>
        <p:spPr bwMode="black">
          <a:xfrm>
            <a:off x="1136650" y="3676650"/>
            <a:ext cx="6923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>
                <a:solidFill>
                  <a:schemeClr val="bg1"/>
                </a:solidFill>
              </a:rPr>
              <a:t>Обогащение впечатлений о явлениях неживой природы и окружающего мира;</a:t>
            </a:r>
            <a:r>
              <a:rPr lang="ru-RU" altLang="ru-RU" sz="2000" b="1">
                <a:solidFill>
                  <a:schemeClr val="bg1"/>
                </a:solidFill>
              </a:rPr>
              <a:t> </a:t>
            </a:r>
            <a:endParaRPr lang="ru-RU" altLang="ru-RU" sz="2000">
              <a:solidFill>
                <a:schemeClr val="bg1"/>
              </a:solidFill>
            </a:endParaRPr>
          </a:p>
        </p:txBody>
      </p: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561703" y="4615225"/>
            <a:ext cx="7824651" cy="2007644"/>
            <a:chOff x="720" y="1392"/>
            <a:chExt cx="4058" cy="48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33" name="AutoShape 31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>
              <a:noFill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15" name="Group 32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35" name="AutoShape 33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6" name="AutoShape 34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17424" name="Group 35"/>
          <p:cNvGrpSpPr>
            <a:grpSpLocks/>
          </p:cNvGrpSpPr>
          <p:nvPr/>
        </p:nvGrpSpPr>
        <p:grpSpPr bwMode="auto">
          <a:xfrm>
            <a:off x="249238" y="4503738"/>
            <a:ext cx="611187" cy="608012"/>
            <a:chOff x="579" y="1386"/>
            <a:chExt cx="385" cy="383"/>
          </a:xfrm>
        </p:grpSpPr>
        <p:sp>
          <p:nvSpPr>
            <p:cNvPr id="17427" name="Oval 36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ru-RU" altLang="ru-RU"/>
            </a:p>
          </p:txBody>
        </p:sp>
        <p:grpSp>
          <p:nvGrpSpPr>
            <p:cNvPr id="17428" name="Group 37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7429" name="Oval 38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30" name="Oval 39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31" name="Oval 40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7432" name="Oval 41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</p:grpSp>
      <p:sp>
        <p:nvSpPr>
          <p:cNvPr id="17425" name="Text Box 42"/>
          <p:cNvSpPr txBox="1">
            <a:spLocks noChangeArrowheads="1"/>
          </p:cNvSpPr>
          <p:nvPr/>
        </p:nvSpPr>
        <p:spPr bwMode="gray">
          <a:xfrm>
            <a:off x="357188" y="45735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80808"/>
                </a:solidFill>
              </a:rPr>
              <a:t>4</a:t>
            </a:r>
            <a:endParaRPr lang="en-US" altLang="ru-RU" sz="2400" b="1">
              <a:solidFill>
                <a:srgbClr val="080808"/>
              </a:solidFill>
            </a:endParaRPr>
          </a:p>
        </p:txBody>
      </p:sp>
      <p:sp>
        <p:nvSpPr>
          <p:cNvPr id="17426" name="Text Box 44"/>
          <p:cNvSpPr txBox="1">
            <a:spLocks noChangeArrowheads="1"/>
          </p:cNvSpPr>
          <p:nvPr/>
        </p:nvSpPr>
        <p:spPr bwMode="black">
          <a:xfrm>
            <a:off x="1031875" y="4611688"/>
            <a:ext cx="709295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>
                <a:solidFill>
                  <a:schemeClr val="bg1"/>
                </a:solidFill>
              </a:rPr>
              <a:t>Самовыражение  через словотворчество и изобразительное творчество  полученных впечатлений в ходе исследовательской деятельности: загадки, рассказы, сказки, продукты изобразительной  деятельности на основе использования нетрадиционной техники рисования.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Критерии эффективности проекта: </a:t>
            </a:r>
            <a:endParaRPr lang="ru-RU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250825" y="2133600"/>
          <a:ext cx="8218488" cy="3765595"/>
        </p:xfrm>
        <a:graphic>
          <a:graphicData uri="http://schemas.openxmlformats.org/drawingml/2006/table">
            <a:tbl>
              <a:tblPr/>
              <a:tblGrid>
                <a:gridCol w="1317625"/>
                <a:gridCol w="6900863"/>
              </a:tblGrid>
              <a:tr h="50954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2F4776"/>
                        </a:gs>
                        <a:gs pos="50000">
                          <a:srgbClr val="6699FF"/>
                        </a:gs>
                        <a:gs pos="100000">
                          <a:srgbClr val="2F4776"/>
                        </a:gs>
                      </a:gsLst>
                      <a:lin ang="5400000" scaled="1"/>
                    </a:gradFill>
                  </a:tcPr>
                </a:tc>
              </a:tr>
              <a:tr h="82225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8ACBEB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Изучить  методическую литературу по данной теме.</a:t>
                      </a:r>
                      <a:endParaRPr lang="ru-RU" sz="1800" dirty="0"/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8D8D8"/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4001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8ACBEB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Разработать перспективный план наблюдений за неживой природой.</a:t>
                      </a:r>
                      <a:endParaRPr lang="ru-RU" sz="1800" dirty="0"/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8D8D8"/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000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8ACBEB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Сделать картотеку наблюдений за неживой природой.</a:t>
                      </a:r>
                      <a:endParaRPr lang="ru-RU" sz="1800" dirty="0"/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8D8D8"/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968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8ACBEB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Разработать картотеку опытов.</a:t>
                      </a:r>
                      <a:endParaRPr lang="ru-RU" sz="1800" dirty="0"/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8D8D8"/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968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8ACBEB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Составить алгоритмы придумывания загадок и сказок.</a:t>
                      </a:r>
                      <a:endParaRPr lang="ru-RU" sz="1800" dirty="0"/>
                    </a:p>
                  </a:txBody>
                  <a:tcPr marL="91437" marR="91437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8D8D8"/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75856" y="188640"/>
            <a:ext cx="24112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Этапы</a:t>
            </a:r>
          </a:p>
        </p:txBody>
      </p:sp>
      <p:sp>
        <p:nvSpPr>
          <p:cNvPr id="21530" name="TextBox 5"/>
          <p:cNvSpPr txBox="1">
            <a:spLocks noChangeArrowheads="1"/>
          </p:cNvSpPr>
          <p:nvPr/>
        </p:nvSpPr>
        <p:spPr bwMode="auto">
          <a:xfrm>
            <a:off x="468313" y="981075"/>
            <a:ext cx="76184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 b="1">
                <a:latin typeface="Arial" charset="0"/>
              </a:rPr>
              <a:t>1 этап. Организационно-подготовительный этап</a:t>
            </a:r>
          </a:p>
          <a:p>
            <a:r>
              <a:rPr lang="ru-RU" altLang="ru-RU" sz="2400" b="1">
                <a:latin typeface="Arial" charset="0"/>
              </a:rPr>
              <a:t> </a:t>
            </a:r>
            <a:r>
              <a:rPr lang="ru-RU" altLang="ru-RU" sz="2400" i="1">
                <a:latin typeface="Arial" charset="0"/>
              </a:rPr>
              <a:t>(Январь – Февраль)</a:t>
            </a:r>
            <a:endParaRPr lang="ru-RU" alt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547813" y="1320800"/>
            <a:ext cx="7200900" cy="812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rgbClr val="EAEAEA"/>
              </a:gs>
              <a:gs pos="100000">
                <a:srgbClr val="FFFFFF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2531" name="Text Box 24"/>
          <p:cNvSpPr txBox="1">
            <a:spLocks noChangeArrowheads="1"/>
          </p:cNvSpPr>
          <p:nvPr/>
        </p:nvSpPr>
        <p:spPr bwMode="gray">
          <a:xfrm>
            <a:off x="2000250" y="1358900"/>
            <a:ext cx="660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600"/>
              <a:t>Создать условия для организации  наблюдений за объектами неживой природы.</a:t>
            </a:r>
            <a:endParaRPr lang="en-US" altLang="ru-RU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gray">
          <a:xfrm>
            <a:off x="557213" y="1438275"/>
            <a:ext cx="1397000" cy="522288"/>
          </a:xfrm>
          <a:prstGeom prst="homePlate">
            <a:avLst>
              <a:gd name="adj" fmla="val 40072"/>
            </a:avLst>
          </a:prstGeom>
          <a:gradFill rotWithShape="1">
            <a:gsLst>
              <a:gs pos="0">
                <a:srgbClr val="5A87BE"/>
              </a:gs>
              <a:gs pos="100000">
                <a:srgbClr val="5A87BE">
                  <a:gamma/>
                  <a:shade val="62745"/>
                  <a:invGamma/>
                </a:srgb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white">
          <a:xfrm>
            <a:off x="557213" y="1531938"/>
            <a:ext cx="1206500" cy="3667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srgbClr val="F8F8F8"/>
                </a:solidFill>
                <a:cs typeface="+mn-cs"/>
              </a:rPr>
              <a:t>1</a:t>
            </a:r>
            <a:endParaRPr lang="en-US" b="1" kern="0" dirty="0" smtClean="0">
              <a:solidFill>
                <a:srgbClr val="F8F8F8"/>
              </a:solidFill>
              <a:cs typeface="+mn-cs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547813" y="2205038"/>
            <a:ext cx="7200900" cy="811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rgbClr val="EAEAEA"/>
              </a:gs>
              <a:gs pos="100000">
                <a:srgbClr val="FFFFFF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gray">
          <a:xfrm>
            <a:off x="547688" y="2344738"/>
            <a:ext cx="1397000" cy="522287"/>
          </a:xfrm>
          <a:prstGeom prst="homePlate">
            <a:avLst>
              <a:gd name="adj" fmla="val 40072"/>
            </a:avLst>
          </a:prstGeom>
          <a:gradFill rotWithShape="1">
            <a:gsLst>
              <a:gs pos="0">
                <a:srgbClr val="5A87BE"/>
              </a:gs>
              <a:gs pos="100000">
                <a:srgbClr val="5A87BE">
                  <a:gamma/>
                  <a:shade val="62745"/>
                  <a:invGamma/>
                </a:srgb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white">
          <a:xfrm>
            <a:off x="547688" y="2438400"/>
            <a:ext cx="12065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srgbClr val="F8F8F8"/>
                </a:solidFill>
                <a:cs typeface="+mn-cs"/>
              </a:rPr>
              <a:t>2</a:t>
            </a:r>
            <a:endParaRPr lang="en-US" b="1" kern="0" dirty="0" smtClean="0">
              <a:solidFill>
                <a:srgbClr val="F8F8F8"/>
              </a:solidFill>
              <a:cs typeface="+mn-cs"/>
            </a:endParaRPr>
          </a:p>
        </p:txBody>
      </p:sp>
      <p:sp>
        <p:nvSpPr>
          <p:cNvPr id="22537" name="Text Box 24"/>
          <p:cNvSpPr txBox="1">
            <a:spLocks noChangeArrowheads="1"/>
          </p:cNvSpPr>
          <p:nvPr/>
        </p:nvSpPr>
        <p:spPr bwMode="gray">
          <a:xfrm>
            <a:off x="2114550" y="2424113"/>
            <a:ext cx="6604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altLang="ru-RU" sz="1600"/>
              <a:t>Определить наиболее эффективные методические приемы для организации наблюдений с детьми;</a:t>
            </a:r>
            <a:endParaRPr lang="en-US" altLang="ru-RU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1527175" y="3092450"/>
            <a:ext cx="7200900" cy="812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rgbClr val="EAEAEA"/>
              </a:gs>
              <a:gs pos="100000">
                <a:srgbClr val="FFFFFF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gray">
          <a:xfrm>
            <a:off x="536575" y="3224213"/>
            <a:ext cx="1397000" cy="522287"/>
          </a:xfrm>
          <a:prstGeom prst="homePlate">
            <a:avLst>
              <a:gd name="adj" fmla="val 40072"/>
            </a:avLst>
          </a:prstGeom>
          <a:gradFill rotWithShape="1">
            <a:gsLst>
              <a:gs pos="0">
                <a:srgbClr val="5A87BE"/>
              </a:gs>
              <a:gs pos="100000">
                <a:srgbClr val="5A87BE">
                  <a:gamma/>
                  <a:shade val="62745"/>
                  <a:invGamma/>
                </a:srgb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white">
          <a:xfrm>
            <a:off x="536575" y="3317875"/>
            <a:ext cx="12065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srgbClr val="F8F8F8"/>
                </a:solidFill>
                <a:cs typeface="+mn-cs"/>
              </a:rPr>
              <a:t>3</a:t>
            </a:r>
            <a:endParaRPr lang="en-US" b="1" kern="0" dirty="0" smtClean="0">
              <a:solidFill>
                <a:srgbClr val="F8F8F8"/>
              </a:solidFill>
              <a:cs typeface="+mn-cs"/>
            </a:endParaRPr>
          </a:p>
        </p:txBody>
      </p:sp>
      <p:sp>
        <p:nvSpPr>
          <p:cNvPr id="22541" name="Text Box 24"/>
          <p:cNvSpPr txBox="1">
            <a:spLocks noChangeArrowheads="1"/>
          </p:cNvSpPr>
          <p:nvPr/>
        </p:nvSpPr>
        <p:spPr bwMode="gray">
          <a:xfrm>
            <a:off x="2124075" y="3141663"/>
            <a:ext cx="660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600"/>
              <a:t>Научить конкретным способам экспериментирования и исследования объектов неживой природы.</a:t>
            </a:r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1476375" y="4005263"/>
            <a:ext cx="7200900" cy="812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rgbClr val="EAEAEA"/>
              </a:gs>
              <a:gs pos="100000">
                <a:srgbClr val="FFFFFF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gray">
          <a:xfrm>
            <a:off x="485775" y="4130675"/>
            <a:ext cx="1397000" cy="522288"/>
          </a:xfrm>
          <a:prstGeom prst="homePlate">
            <a:avLst>
              <a:gd name="adj" fmla="val 40072"/>
            </a:avLst>
          </a:prstGeom>
          <a:gradFill rotWithShape="1">
            <a:gsLst>
              <a:gs pos="0">
                <a:srgbClr val="5A87BE"/>
              </a:gs>
              <a:gs pos="100000">
                <a:srgbClr val="5A87BE">
                  <a:gamma/>
                  <a:shade val="62745"/>
                  <a:invGamma/>
                </a:srgb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white">
          <a:xfrm>
            <a:off x="485775" y="4224338"/>
            <a:ext cx="1206500" cy="3667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srgbClr val="F8F8F8"/>
                </a:solidFill>
                <a:cs typeface="+mn-cs"/>
              </a:rPr>
              <a:t>4</a:t>
            </a:r>
            <a:endParaRPr lang="en-US" b="1" kern="0" dirty="0" smtClean="0">
              <a:solidFill>
                <a:srgbClr val="F8F8F8"/>
              </a:solidFill>
              <a:cs typeface="+mn-cs"/>
            </a:endParaRPr>
          </a:p>
        </p:txBody>
      </p:sp>
      <p:sp>
        <p:nvSpPr>
          <p:cNvPr id="22545" name="Text Box 24"/>
          <p:cNvSpPr txBox="1">
            <a:spLocks noChangeArrowheads="1"/>
          </p:cNvSpPr>
          <p:nvPr/>
        </p:nvSpPr>
        <p:spPr bwMode="gray">
          <a:xfrm>
            <a:off x="2073275" y="4046538"/>
            <a:ext cx="660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100000"/>
              </a:spcBef>
            </a:pPr>
            <a:r>
              <a:rPr lang="ru-RU" altLang="ru-RU" sz="1600"/>
              <a:t>Научить проводить простейшие опыты с природными объектами, используя правила безопасности.</a:t>
            </a:r>
            <a:endParaRPr lang="en-US" altLang="ru-RU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1533525" y="4921250"/>
            <a:ext cx="7194550" cy="812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rgbClr val="EAEAEA"/>
              </a:gs>
              <a:gs pos="100000">
                <a:srgbClr val="FFFFFF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gray">
          <a:xfrm>
            <a:off x="542925" y="5045075"/>
            <a:ext cx="1397000" cy="522288"/>
          </a:xfrm>
          <a:prstGeom prst="homePlate">
            <a:avLst>
              <a:gd name="adj" fmla="val 40072"/>
            </a:avLst>
          </a:prstGeom>
          <a:gradFill rotWithShape="1">
            <a:gsLst>
              <a:gs pos="0">
                <a:srgbClr val="5A87BE"/>
              </a:gs>
              <a:gs pos="100000">
                <a:srgbClr val="5A87BE">
                  <a:gamma/>
                  <a:shade val="62745"/>
                  <a:invGamma/>
                </a:srgb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white">
          <a:xfrm>
            <a:off x="542925" y="5138738"/>
            <a:ext cx="1206500" cy="3667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srgbClr val="F8F8F8"/>
                </a:solidFill>
                <a:cs typeface="+mn-cs"/>
              </a:rPr>
              <a:t>5</a:t>
            </a:r>
            <a:endParaRPr lang="en-US" b="1" kern="0" dirty="0" smtClean="0">
              <a:solidFill>
                <a:srgbClr val="F8F8F8"/>
              </a:solidFill>
              <a:cs typeface="+mn-cs"/>
            </a:endParaRPr>
          </a:p>
        </p:txBody>
      </p:sp>
      <p:sp>
        <p:nvSpPr>
          <p:cNvPr id="22549" name="Text Box 24"/>
          <p:cNvSpPr txBox="1">
            <a:spLocks noChangeArrowheads="1"/>
          </p:cNvSpPr>
          <p:nvPr/>
        </p:nvSpPr>
        <p:spPr bwMode="gray">
          <a:xfrm>
            <a:off x="2124075" y="4941888"/>
            <a:ext cx="660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600"/>
              <a:t>Научить детей придумывать небольшие сказки – небылицы по воображению, загадки.</a:t>
            </a:r>
            <a:endParaRPr lang="en-US" altLang="ru-RU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1547813" y="5805488"/>
            <a:ext cx="71945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rgbClr val="EAEAEA"/>
              </a:gs>
              <a:gs pos="100000">
                <a:srgbClr val="FFFFFF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gray">
          <a:xfrm>
            <a:off x="542925" y="5980113"/>
            <a:ext cx="1397000" cy="522287"/>
          </a:xfrm>
          <a:prstGeom prst="homePlate">
            <a:avLst>
              <a:gd name="adj" fmla="val 40072"/>
            </a:avLst>
          </a:prstGeom>
          <a:gradFill rotWithShape="1">
            <a:gsLst>
              <a:gs pos="0">
                <a:srgbClr val="5A87BE"/>
              </a:gs>
              <a:gs pos="100000">
                <a:srgbClr val="5A87BE">
                  <a:gamma/>
                  <a:shade val="62745"/>
                  <a:invGamma/>
                </a:srgb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white">
          <a:xfrm>
            <a:off x="542925" y="6073775"/>
            <a:ext cx="12065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srgbClr val="F8F8F8"/>
                </a:solidFill>
                <a:cs typeface="+mn-cs"/>
              </a:rPr>
              <a:t>6</a:t>
            </a:r>
            <a:endParaRPr lang="en-US" b="1" kern="0" dirty="0" smtClean="0">
              <a:solidFill>
                <a:srgbClr val="F8F8F8"/>
              </a:solidFill>
              <a:cs typeface="+mn-cs"/>
            </a:endParaRPr>
          </a:p>
        </p:txBody>
      </p:sp>
      <p:sp>
        <p:nvSpPr>
          <p:cNvPr id="22553" name="Text Box 24"/>
          <p:cNvSpPr txBox="1">
            <a:spLocks noChangeArrowheads="1"/>
          </p:cNvSpPr>
          <p:nvPr/>
        </p:nvSpPr>
        <p:spPr bwMode="gray">
          <a:xfrm>
            <a:off x="2051050" y="5876925"/>
            <a:ext cx="66770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600"/>
              <a:t>Привлечь родителей к оказанию необходимой помощи в рамках реализации проекта, обеспечить информационное освещение проектной деятельности через  групповую газету.</a:t>
            </a:r>
            <a:endParaRPr lang="en-US" altLang="ru-RU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54" name="TextBox 29"/>
          <p:cNvSpPr txBox="1">
            <a:spLocks noChangeArrowheads="1"/>
          </p:cNvSpPr>
          <p:nvPr/>
        </p:nvSpPr>
        <p:spPr bwMode="auto">
          <a:xfrm>
            <a:off x="539750" y="692150"/>
            <a:ext cx="6559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 b="1">
                <a:latin typeface="Arial" charset="0"/>
              </a:rPr>
              <a:t>2 этап. Основной этап </a:t>
            </a:r>
            <a:r>
              <a:rPr lang="ru-RU" altLang="ru-RU" sz="2400" i="1">
                <a:latin typeface="Arial" charset="0"/>
              </a:rPr>
              <a:t>(Март – Сентябрь)</a:t>
            </a:r>
            <a:endParaRPr lang="ru-RU" alt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916832"/>
          <a:ext cx="8229600" cy="1689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395288" y="549275"/>
            <a:ext cx="77073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 b="1">
                <a:latin typeface="Arial" charset="0"/>
              </a:rPr>
              <a:t>3 этап. Заключительный этап </a:t>
            </a:r>
            <a:r>
              <a:rPr lang="ru-RU" altLang="ru-RU" sz="2400" i="1">
                <a:latin typeface="Arial" charset="0"/>
              </a:rPr>
              <a:t>(Октябрь – Январь)</a:t>
            </a:r>
            <a:endParaRPr lang="ru-RU" alt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Диагностика</a:t>
            </a:r>
            <a:endParaRPr lang="ru-RU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>
              <a:solidFill>
                <a:srgbClr val="1025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Выводы:</a:t>
            </a:r>
            <a:endParaRPr lang="ru-RU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ru-RU" sz="9600" dirty="0" smtClean="0"/>
              <a:t>  В ходе  проведенной работы мною установлено положительное влияние экспериментирования  на:</a:t>
            </a:r>
            <a:r>
              <a:rPr lang="ru-RU" sz="9600" b="1" dirty="0" smtClean="0"/>
              <a:t> </a:t>
            </a:r>
            <a:endParaRPr lang="ru-RU" sz="9600" dirty="0" smtClean="0"/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9600" dirty="0" smtClean="0"/>
              <a:t>Развитие психических процессов ребенка: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ru-RU" sz="9600" dirty="0" smtClean="0"/>
              <a:t>      * памяти, воображения, представления;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ru-RU" sz="9600" dirty="0" smtClean="0"/>
              <a:t>      *отмечено повышение уровня развития мышления и любознательности:  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9600" dirty="0" smtClean="0"/>
              <a:t>( умение видеть и определять проблему, принимать и ставить цель, решать проблемы, анализировать объект или явление, выделять существенные признаки и связи, сопоставлять различные факты, выдвигать различные гипотезы, отбирать средства и материалы для самостоятельной деятельности, осуществлять эксперимент, делать определенные умозаключения и выводы);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5246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defRPr/>
            </a:pPr>
            <a:r>
              <a:rPr lang="ru-RU" dirty="0" smtClean="0"/>
              <a:t>Качественно изменился уровень речевого развития за счет: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       *обогащение словарного запаса детей различными терминами, закрепление умения грамматически правильно строить свои ответы на вопросы, умение задавать вопросы, следить за логикой своего высказывания, умение строить доказательную речь, идёт развитие словотворчества);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defRPr/>
            </a:pPr>
            <a:r>
              <a:rPr lang="ru-RU" dirty="0" smtClean="0"/>
              <a:t>Улучшились личностные характеристики детей: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       *(появление инициативы, самостоятельности, умения сотрудничать с другими, потребности отстаивать свою точку зрения, согласовывать её с другими и т.д.).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defRPr/>
            </a:pPr>
            <a:r>
              <a:rPr lang="ru-RU" dirty="0" smtClean="0"/>
              <a:t>Обогатились творческие способности детей в изобразительной деятельности: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       *(расширилась тематика рисунков о природе, разнообразились способы передачи полученных впечатлений через нетрадиционные  приемы  рисования, появилось желание к творческому самовыражению в рисунках воспринимаемого  окружающего мира) 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Востребованность проекта:</a:t>
            </a:r>
            <a:endParaRPr lang="ru-RU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/>
              <a:t>Педагогическая значимость экспериментирования (опытнической деятельности):</a:t>
            </a: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defRPr/>
            </a:pPr>
            <a:r>
              <a:rPr lang="ru-RU" dirty="0" smtClean="0"/>
              <a:t>Деятельность экспериментирования способствует формированию у детей познавательного интереса, развивает наблюдательность, мыслительную деятельность.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defRPr/>
            </a:pPr>
            <a:r>
              <a:rPr lang="ru-RU" dirty="0" smtClean="0"/>
              <a:t>Развитие связной речи, словотворчества дошкольников, через наблюдение за неживой природой с помощью «Волшебных стёклышек».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defRPr/>
            </a:pPr>
            <a:r>
              <a:rPr lang="ru-RU" dirty="0" smtClean="0"/>
              <a:t>Развитие художественного творчества посредством наблюдения за неживой природой, используя теорию решения изобретательских задач при ознакомлении с окружающим миром.</a:t>
            </a:r>
          </a:p>
          <a:p>
            <a:pPr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200800" cy="141277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Актуальность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</a:rPr>
              <a:t>Практическая значимость:</a:t>
            </a:r>
            <a:endParaRPr lang="ru-RU" dirty="0">
              <a:solidFill>
                <a:srgbClr val="0033CC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9"/>
          <p:cNvSpPr txBox="1">
            <a:spLocks noChangeArrowheads="1"/>
          </p:cNvSpPr>
          <p:nvPr/>
        </p:nvSpPr>
        <p:spPr bwMode="gray">
          <a:xfrm>
            <a:off x="222250" y="260350"/>
            <a:ext cx="892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ru-RU" altLang="ru-RU" sz="4000">
                <a:latin typeface="Times New Roman" pitchFamily="18" charset="0"/>
              </a:rPr>
              <a:t>Используемые ресурсы</a:t>
            </a:r>
            <a:endParaRPr lang="en-US" altLang="ru-RU" sz="4000">
              <a:latin typeface="Times New Roman" pitchFamily="18" charset="0"/>
            </a:endParaRPr>
          </a:p>
        </p:txBody>
      </p:sp>
      <p:sp>
        <p:nvSpPr>
          <p:cNvPr id="30723" name="TextBox 51"/>
          <p:cNvSpPr txBox="1">
            <a:spLocks noChangeArrowheads="1"/>
          </p:cNvSpPr>
          <p:nvPr/>
        </p:nvSpPr>
        <p:spPr bwMode="auto">
          <a:xfrm>
            <a:off x="684213" y="1125538"/>
            <a:ext cx="8208962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Calibri" pitchFamily="34" charset="0"/>
              <a:buAutoNum type="arabicPeriod"/>
            </a:pPr>
            <a:r>
              <a:rPr lang="ru-RU" altLang="ru-RU" sz="1600">
                <a:latin typeface="Arial" charset="0"/>
              </a:rPr>
              <a:t> Белоусова Р. Ю., Пономарёва О. А. Теория и практика использования метода моделирования в системе экологического воспитания старших дошкольников. - Н. Новгород: 2007.</a:t>
            </a:r>
          </a:p>
          <a:p>
            <a:pPr>
              <a:buFont typeface="Calibri" pitchFamily="34" charset="0"/>
              <a:buAutoNum type="arabicPeriod"/>
            </a:pPr>
            <a:r>
              <a:rPr lang="ru-RU" altLang="ru-RU" sz="1600">
                <a:latin typeface="Arial" charset="0"/>
              </a:rPr>
              <a:t>Денисенкова Н., Маврина И. Ваш ребенок познает мир (Как знакомить малышей с природой) // Журнал "Дошкольное воспитание". - 2000 - № 2.</a:t>
            </a:r>
          </a:p>
          <a:p>
            <a:pPr>
              <a:buFont typeface="Calibri" pitchFamily="34" charset="0"/>
              <a:buAutoNum type="arabicPeriod"/>
            </a:pPr>
            <a:r>
              <a:rPr lang="ru-RU" altLang="ru-RU" sz="1600">
                <a:latin typeface="Arial" charset="0"/>
              </a:rPr>
              <a:t>Дыбина О.В., Рахманова Н.П. Неизведанное рядом: Занимательные опыты и эксперименты для дошкольников. - М.: ТЦ "Сфера", 2001.</a:t>
            </a:r>
          </a:p>
          <a:p>
            <a:pPr>
              <a:buFont typeface="Calibri" pitchFamily="34" charset="0"/>
              <a:buAutoNum type="arabicPeriod"/>
            </a:pPr>
            <a:r>
              <a:rPr lang="ru-RU" altLang="ru-RU" sz="1600">
                <a:latin typeface="Arial" charset="0"/>
              </a:rPr>
              <a:t>Иванова А.И. Детское экспериментирование как метод обучения. / Управление ДОУ. - 2004. - N 4. - с.84 - 92.</a:t>
            </a:r>
          </a:p>
          <a:p>
            <a:pPr>
              <a:buFont typeface="Calibri" pitchFamily="34" charset="0"/>
              <a:buAutoNum type="arabicPeriod"/>
            </a:pPr>
            <a:r>
              <a:rPr lang="ru-RU" altLang="ru-RU" sz="1600">
                <a:latin typeface="Arial" charset="0"/>
              </a:rPr>
              <a:t>Иванова А.И. Методика организации экологических наблюдений и экспериментов в детском саду - М.: Сфера, 2004.</a:t>
            </a:r>
          </a:p>
          <a:p>
            <a:pPr>
              <a:buFont typeface="Calibri" pitchFamily="34" charset="0"/>
              <a:buAutoNum type="arabicPeriod"/>
            </a:pPr>
            <a:r>
              <a:rPr lang="ru-RU" altLang="ru-RU" sz="1600">
                <a:latin typeface="Arial" charset="0"/>
              </a:rPr>
              <a:t>Ковинбко Л. В. Секреты природы – это так интересно! – М., Линка – Пресс, 2004.</a:t>
            </a:r>
          </a:p>
          <a:p>
            <a:pPr>
              <a:buFont typeface="Calibri" pitchFamily="34" charset="0"/>
              <a:buAutoNum type="arabicPeriod"/>
            </a:pPr>
            <a:r>
              <a:rPr lang="ru-RU" altLang="ru-RU" sz="1600">
                <a:latin typeface="Arial" charset="0"/>
              </a:rPr>
              <a:t>Короткова Н.А. Познавательно-исследовательская деятельность старших дошкольников. / Ребенок в детском саду. - 2002. - N 3, 4,5. - 2003, N 1.</a:t>
            </a:r>
          </a:p>
          <a:p>
            <a:pPr>
              <a:buFont typeface="Calibri" pitchFamily="34" charset="0"/>
              <a:buAutoNum type="arabicPeriod"/>
            </a:pPr>
            <a:r>
              <a:rPr lang="ru-RU" altLang="ru-RU" sz="1600">
                <a:latin typeface="Arial" charset="0"/>
              </a:rPr>
              <a:t> Костюченко М. Экспериментируем! // Дошкольное воспитание. - 2006. - №8.</a:t>
            </a:r>
          </a:p>
          <a:p>
            <a:pPr>
              <a:buFont typeface="Calibri" pitchFamily="34" charset="0"/>
              <a:buAutoNum type="arabicPeriod"/>
            </a:pPr>
            <a:r>
              <a:rPr lang="ru-RU" altLang="ru-RU" sz="1600">
                <a:latin typeface="Arial" charset="0"/>
              </a:rPr>
              <a:t> Кудрякова И. Г., Кузнецова В. В., Пыстина Л. А. Развитие интеллекта дошкольников средствами теории решения изобретательных задач при ознакомлении с окружающим миром. – Саров, 1997</a:t>
            </a:r>
          </a:p>
          <a:p>
            <a:endParaRPr lang="ru-RU" altLang="ru-RU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539750" y="188913"/>
            <a:ext cx="8064500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600">
                <a:latin typeface="Arial" charset="0"/>
              </a:rPr>
              <a:t>10.   Куликовская И.Э., Совгир Н.Н. Детское экспериментирование. Старший дошкольный возраст. - М.: Пед. общество России, 2003.</a:t>
            </a:r>
          </a:p>
          <a:p>
            <a:r>
              <a:rPr lang="ru-RU" altLang="ru-RU" sz="1600">
                <a:latin typeface="Arial" charset="0"/>
              </a:rPr>
              <a:t>11.   Левашова И.И. Исследовательская деятельность детей средствами экспериментирования // Фундаментальные исследования. - 2008. - № 7 - С.85-86.</a:t>
            </a:r>
          </a:p>
          <a:p>
            <a:r>
              <a:rPr lang="ru-RU" altLang="ru-RU" sz="1600">
                <a:latin typeface="Arial" charset="0"/>
              </a:rPr>
              <a:t>12.   Николаева С. Н. Использований моделей.// Дошкольное воспитание. – 1982. - № 4.</a:t>
            </a:r>
          </a:p>
          <a:p>
            <a:r>
              <a:rPr lang="ru-RU" altLang="ru-RU" sz="1600">
                <a:latin typeface="Arial" charset="0"/>
              </a:rPr>
              <a:t>13.   Николаева С. Н.Воспитание экологической культуры в дошкольном детстве. – М.:1995.</a:t>
            </a:r>
          </a:p>
          <a:p>
            <a:r>
              <a:rPr lang="ru-RU" altLang="ru-RU" sz="1600">
                <a:latin typeface="Arial" charset="0"/>
              </a:rPr>
              <a:t>14.   Окружающий мир. Неживая природа - М., Издательство ООО “ДОС”, 2008. - 136 с.</a:t>
            </a:r>
          </a:p>
          <a:p>
            <a:r>
              <a:rPr lang="ru-RU" altLang="ru-RU" sz="1600">
                <a:latin typeface="Arial" charset="0"/>
              </a:rPr>
              <a:t>15.   Организация экспериментальной деятельности дошкольников. /Под ред.Л.Н. Прохоровой. - М.: АРКТИ, 2004.</a:t>
            </a:r>
          </a:p>
          <a:p>
            <a:r>
              <a:rPr lang="ru-RU" altLang="ru-RU" sz="1600">
                <a:latin typeface="Arial" charset="0"/>
              </a:rPr>
              <a:t>16.   Поддьяков А.Н. Мышление дошкольников в процессе экспериментирования со сложными объектами. // Вопросы психологии. - 1996. - №4.</a:t>
            </a:r>
          </a:p>
          <a:p>
            <a:r>
              <a:rPr lang="ru-RU" altLang="ru-RU" sz="1600">
                <a:latin typeface="Arial" charset="0"/>
              </a:rPr>
              <a:t>17.   Рыжова Н. А. Волшебная вода. – М.: Линка –Пресс, 1997.</a:t>
            </a:r>
          </a:p>
          <a:p>
            <a:r>
              <a:rPr lang="ru-RU" altLang="ru-RU" sz="1600">
                <a:latin typeface="Arial" charset="0"/>
              </a:rPr>
              <a:t>18.   Савенков А.И. Учебное исследование в детском саду: вопросы теории и методики. // Дошкольное воспитание. - 2000. - № 2. - С.8-17.</a:t>
            </a:r>
          </a:p>
          <a:p>
            <a:r>
              <a:rPr lang="ru-RU" altLang="ru-RU" sz="1600">
                <a:latin typeface="Arial" charset="0"/>
              </a:rPr>
              <a:t>19.   Соловьева Е. Как организовать поисковую деятельность детей. / Дошкольное воспитание. - 2005. - N 1.</a:t>
            </a:r>
          </a:p>
          <a:p>
            <a:r>
              <a:rPr lang="ru-RU" altLang="ru-RU" sz="1600">
                <a:latin typeface="Arial" charset="0"/>
              </a:rPr>
              <a:t>20.   Чехонина О. Экспериментирование как основной вид поисковой деятельности. // Дошкольное воспитание. - №6 - 2007. - с.13.</a:t>
            </a:r>
          </a:p>
          <a:p>
            <a:r>
              <a:rPr lang="ru-RU" altLang="ru-RU" sz="1600">
                <a:latin typeface="Arial" charset="0"/>
              </a:rPr>
              <a:t>21.   Шарипо А. И. Секреты знакомых предметов Лужа. – Санкт – Петербург, Речь, 2009.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73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3960440" cy="1656184"/>
          </a:xfrm>
        </p:spPr>
        <p:txBody>
          <a:bodyPr numCol="1">
            <a:prstTxWarp prst="textPlain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Гипотеза</a:t>
            </a:r>
            <a:endParaRPr lang="ru-RU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8"/>
          <p:cNvSpPr>
            <a:spLocks/>
          </p:cNvSpPr>
          <p:nvPr/>
        </p:nvSpPr>
        <p:spPr bwMode="gray">
          <a:xfrm flipH="1">
            <a:off x="1258888" y="2420938"/>
            <a:ext cx="6738937" cy="2335212"/>
          </a:xfrm>
          <a:custGeom>
            <a:avLst/>
            <a:gdLst>
              <a:gd name="T0" fmla="*/ 303 w 1299"/>
              <a:gd name="T1" fmla="*/ 1008 h 1008"/>
              <a:gd name="T2" fmla="*/ 1299 w 1299"/>
              <a:gd name="T3" fmla="*/ 1008 h 1008"/>
              <a:gd name="T4" fmla="*/ 1296 w 1299"/>
              <a:gd name="T5" fmla="*/ 315 h 1008"/>
              <a:gd name="T6" fmla="*/ 942 w 1299"/>
              <a:gd name="T7" fmla="*/ 0 h 1008"/>
              <a:gd name="T8" fmla="*/ 3 w 1299"/>
              <a:gd name="T9" fmla="*/ 0 h 1008"/>
              <a:gd name="T10" fmla="*/ 0 w 1299"/>
              <a:gd name="T11" fmla="*/ 723 h 1008"/>
              <a:gd name="T12" fmla="*/ 303 w 1299"/>
              <a:gd name="T1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lin ang="18900000" scaled="1"/>
          </a:gradFill>
          <a:ln w="28575" cmpd="sng">
            <a:solidFill>
              <a:srgbClr val="F8F8F8"/>
            </a:solidFill>
            <a:round/>
            <a:headEnd/>
            <a:tailEnd/>
          </a:ln>
          <a:effectLst>
            <a:outerShdw dist="107763" dir="2700000" algn="ctr" rotWithShape="0">
              <a:srgbClr val="1C1C1C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деятельность с объектами и явлениями неживой природы способствует развитию психических процессов ребенка и создает условия для его творческого самовыражения.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5050904" cy="164219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ln w="3175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Цель:</a:t>
            </a:r>
            <a:endParaRPr lang="ru-RU" sz="6000" dirty="0">
              <a:ln w="3175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8"/>
          <p:cNvSpPr>
            <a:spLocks/>
          </p:cNvSpPr>
          <p:nvPr/>
        </p:nvSpPr>
        <p:spPr bwMode="gray">
          <a:xfrm flipH="1">
            <a:off x="1258888" y="2492375"/>
            <a:ext cx="6738937" cy="2335213"/>
          </a:xfrm>
          <a:custGeom>
            <a:avLst/>
            <a:gdLst>
              <a:gd name="T0" fmla="*/ 303 w 1299"/>
              <a:gd name="T1" fmla="*/ 1008 h 1008"/>
              <a:gd name="T2" fmla="*/ 1299 w 1299"/>
              <a:gd name="T3" fmla="*/ 1008 h 1008"/>
              <a:gd name="T4" fmla="*/ 1296 w 1299"/>
              <a:gd name="T5" fmla="*/ 315 h 1008"/>
              <a:gd name="T6" fmla="*/ 942 w 1299"/>
              <a:gd name="T7" fmla="*/ 0 h 1008"/>
              <a:gd name="T8" fmla="*/ 3 w 1299"/>
              <a:gd name="T9" fmla="*/ 0 h 1008"/>
              <a:gd name="T10" fmla="*/ 0 w 1299"/>
              <a:gd name="T11" fmla="*/ 723 h 1008"/>
              <a:gd name="T12" fmla="*/ 303 w 1299"/>
              <a:gd name="T1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lin ang="18900000" scaled="1"/>
          </a:gradFill>
          <a:ln w="28575" cmpd="sng">
            <a:solidFill>
              <a:srgbClr val="F8F8F8"/>
            </a:solidFill>
            <a:round/>
            <a:headEnd/>
            <a:tailEnd/>
          </a:ln>
          <a:effectLst>
            <a:outerShdw dist="107763" dir="2700000" algn="ctr" rotWithShape="0">
              <a:srgbClr val="1C1C1C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Создание интегративной  системы организации творческо-исследовательской деятельности детей в процессе ознакомления  с явлениями неживой природы.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4500563" y="3357563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</a:rPr>
              <a:t>Противоречия:</a:t>
            </a:r>
            <a:endParaRPr lang="ru-RU" dirty="0">
              <a:solidFill>
                <a:srgbClr val="0033CC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076056" y="1844824"/>
            <a:ext cx="3816424" cy="3744416"/>
            <a:chOff x="4860032" y="1988840"/>
            <a:chExt cx="3816424" cy="352839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4860032" y="1988840"/>
              <a:ext cx="3816424" cy="3528391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5004048" y="2132855"/>
              <a:ext cx="3528392" cy="3240360"/>
            </a:xfrm>
            <a:prstGeom prst="roundRect">
              <a:avLst>
                <a:gd name="adj" fmla="val 7912"/>
              </a:avLst>
            </a:prstGeom>
            <a:gradFill rotWithShape="1">
              <a:gsLst>
                <a:gs pos="0">
                  <a:schemeClr val="accent1">
                    <a:gamma/>
                    <a:tint val="38039"/>
                    <a:invGamma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>
                  <a:latin typeface="+mn-lt"/>
                  <a:cs typeface="+mn-cs"/>
                </a:rPr>
                <a:t> Потребительским отношением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 к природе со стороны человека.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>
                  <a:latin typeface="+mn-lt"/>
                  <a:cs typeface="+mn-cs"/>
                </a:rPr>
                <a:t> Реализацией этой задачи на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практике: как  найти наиболее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эффективные приемы и методы;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>
                  <a:latin typeface="+mn-lt"/>
                  <a:cs typeface="+mn-cs"/>
                </a:rPr>
                <a:t> Невыполнение их со стороны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окружающих взрослых  вне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 детского сада.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grpSp>
        <p:nvGrpSpPr>
          <p:cNvPr id="4" name="Группа 45"/>
          <p:cNvGrpSpPr/>
          <p:nvPr/>
        </p:nvGrpSpPr>
        <p:grpSpPr>
          <a:xfrm>
            <a:off x="179512" y="1772816"/>
            <a:ext cx="4341117" cy="3888431"/>
            <a:chOff x="4860032" y="1988840"/>
            <a:chExt cx="3816424" cy="352839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8" name="AutoShape 3"/>
            <p:cNvSpPr>
              <a:spLocks noChangeArrowheads="1"/>
            </p:cNvSpPr>
            <p:nvPr/>
          </p:nvSpPr>
          <p:spPr bwMode="gray">
            <a:xfrm>
              <a:off x="4860032" y="1988840"/>
              <a:ext cx="3816424" cy="3528391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gray">
            <a:xfrm>
              <a:off x="4952677" y="2132856"/>
              <a:ext cx="3528392" cy="3240360"/>
            </a:xfrm>
            <a:prstGeom prst="roundRect">
              <a:avLst>
                <a:gd name="adj" fmla="val 7615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>
                  <a:latin typeface="+mn-lt"/>
                  <a:cs typeface="+mn-cs"/>
                </a:rPr>
                <a:t> Осознанием, что все в природе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взаимосвязано, нарушение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любого структурного компонента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 в природе, может привести к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экологической катастрофе;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>
                  <a:latin typeface="+mn-lt"/>
                  <a:cs typeface="+mn-cs"/>
                </a:rPr>
                <a:t> Действенная любовь к природе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 через воспитание эмоционального,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чувственного  отношения к ней,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потребность заботиться о природе;                            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>
                  <a:latin typeface="+mn-lt"/>
                  <a:cs typeface="+mn-cs"/>
                </a:rPr>
                <a:t> Решение задач экологического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воспитания в дошкольном учреждении;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grpSp>
        <p:nvGrpSpPr>
          <p:cNvPr id="10246" name="Группа 44"/>
          <p:cNvGrpSpPr>
            <a:grpSpLocks/>
          </p:cNvGrpSpPr>
          <p:nvPr/>
        </p:nvGrpSpPr>
        <p:grpSpPr bwMode="auto">
          <a:xfrm>
            <a:off x="3203575" y="1125538"/>
            <a:ext cx="2857500" cy="466725"/>
            <a:chOff x="2927784" y="1196752"/>
            <a:chExt cx="2857500" cy="466725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gray">
            <a:xfrm>
              <a:off x="2927784" y="1196752"/>
              <a:ext cx="2857500" cy="46672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8902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020"/>
                    <a:invGamma/>
                  </a:schemeClr>
                </a:gs>
              </a:gsLst>
              <a:lin ang="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gray">
            <a:xfrm flipH="1">
              <a:off x="5642517" y="1266602"/>
              <a:ext cx="127625" cy="323850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gray">
            <a:xfrm>
              <a:off x="2958068" y="1266602"/>
              <a:ext cx="127625" cy="323850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white">
            <a:xfrm>
              <a:off x="3248459" y="1228690"/>
              <a:ext cx="2238375" cy="40011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auto">
                <a:spcBef>
                  <a:spcPts val="180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solidFill>
                    <a:srgbClr val="F8F8F8"/>
                  </a:solidFill>
                  <a:effectLst>
                    <a:glow rad="228600">
                      <a:schemeClr val="accent5">
                        <a:satMod val="175000"/>
                        <a:alpha val="40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 dirty="0" smtClean="0">
                  <a:solidFill>
                    <a:srgbClr val="F8F8F8"/>
                  </a:solidFill>
                  <a:latin typeface="Times New Roman" pitchFamily="18" charset="0"/>
                  <a:cs typeface="Times New Roman" pitchFamily="18" charset="0"/>
                </a:rPr>
                <a:t>Между</a:t>
              </a:r>
              <a:endParaRPr lang="en-US" sz="2000" b="1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AutoShape 16"/>
          <p:cNvSpPr>
            <a:spLocks noChangeArrowheads="1"/>
          </p:cNvSpPr>
          <p:nvPr/>
        </p:nvSpPr>
        <p:spPr bwMode="blackGray">
          <a:xfrm rot="10806395" flipH="1" flipV="1">
            <a:off x="3997325" y="2422525"/>
            <a:ext cx="144621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6" name="AutoShape 34"/>
          <p:cNvSpPr>
            <a:spLocks noChangeArrowheads="1"/>
          </p:cNvSpPr>
          <p:nvPr/>
        </p:nvSpPr>
        <p:spPr bwMode="blackGray">
          <a:xfrm rot="10793605" flipV="1">
            <a:off x="4068763" y="3933825"/>
            <a:ext cx="144780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49" name="Text Box 58"/>
          <p:cNvSpPr txBox="1">
            <a:spLocks noChangeArrowheads="1"/>
          </p:cNvSpPr>
          <p:nvPr/>
        </p:nvSpPr>
        <p:spPr bwMode="gray">
          <a:xfrm>
            <a:off x="4572000" y="3429000"/>
            <a:ext cx="43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>
                <a:solidFill>
                  <a:schemeClr val="bg1"/>
                </a:solidFill>
                <a:latin typeface="Arial" charset="0"/>
              </a:rPr>
              <a:t>И</a:t>
            </a:r>
            <a:endParaRPr lang="en-US" altLang="ru-RU" sz="24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Задачи:</a:t>
            </a:r>
            <a:endParaRPr lang="ru-RU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3632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Новизна проекта:</a:t>
            </a:r>
            <a:endParaRPr lang="ru-RU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Механизм реализации проекта:</a:t>
            </a:r>
            <a:endParaRPr lang="ru-RU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568952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sBlueSk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снег</Template>
  <TotalTime>127</TotalTime>
  <Words>1721</Words>
  <Application>Microsoft Office PowerPoint</Application>
  <PresentationFormat>Экран (4:3)</PresentationFormat>
  <Paragraphs>153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StarsBlueSky</vt:lpstr>
      <vt:lpstr>Презентация PowerPoint</vt:lpstr>
      <vt:lpstr>Актуальность</vt:lpstr>
      <vt:lpstr>Гипотеза</vt:lpstr>
      <vt:lpstr>Цель:</vt:lpstr>
      <vt:lpstr>Противоречия:</vt:lpstr>
      <vt:lpstr>Задачи:</vt:lpstr>
      <vt:lpstr>Презентация PowerPoint</vt:lpstr>
      <vt:lpstr>Новизна проекта:</vt:lpstr>
      <vt:lpstr>Механизм реализации проекта:</vt:lpstr>
      <vt:lpstr>Сроки реализации проекта:</vt:lpstr>
      <vt:lpstr>Презентация PowerPoint</vt:lpstr>
      <vt:lpstr>Критерии эффективности проекта: </vt:lpstr>
      <vt:lpstr>Презентация PowerPoint</vt:lpstr>
      <vt:lpstr>Презентация PowerPoint</vt:lpstr>
      <vt:lpstr>Презентация PowerPoint</vt:lpstr>
      <vt:lpstr>Диагностика</vt:lpstr>
      <vt:lpstr>Выводы:</vt:lpstr>
      <vt:lpstr>Презентация PowerPoint</vt:lpstr>
      <vt:lpstr>Востребованность проекта:</vt:lpstr>
      <vt:lpstr>Практическая значимость: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20</cp:revision>
  <dcterms:created xsi:type="dcterms:W3CDTF">2013-02-17T11:28:29Z</dcterms:created>
  <dcterms:modified xsi:type="dcterms:W3CDTF">2014-11-17T18:54:45Z</dcterms:modified>
</cp:coreProperties>
</file>