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73" r:id="rId2"/>
    <p:sldId id="258" r:id="rId3"/>
    <p:sldId id="271" r:id="rId4"/>
    <p:sldId id="257" r:id="rId5"/>
    <p:sldId id="268" r:id="rId6"/>
    <p:sldId id="263" r:id="rId7"/>
    <p:sldId id="261" r:id="rId8"/>
    <p:sldId id="262" r:id="rId9"/>
    <p:sldId id="270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5DD-C518-4625-B702-87B02BF0654F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A712-F89A-44F8-ADBB-0DBF9B04E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5DD-C518-4625-B702-87B02BF0654F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A712-F89A-44F8-ADBB-0DBF9B04E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5DD-C518-4625-B702-87B02BF0654F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A712-F89A-44F8-ADBB-0DBF9B04E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5DD-C518-4625-B702-87B02BF0654F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A712-F89A-44F8-ADBB-0DBF9B04E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5DD-C518-4625-B702-87B02BF0654F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A712-F89A-44F8-ADBB-0DBF9B04E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5DD-C518-4625-B702-87B02BF0654F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A712-F89A-44F8-ADBB-0DBF9B04E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5DD-C518-4625-B702-87B02BF0654F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A712-F89A-44F8-ADBB-0DBF9B04E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5DD-C518-4625-B702-87B02BF0654F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A712-F89A-44F8-ADBB-0DBF9B04E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5DD-C518-4625-B702-87B02BF0654F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A712-F89A-44F8-ADBB-0DBF9B04E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5DD-C518-4625-B702-87B02BF0654F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A712-F89A-44F8-ADBB-0DBF9B04E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85DD-C518-4625-B702-87B02BF0654F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7A712-F89A-44F8-ADBB-0DBF9B04EC6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C1E85DD-C518-4625-B702-87B02BF0654F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EF7A712-F89A-44F8-ADBB-0DBF9B04E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Проблемное обучение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Составила воспитатель ДОУ 1150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         Соболь </a:t>
            </a:r>
            <a:r>
              <a:rPr lang="ru-RU" b="1" dirty="0"/>
              <a:t>Н.М</a:t>
            </a:r>
            <a:r>
              <a:rPr lang="ru-RU" b="1" dirty="0" smtClean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0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04864"/>
            <a:ext cx="6728792" cy="367240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5600" dirty="0" err="1" smtClean="0"/>
              <a:t>Брушлинский</a:t>
            </a:r>
            <a:r>
              <a:rPr lang="ru-RU" sz="5600" dirty="0" smtClean="0"/>
              <a:t> </a:t>
            </a:r>
            <a:r>
              <a:rPr lang="ru-RU" sz="5600" dirty="0"/>
              <a:t>А.В. Психология мышления и проблемное обучение. – М.: «Знание», 1983.</a:t>
            </a:r>
          </a:p>
          <a:p>
            <a:pPr lvl="0"/>
            <a:r>
              <a:rPr lang="ru-RU" sz="5600" dirty="0" err="1"/>
              <a:t>Лернер</a:t>
            </a:r>
            <a:r>
              <a:rPr lang="ru-RU" sz="5600" dirty="0"/>
              <a:t> И.Я. Проблемное обучение. – </a:t>
            </a:r>
            <a:r>
              <a:rPr lang="ru-RU" sz="5600" dirty="0" err="1"/>
              <a:t>М.:«Знание</a:t>
            </a:r>
            <a:r>
              <a:rPr lang="ru-RU" sz="5600" dirty="0"/>
              <a:t>», 1974. </a:t>
            </a:r>
          </a:p>
          <a:p>
            <a:pPr lvl="0"/>
            <a:r>
              <a:rPr lang="ru-RU" sz="5600" dirty="0" err="1"/>
              <a:t>Брушлинский</a:t>
            </a:r>
            <a:r>
              <a:rPr lang="ru-RU" sz="5600" dirty="0"/>
              <a:t> А.В. Психология мышления и проблемное обучение. – М.: «Знание», 1983. </a:t>
            </a:r>
          </a:p>
          <a:p>
            <a:pPr lvl="0"/>
            <a:r>
              <a:rPr lang="ru-RU" sz="5600" dirty="0"/>
              <a:t>Кудрявцев В.Т. Проблемное обучение: истоки, сущность, перспективы. – М.: «Знание», 1991. </a:t>
            </a:r>
          </a:p>
          <a:p>
            <a:pPr lvl="0"/>
            <a:r>
              <a:rPr lang="ru-RU" sz="5600" dirty="0"/>
              <a:t>Матюшкин А.М. Проблемные ситуации в мышлении и обучении. – М.: Педагогика 1972.</a:t>
            </a:r>
          </a:p>
          <a:p>
            <a:pPr lvl="0"/>
            <a:r>
              <a:rPr lang="ru-RU" sz="5600" dirty="0" err="1"/>
              <a:t>Махмутов</a:t>
            </a:r>
            <a:r>
              <a:rPr lang="ru-RU" sz="5600" dirty="0"/>
              <a:t> М.И. Проблемное обучение: Основные вопросы теории. – М.: Педагогика, 1975. </a:t>
            </a:r>
          </a:p>
          <a:p>
            <a:pPr lvl="0"/>
            <a:r>
              <a:rPr lang="ru-RU" sz="5600" dirty="0"/>
              <a:t>Педагогическая энциклопедия. – М.: «Знание», 1979.</a:t>
            </a:r>
          </a:p>
          <a:p>
            <a:pPr indent="0">
              <a:buNone/>
            </a:pPr>
            <a:r>
              <a:rPr lang="ru-RU" sz="5600" dirty="0"/>
              <a:t> </a:t>
            </a:r>
          </a:p>
          <a:p>
            <a:pPr indent="0">
              <a:buNone/>
            </a:pPr>
            <a:r>
              <a:rPr lang="ru-RU" dirty="0"/>
              <a:t> </a:t>
            </a:r>
          </a:p>
          <a:p>
            <a:pPr indent="0">
              <a:buNone/>
            </a:pPr>
            <a:r>
              <a:rPr lang="ru-RU" dirty="0"/>
              <a:t> </a:t>
            </a:r>
          </a:p>
          <a:p>
            <a:pPr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5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Основоположником  проблемного обучения-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4941168"/>
            <a:ext cx="7632848" cy="15121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был американский  психолог, философ и педагог </a:t>
            </a:r>
            <a:r>
              <a:rPr lang="ru-RU" dirty="0" err="1" smtClean="0"/>
              <a:t>Дж.Дьюи</a:t>
            </a:r>
            <a:r>
              <a:rPr lang="ru-RU" dirty="0" smtClean="0"/>
              <a:t>(1859—1952), который в 1894 году основал в Чикаго опытную школу, в которой основу обучения составлял не  учебный план, а игры и  трудовая деятельность.</a:t>
            </a:r>
          </a:p>
          <a:p>
            <a:pPr>
              <a:buNone/>
            </a:pPr>
            <a:r>
              <a:rPr lang="ru-RU" dirty="0" smtClean="0"/>
              <a:t>            </a:t>
            </a:r>
            <a:endParaRPr lang="ru-RU" dirty="0"/>
          </a:p>
        </p:txBody>
      </p:sp>
      <p:pic>
        <p:nvPicPr>
          <p:cNvPr id="10242" name="Picture 2" descr="File:John Dewey in 19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36714"/>
            <a:ext cx="2628900" cy="3324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Цель </a:t>
            </a:r>
            <a:r>
              <a:rPr lang="ru-RU" i="1" smtClean="0"/>
              <a:t>проблемного обучения:</a:t>
            </a:r>
            <a:r>
              <a:rPr lang="ru-RU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484785"/>
            <a:ext cx="7125112" cy="2592287"/>
          </a:xfrm>
        </p:spPr>
        <p:txBody>
          <a:bodyPr/>
          <a:lstStyle/>
          <a:p>
            <a:r>
              <a:rPr lang="ru-RU" dirty="0" smtClean="0"/>
              <a:t>– </a:t>
            </a:r>
            <a:r>
              <a:rPr lang="ru-RU" sz="2400" dirty="0"/>
              <a:t>способствовать развитию проблемного мышления </a:t>
            </a:r>
            <a:r>
              <a:rPr lang="ru-RU" sz="2400" dirty="0" smtClean="0"/>
              <a:t>дошкольников  </a:t>
            </a:r>
            <a:r>
              <a:rPr lang="ru-RU" sz="2400" dirty="0"/>
              <a:t>и </a:t>
            </a:r>
            <a:r>
              <a:rPr lang="ru-RU" sz="2400" dirty="0" smtClean="0"/>
              <a:t>воспитателя</a:t>
            </a:r>
            <a:r>
              <a:rPr lang="ru-RU" sz="2400" dirty="0"/>
              <a:t>.</a:t>
            </a:r>
          </a:p>
        </p:txBody>
      </p:sp>
      <p:pic>
        <p:nvPicPr>
          <p:cNvPr id="1026" name="Picture 2" descr="&amp;Vcy;&amp;ocy;&amp;scy;&amp;pcy;&amp;icy;&amp;tcy;&amp;acy;&amp;ncy;&amp;icy;&amp;iecy; &amp;icy; &amp;ocy;&amp;bcy;&amp;rcy;&amp;acy;&amp;zcy;&amp;ocy;&amp;vcy;&amp;acy;&amp;ncy;&amp;i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76972"/>
            <a:ext cx="338437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4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Проблемное обучение</a:t>
            </a:r>
            <a:r>
              <a:rPr lang="ru-RU" dirty="0" smtClean="0"/>
              <a:t> —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3645024"/>
            <a:ext cx="6400800" cy="184137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1772816"/>
            <a:ext cx="5544616" cy="15121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-это </a:t>
            </a:r>
            <a:r>
              <a:rPr lang="ru-RU" dirty="0">
                <a:solidFill>
                  <a:schemeClr val="tx1"/>
                </a:solidFill>
              </a:rPr>
              <a:t>такая организация НОД, которая предполагает создание под руководством воспитателя </a:t>
            </a:r>
            <a:r>
              <a:rPr lang="ru-RU" i="1" dirty="0">
                <a:solidFill>
                  <a:schemeClr val="tx1"/>
                </a:solidFill>
              </a:rPr>
              <a:t>проблемных ситуаций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i="1" dirty="0">
                <a:solidFill>
                  <a:schemeClr val="tx1"/>
                </a:solidFill>
              </a:rPr>
              <a:t>активную самостоятельную деятельность детей </a:t>
            </a:r>
            <a:r>
              <a:rPr lang="ru-RU" dirty="0">
                <a:solidFill>
                  <a:schemeClr val="tx1"/>
                </a:solidFill>
              </a:rPr>
              <a:t>по их разрешению.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39652" y="3573016"/>
            <a:ext cx="6336704" cy="2088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Проблемная ситуация</a:t>
            </a:r>
            <a:r>
              <a:rPr lang="ru-RU" dirty="0">
                <a:solidFill>
                  <a:schemeClr val="tx1"/>
                </a:solidFill>
              </a:rPr>
              <a:t> – это познавательная задача, которая характеризуется противоречием между имеющимися знаниями, умениями, отношениями и предъявляемым требованием. Проблемная ситуация создаётся специально воспитателем с помощью определённых приёмов, методов и средств.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522998" cy="1195535"/>
          </a:xfrm>
        </p:spPr>
        <p:txBody>
          <a:bodyPr>
            <a:noAutofit/>
          </a:bodyPr>
          <a:lstStyle/>
          <a:p>
            <a:r>
              <a:rPr lang="ru-RU" sz="2800" dirty="0" smtClean="0"/>
              <a:t>Четыре метода  создание </a:t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               проблемных   ситуаций: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628799"/>
            <a:ext cx="2727213" cy="21027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1.Воспитатель </a:t>
            </a:r>
            <a:r>
              <a:rPr lang="ru-RU" dirty="0">
                <a:solidFill>
                  <a:schemeClr val="tx1"/>
                </a:solidFill>
              </a:rPr>
              <a:t>сам ставит проблему (задачу) и сам решает её при активном слушании и обсуждении детьми.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861048"/>
            <a:ext cx="3625552" cy="26642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2. Воспитатель ставит проблему, дети самостоятельно или под его руководством находят решение. Воспитатель направляет ребёнка на самостоятельные поиски путей решения (частично-поисковый метод).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25144" y="1628801"/>
            <a:ext cx="3719264" cy="18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>
                <a:solidFill>
                  <a:schemeClr val="tx1"/>
                </a:solidFill>
              </a:rPr>
              <a:t>Ребёнок ставит проблему, воспитатель помогает её решить. У ребёнка воспитывается способность самостоятельно формулировать проблему.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645024"/>
            <a:ext cx="3672408" cy="28803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4.Ребёнок </a:t>
            </a:r>
            <a:r>
              <a:rPr lang="ru-RU" dirty="0">
                <a:solidFill>
                  <a:schemeClr val="tx1"/>
                </a:solidFill>
              </a:rPr>
              <a:t>сам ставит проблему и сам её решает. Воспитатель даже не указывает на проблему: ребёнок должен увидеть её самостоятельно, а увидев, сформулировать и исследовать возможности и способы её решения. (Исследовательский метод) </a:t>
            </a:r>
          </a:p>
        </p:txBody>
      </p:sp>
      <p:cxnSp>
        <p:nvCxnSpPr>
          <p:cNvPr id="11" name="Прямая со стрелкой 10"/>
          <p:cNvCxnSpPr>
            <a:endCxn id="4" idx="3"/>
          </p:cNvCxnSpPr>
          <p:nvPr/>
        </p:nvCxnSpPr>
        <p:spPr>
          <a:xfrm flipH="1">
            <a:off x="3626805" y="1628800"/>
            <a:ext cx="225116" cy="1051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139952" y="1628801"/>
            <a:ext cx="384022" cy="4849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989764" y="1628801"/>
            <a:ext cx="535380" cy="2102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739363" y="1628801"/>
            <a:ext cx="163650" cy="2102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http://soswtanowo.pl/images/strony/recytatorsk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599" y="1323573"/>
            <a:ext cx="10953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88750"/>
          </a:xfrm>
        </p:spPr>
        <p:txBody>
          <a:bodyPr>
            <a:normAutofit/>
          </a:bodyPr>
          <a:lstStyle/>
          <a:p>
            <a:r>
              <a:rPr lang="ru-RU" sz="3100" i="1" dirty="0" smtClean="0"/>
              <a:t>Алгоритм </a:t>
            </a:r>
            <a:r>
              <a:rPr lang="ru-RU" sz="3100" i="1" dirty="0"/>
              <a:t>решения 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                    проблемной ситуации</a:t>
            </a:r>
            <a:r>
              <a:rPr lang="ru-RU" sz="3100" dirty="0" smtClean="0"/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616026"/>
            <a:ext cx="2322258" cy="19442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1) осознание общей проблемной ситуации;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56568" y="1682140"/>
            <a:ext cx="2748073" cy="18722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2) ее анализ, формулировка конкретной проблемы;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1492" y="4972339"/>
            <a:ext cx="3888432" cy="18593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3) решение проблемы (выдвижение, обоснование гипотез, последовательная проверка их);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56569" y="5044346"/>
            <a:ext cx="2952328" cy="1715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4) проверка правильности решения проблемы.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212849" y="1916832"/>
            <a:ext cx="20702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08004" y="1916832"/>
            <a:ext cx="468052" cy="183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923928" y="1916832"/>
            <a:ext cx="1368152" cy="2540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557363" y="1916832"/>
            <a:ext cx="90234" cy="2079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&amp;Mcy;&amp;ucy;&amp;dcy;&amp;rcy;&amp;ycy;&amp;iecy; &amp;mcy;&amp;ycy;&amp;scy;&amp;lcy;&amp;icy; &amp;ocy;&amp;bcy; &amp;ucy;&amp;chcy;&amp;iecy;&amp;bcy;&amp;iecy; - &amp;Ecy;&amp;tcy;&amp;ocy; &amp;icy;&amp;ncy;&amp;tcy;&amp;iecy;&amp;rcy;&amp;iecy;&amp;scy;&amp;ncy;&amp;ocy; - &amp;Kcy;&amp;acy;&amp;tcy;&amp;acy;&amp;lcy;&amp;ocy;&amp;gcy; &amp;scy;&amp;tcy;&amp;acy;&amp;tcy;&amp;iecy;&amp;jcy; - &amp;Pcy;&amp;iecy;&amp;rcy;&amp;scy;&amp;ocy;&amp;ncy;&amp;acy;&amp;lcy;&amp;softcy;&amp;ncy;&amp;ycy;&amp;jcy; &amp;scy;&amp;acy;&amp;jcy;&amp;tcy; &amp;Dcy;&amp;acy;&amp;vcy;&amp;ycy;&amp;dcy;&amp;ocy;&amp;vcy;&amp;ocy;&amp;jcy; &amp;Acy;&amp;ncy;&amp;ncy;&amp;ycy; &amp;Vcy;&amp;icy;&amp;kcy;&amp;tcy;&amp;ocy;&amp;rcy;&amp;ocy;&amp;vcy;&amp;ncy;&amp;y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82140"/>
            <a:ext cx="3384376" cy="329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Основные психологические условия для успешного применения проблемного обучения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7848" y="1844824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2861" y="1800796"/>
            <a:ext cx="2534963" cy="1679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Проблемные ситуации должны отвечать целям формирования системы знаний.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0184" y="4776903"/>
            <a:ext cx="2952328" cy="15121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Должны вызывать собственную познавательную деятельность и активность.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1862862"/>
            <a:ext cx="2232248" cy="13060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Быть доступным для дошкольников.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4503707"/>
            <a:ext cx="4464496" cy="20585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Задания должны быть таковыми, чтобы учащийся не мог выполнить их опираясь на уже имеющиеся знания, но достаточными для самостоятельного анализа проблемы и нахождения неизвестного.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327196" y="1556792"/>
            <a:ext cx="668740" cy="1314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327195" y="1556792"/>
            <a:ext cx="872279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662010" y="1556792"/>
            <a:ext cx="99011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27984" y="1556792"/>
            <a:ext cx="234026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 descr="&amp;Ncy;&amp;acy;&amp;shcy;&amp;icy; &amp;pcy;&amp;iecy;&amp;dcy;&amp;acy;&amp;gcy;&amp;ocy;&amp;gcy;&amp;icy; &amp;Dcy;&amp;iecy;&amp;tcy;&amp;scy;&amp;kcy;&amp;icy;&amp;jcy; &amp;scy;&amp;acy;&amp;dcy; 63 &amp;Ocy;&amp;Acy;&amp;Ocy; &quot;&amp;Rcy;&amp;ZHcy;&amp;D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56362"/>
            <a:ext cx="3672408" cy="204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Достоинства проблемного обучения</a:t>
            </a:r>
            <a:r>
              <a:rPr lang="ru-RU" sz="4000" dirty="0" smtClean="0"/>
              <a:t>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212976"/>
            <a:ext cx="3240360" cy="22825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Высокая самостоятельность детей;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3212976"/>
            <a:ext cx="4032448" cy="22825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Формирование познавательного интереса или личностной мотивации дошкольника;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195736" y="1844824"/>
            <a:ext cx="158417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04048" y="1772816"/>
            <a:ext cx="129614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6444208" y="435425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771800" y="393305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dou235.edu.sarkomobr.ru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410" y="1959495"/>
            <a:ext cx="11811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1484785"/>
            <a:ext cx="7125112" cy="2160239"/>
          </a:xfrm>
        </p:spPr>
        <p:txBody>
          <a:bodyPr/>
          <a:lstStyle/>
          <a:p>
            <a:r>
              <a:rPr lang="ru-RU" dirty="0" smtClean="0"/>
              <a:t>итак, применение в учебном процессе методов и приемов проблемного обучения поможет вам, воспитателям, выполнить одну из важных задач, поставленных реформой дошкольного образования, - формировать у детей самостоятельное, активное, творческое мышление.</a:t>
            </a:r>
            <a:endParaRPr lang="ru-RU" dirty="0"/>
          </a:p>
        </p:txBody>
      </p:sp>
      <p:pic>
        <p:nvPicPr>
          <p:cNvPr id="2050" name="Picture 2" descr="&amp;Rcy;&amp;Ocy;&amp;Dcy;&amp;Icy;&amp;Tcy;&amp;IEcy;&amp;Lcy;&amp;SOFTcy;&amp;Scy;&amp;Kcy;&amp;Acy;&amp;YAcy; &amp;Scy;&amp;Tcy;&amp;Rcy;&amp;Acy;&amp;Ncy;&amp;Icy;&amp;CHcy;&amp;Kcy;&amp;Acy;. &quot;&amp;YAcy;&amp;scy;&amp;lcy;&amp;icy;-&amp;scy;&amp;acy;&amp;dcy; 90 &amp;gcy;. &amp;Gcy;&amp;rcy;&amp;ocy;&amp;dcy;&amp;ncy;&amp;o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40968"/>
            <a:ext cx="4788025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568</TotalTime>
  <Words>318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Проблемное обучение</vt:lpstr>
      <vt:lpstr> Основоположником  проблемного обучения- </vt:lpstr>
      <vt:lpstr>Цель проблемного обучения: </vt:lpstr>
      <vt:lpstr>Проблемное обучение —</vt:lpstr>
      <vt:lpstr>Четыре метода  создание                       проблемных   ситуаций:</vt:lpstr>
      <vt:lpstr>Алгоритм решения                      проблемной ситуации: </vt:lpstr>
      <vt:lpstr>Основные психологические условия для успешного применения проблемного обучения </vt:lpstr>
      <vt:lpstr>Достоинства проблемного обучения:</vt:lpstr>
      <vt:lpstr>Вывод: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Проблемное обучение</dc:title>
  <dc:creator>Даша</dc:creator>
  <cp:lastModifiedBy>ДС</cp:lastModifiedBy>
  <cp:revision>43</cp:revision>
  <cp:lastPrinted>2014-10-20T07:27:49Z</cp:lastPrinted>
  <dcterms:created xsi:type="dcterms:W3CDTF">2014-10-19T12:27:15Z</dcterms:created>
  <dcterms:modified xsi:type="dcterms:W3CDTF">2015-01-09T06:42:23Z</dcterms:modified>
</cp:coreProperties>
</file>