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71B80-10D4-4D11-8417-F8A6315CF8D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F72E1EA-2E70-4863-9E1A-C9580AC74337}">
      <dgm:prSet phldrT="[Текст]"/>
      <dgm:spPr/>
      <dgm:t>
        <a:bodyPr/>
        <a:lstStyle/>
        <a:p>
          <a:r>
            <a:rPr lang="ru-RU" dirty="0" smtClean="0"/>
            <a:t>«Почва и вода»</a:t>
          </a:r>
          <a:endParaRPr lang="ru-RU" dirty="0"/>
        </a:p>
      </dgm:t>
    </dgm:pt>
    <dgm:pt modelId="{7FF5F073-DACB-499F-8E87-95C5D8B8AF35}" type="parTrans" cxnId="{16AFAAFB-98F6-4F2E-A10A-D5FFD05C1AB8}">
      <dgm:prSet/>
      <dgm:spPr/>
      <dgm:t>
        <a:bodyPr/>
        <a:lstStyle/>
        <a:p>
          <a:endParaRPr lang="ru-RU"/>
        </a:p>
      </dgm:t>
    </dgm:pt>
    <dgm:pt modelId="{11B49849-D2BA-4A33-970F-D64BCED53306}" type="sibTrans" cxnId="{16AFAAFB-98F6-4F2E-A10A-D5FFD05C1AB8}">
      <dgm:prSet/>
      <dgm:spPr/>
      <dgm:t>
        <a:bodyPr/>
        <a:lstStyle/>
        <a:p>
          <a:endParaRPr lang="ru-RU"/>
        </a:p>
      </dgm:t>
    </dgm:pt>
    <dgm:pt modelId="{9648BB26-73DD-448A-B223-364B6D90D388}">
      <dgm:prSet phldrT="[Текст]"/>
      <dgm:spPr/>
      <dgm:t>
        <a:bodyPr/>
        <a:lstStyle/>
        <a:p>
          <a:r>
            <a:rPr lang="ru-RU" dirty="0" smtClean="0"/>
            <a:t>«Звук»</a:t>
          </a:r>
          <a:endParaRPr lang="ru-RU" dirty="0"/>
        </a:p>
      </dgm:t>
    </dgm:pt>
    <dgm:pt modelId="{A22AF6AB-FB6F-44B7-9FD6-F077F36F8F63}" type="parTrans" cxnId="{B2CA53D7-3A01-4AFA-88B3-636C30B04836}">
      <dgm:prSet/>
      <dgm:spPr/>
      <dgm:t>
        <a:bodyPr/>
        <a:lstStyle/>
        <a:p>
          <a:endParaRPr lang="ru-RU"/>
        </a:p>
      </dgm:t>
    </dgm:pt>
    <dgm:pt modelId="{2740904F-FDE4-4D68-8430-E09E70C72035}" type="sibTrans" cxnId="{B2CA53D7-3A01-4AFA-88B3-636C30B04836}">
      <dgm:prSet/>
      <dgm:spPr/>
      <dgm:t>
        <a:bodyPr/>
        <a:lstStyle/>
        <a:p>
          <a:endParaRPr lang="ru-RU"/>
        </a:p>
      </dgm:t>
    </dgm:pt>
    <dgm:pt modelId="{C67FAF22-EB45-4DC5-A016-5E7B3D41B991}">
      <dgm:prSet phldrT="[Текст]"/>
      <dgm:spPr/>
      <dgm:t>
        <a:bodyPr/>
        <a:lstStyle/>
        <a:p>
          <a:r>
            <a:rPr lang="ru-RU" dirty="0" smtClean="0"/>
            <a:t>«Бумага»</a:t>
          </a:r>
          <a:endParaRPr lang="ru-RU" dirty="0"/>
        </a:p>
      </dgm:t>
    </dgm:pt>
    <dgm:pt modelId="{0BAA2BBD-41FB-462F-9DA8-AC81A8170D4C}" type="parTrans" cxnId="{F36F6603-A00A-403B-95C6-1B2B23C1DCA6}">
      <dgm:prSet/>
      <dgm:spPr/>
      <dgm:t>
        <a:bodyPr/>
        <a:lstStyle/>
        <a:p>
          <a:endParaRPr lang="ru-RU"/>
        </a:p>
      </dgm:t>
    </dgm:pt>
    <dgm:pt modelId="{51A22C23-05C4-4246-9727-FAFC1D2763DA}" type="sibTrans" cxnId="{F36F6603-A00A-403B-95C6-1B2B23C1DCA6}">
      <dgm:prSet/>
      <dgm:spPr/>
      <dgm:t>
        <a:bodyPr/>
        <a:lstStyle/>
        <a:p>
          <a:endParaRPr lang="ru-RU"/>
        </a:p>
      </dgm:t>
    </dgm:pt>
    <dgm:pt modelId="{4CBF8E00-13E5-4641-BE85-31E1DE362266}">
      <dgm:prSet phldrT="[Текст]"/>
      <dgm:spPr/>
      <dgm:t>
        <a:bodyPr/>
        <a:lstStyle/>
        <a:p>
          <a:r>
            <a:rPr lang="ru-RU" dirty="0" smtClean="0"/>
            <a:t>«Магниты»</a:t>
          </a:r>
          <a:endParaRPr lang="ru-RU" dirty="0"/>
        </a:p>
      </dgm:t>
    </dgm:pt>
    <dgm:pt modelId="{55919BFB-1A24-4C15-877A-A32A279D4403}" type="parTrans" cxnId="{3B317366-D997-4482-B6C6-8237940945BB}">
      <dgm:prSet/>
      <dgm:spPr/>
      <dgm:t>
        <a:bodyPr/>
        <a:lstStyle/>
        <a:p>
          <a:endParaRPr lang="ru-RU"/>
        </a:p>
      </dgm:t>
    </dgm:pt>
    <dgm:pt modelId="{55B9A2E5-3D12-4E40-B1F1-2EC7EBB2465F}" type="sibTrans" cxnId="{3B317366-D997-4482-B6C6-8237940945BB}">
      <dgm:prSet/>
      <dgm:spPr/>
      <dgm:t>
        <a:bodyPr/>
        <a:lstStyle/>
        <a:p>
          <a:endParaRPr lang="ru-RU"/>
        </a:p>
      </dgm:t>
    </dgm:pt>
    <dgm:pt modelId="{DE315493-FD5F-4722-AAC2-5C12945A1873}">
      <dgm:prSet phldrT="[Текст]"/>
      <dgm:spPr/>
      <dgm:t>
        <a:bodyPr/>
        <a:lstStyle/>
        <a:p>
          <a:r>
            <a:rPr lang="ru-RU" dirty="0" smtClean="0"/>
            <a:t>«Свет»</a:t>
          </a:r>
          <a:endParaRPr lang="ru-RU" dirty="0"/>
        </a:p>
      </dgm:t>
    </dgm:pt>
    <dgm:pt modelId="{41C62D80-94DD-4A21-A93B-F5B3F35322B9}" type="parTrans" cxnId="{AD95F0A2-CF2B-4832-9CAE-B4628B7A4550}">
      <dgm:prSet/>
      <dgm:spPr/>
      <dgm:t>
        <a:bodyPr/>
        <a:lstStyle/>
        <a:p>
          <a:endParaRPr lang="ru-RU"/>
        </a:p>
      </dgm:t>
    </dgm:pt>
    <dgm:pt modelId="{B16CA2FA-E8CB-408D-AB9B-E93FE8A199F7}" type="sibTrans" cxnId="{AD95F0A2-CF2B-4832-9CAE-B4628B7A4550}">
      <dgm:prSet/>
      <dgm:spPr/>
      <dgm:t>
        <a:bodyPr/>
        <a:lstStyle/>
        <a:p>
          <a:endParaRPr lang="ru-RU"/>
        </a:p>
      </dgm:t>
    </dgm:pt>
    <dgm:pt modelId="{5F6D9153-137C-4699-8A30-BDD1CA747F9E}" type="pres">
      <dgm:prSet presAssocID="{21C71B80-10D4-4D11-8417-F8A6315CF8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6EA7B-DC6D-49CD-B90B-3DB01CF355E7}" type="pres">
      <dgm:prSet presAssocID="{6F72E1EA-2E70-4863-9E1A-C9580AC743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6C75-3D90-4DCA-B748-DD43F85AECE1}" type="pres">
      <dgm:prSet presAssocID="{11B49849-D2BA-4A33-970F-D64BCED53306}" presName="sibTrans" presStyleCnt="0"/>
      <dgm:spPr/>
    </dgm:pt>
    <dgm:pt modelId="{F10B4A50-02B5-4F57-9743-BD7AF11E340E}" type="pres">
      <dgm:prSet presAssocID="{9648BB26-73DD-448A-B223-364B6D90D38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ED3E2-E1DE-4A6D-A219-954EDFA91494}" type="pres">
      <dgm:prSet presAssocID="{2740904F-FDE4-4D68-8430-E09E70C72035}" presName="sibTrans" presStyleCnt="0"/>
      <dgm:spPr/>
    </dgm:pt>
    <dgm:pt modelId="{A6EDAB66-043D-4169-A3E8-D061F5B386D8}" type="pres">
      <dgm:prSet presAssocID="{C67FAF22-EB45-4DC5-A016-5E7B3D41B9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37377-BD17-49AF-AC81-27158D7E8A95}" type="pres">
      <dgm:prSet presAssocID="{51A22C23-05C4-4246-9727-FAFC1D2763DA}" presName="sibTrans" presStyleCnt="0"/>
      <dgm:spPr/>
    </dgm:pt>
    <dgm:pt modelId="{C0F5474C-7B9D-438B-8031-1724D4633223}" type="pres">
      <dgm:prSet presAssocID="{4CBF8E00-13E5-4641-BE85-31E1DE36226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2CFC6-4D5A-4F88-BD45-E43D72FEFA2C}" type="pres">
      <dgm:prSet presAssocID="{55B9A2E5-3D12-4E40-B1F1-2EC7EBB2465F}" presName="sibTrans" presStyleCnt="0"/>
      <dgm:spPr/>
    </dgm:pt>
    <dgm:pt modelId="{14E34FB5-1560-47E8-9BEE-D8E8A1C820FD}" type="pres">
      <dgm:prSet presAssocID="{DE315493-FD5F-4722-AAC2-5C12945A187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F6603-A00A-403B-95C6-1B2B23C1DCA6}" srcId="{21C71B80-10D4-4D11-8417-F8A6315CF8D9}" destId="{C67FAF22-EB45-4DC5-A016-5E7B3D41B991}" srcOrd="2" destOrd="0" parTransId="{0BAA2BBD-41FB-462F-9DA8-AC81A8170D4C}" sibTransId="{51A22C23-05C4-4246-9727-FAFC1D2763DA}"/>
    <dgm:cxn modelId="{B2CA53D7-3A01-4AFA-88B3-636C30B04836}" srcId="{21C71B80-10D4-4D11-8417-F8A6315CF8D9}" destId="{9648BB26-73DD-448A-B223-364B6D90D388}" srcOrd="1" destOrd="0" parTransId="{A22AF6AB-FB6F-44B7-9FD6-F077F36F8F63}" sibTransId="{2740904F-FDE4-4D68-8430-E09E70C72035}"/>
    <dgm:cxn modelId="{65CB6886-0A93-44F7-BCA6-546947D74E37}" type="presOf" srcId="{4CBF8E00-13E5-4641-BE85-31E1DE362266}" destId="{C0F5474C-7B9D-438B-8031-1724D4633223}" srcOrd="0" destOrd="0" presId="urn:microsoft.com/office/officeart/2005/8/layout/default"/>
    <dgm:cxn modelId="{16AFAAFB-98F6-4F2E-A10A-D5FFD05C1AB8}" srcId="{21C71B80-10D4-4D11-8417-F8A6315CF8D9}" destId="{6F72E1EA-2E70-4863-9E1A-C9580AC74337}" srcOrd="0" destOrd="0" parTransId="{7FF5F073-DACB-499F-8E87-95C5D8B8AF35}" sibTransId="{11B49849-D2BA-4A33-970F-D64BCED53306}"/>
    <dgm:cxn modelId="{4BE752C0-28C1-4FE2-B109-95769C93EB86}" type="presOf" srcId="{C67FAF22-EB45-4DC5-A016-5E7B3D41B991}" destId="{A6EDAB66-043D-4169-A3E8-D061F5B386D8}" srcOrd="0" destOrd="0" presId="urn:microsoft.com/office/officeart/2005/8/layout/default"/>
    <dgm:cxn modelId="{BFA86D1F-F5E3-4BC5-8AA5-88AFBB36F7D9}" type="presOf" srcId="{6F72E1EA-2E70-4863-9E1A-C9580AC74337}" destId="{B3C6EA7B-DC6D-49CD-B90B-3DB01CF355E7}" srcOrd="0" destOrd="0" presId="urn:microsoft.com/office/officeart/2005/8/layout/default"/>
    <dgm:cxn modelId="{02E03F1F-D11A-4832-A0F6-A5985923DE70}" type="presOf" srcId="{DE315493-FD5F-4722-AAC2-5C12945A1873}" destId="{14E34FB5-1560-47E8-9BEE-D8E8A1C820FD}" srcOrd="0" destOrd="0" presId="urn:microsoft.com/office/officeart/2005/8/layout/default"/>
    <dgm:cxn modelId="{DBA959E1-33A1-4E9D-8DCC-46BDD4456634}" type="presOf" srcId="{9648BB26-73DD-448A-B223-364B6D90D388}" destId="{F10B4A50-02B5-4F57-9743-BD7AF11E340E}" srcOrd="0" destOrd="0" presId="urn:microsoft.com/office/officeart/2005/8/layout/default"/>
    <dgm:cxn modelId="{AD95F0A2-CF2B-4832-9CAE-B4628B7A4550}" srcId="{21C71B80-10D4-4D11-8417-F8A6315CF8D9}" destId="{DE315493-FD5F-4722-AAC2-5C12945A1873}" srcOrd="4" destOrd="0" parTransId="{41C62D80-94DD-4A21-A93B-F5B3F35322B9}" sibTransId="{B16CA2FA-E8CB-408D-AB9B-E93FE8A199F7}"/>
    <dgm:cxn modelId="{2476CCCA-E2CC-4DBB-ADBB-F4740FBABC1D}" type="presOf" srcId="{21C71B80-10D4-4D11-8417-F8A6315CF8D9}" destId="{5F6D9153-137C-4699-8A30-BDD1CA747F9E}" srcOrd="0" destOrd="0" presId="urn:microsoft.com/office/officeart/2005/8/layout/default"/>
    <dgm:cxn modelId="{3B317366-D997-4482-B6C6-8237940945BB}" srcId="{21C71B80-10D4-4D11-8417-F8A6315CF8D9}" destId="{4CBF8E00-13E5-4641-BE85-31E1DE362266}" srcOrd="3" destOrd="0" parTransId="{55919BFB-1A24-4C15-877A-A32A279D4403}" sibTransId="{55B9A2E5-3D12-4E40-B1F1-2EC7EBB2465F}"/>
    <dgm:cxn modelId="{698AB717-24DF-4E2C-937B-9B67FCAC9355}" type="presParOf" srcId="{5F6D9153-137C-4699-8A30-BDD1CA747F9E}" destId="{B3C6EA7B-DC6D-49CD-B90B-3DB01CF355E7}" srcOrd="0" destOrd="0" presId="urn:microsoft.com/office/officeart/2005/8/layout/default"/>
    <dgm:cxn modelId="{4E4001A3-354C-4BE7-B51F-DE01060174D6}" type="presParOf" srcId="{5F6D9153-137C-4699-8A30-BDD1CA747F9E}" destId="{A6086C75-3D90-4DCA-B748-DD43F85AECE1}" srcOrd="1" destOrd="0" presId="urn:microsoft.com/office/officeart/2005/8/layout/default"/>
    <dgm:cxn modelId="{9AB5E442-8665-48F6-8668-125478B45386}" type="presParOf" srcId="{5F6D9153-137C-4699-8A30-BDD1CA747F9E}" destId="{F10B4A50-02B5-4F57-9743-BD7AF11E340E}" srcOrd="2" destOrd="0" presId="urn:microsoft.com/office/officeart/2005/8/layout/default"/>
    <dgm:cxn modelId="{5E4FCB89-6161-48AA-B8A5-3C9CAE472E11}" type="presParOf" srcId="{5F6D9153-137C-4699-8A30-BDD1CA747F9E}" destId="{1B6ED3E2-E1DE-4A6D-A219-954EDFA91494}" srcOrd="3" destOrd="0" presId="urn:microsoft.com/office/officeart/2005/8/layout/default"/>
    <dgm:cxn modelId="{5959197F-03C9-4952-9F4D-98F12FA7373E}" type="presParOf" srcId="{5F6D9153-137C-4699-8A30-BDD1CA747F9E}" destId="{A6EDAB66-043D-4169-A3E8-D061F5B386D8}" srcOrd="4" destOrd="0" presId="urn:microsoft.com/office/officeart/2005/8/layout/default"/>
    <dgm:cxn modelId="{5E1077AF-89E3-4AE8-82F6-6178171D108A}" type="presParOf" srcId="{5F6D9153-137C-4699-8A30-BDD1CA747F9E}" destId="{88437377-BD17-49AF-AC81-27158D7E8A95}" srcOrd="5" destOrd="0" presId="urn:microsoft.com/office/officeart/2005/8/layout/default"/>
    <dgm:cxn modelId="{2CEC0E9A-547A-443E-B832-41BF1D9D474F}" type="presParOf" srcId="{5F6D9153-137C-4699-8A30-BDD1CA747F9E}" destId="{C0F5474C-7B9D-438B-8031-1724D4633223}" srcOrd="6" destOrd="0" presId="urn:microsoft.com/office/officeart/2005/8/layout/default"/>
    <dgm:cxn modelId="{4E8AC2C5-1CAC-4286-80FF-CE99C9BD8CEE}" type="presParOf" srcId="{5F6D9153-137C-4699-8A30-BDD1CA747F9E}" destId="{8602CFC6-4D5A-4F88-BD45-E43D72FEFA2C}" srcOrd="7" destOrd="0" presId="urn:microsoft.com/office/officeart/2005/8/layout/default"/>
    <dgm:cxn modelId="{4024C209-92C8-440D-A3A4-E9FF7BB182B0}" type="presParOf" srcId="{5F6D9153-137C-4699-8A30-BDD1CA747F9E}" destId="{14E34FB5-1560-47E8-9BEE-D8E8A1C820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6A46A-37F6-4F7F-95F9-E3ABCE8BD585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968C47-65AE-4149-96D4-935964B804E0}">
      <dgm:prSet phldrT="[Текст]"/>
      <dgm:spPr/>
      <dgm:t>
        <a:bodyPr/>
        <a:lstStyle/>
        <a:p>
          <a:pPr algn="ctr"/>
          <a:r>
            <a:rPr lang="ru-RU" dirty="0" smtClean="0"/>
            <a:t>1</a:t>
          </a:r>
        </a:p>
        <a:p>
          <a:pPr algn="ctr"/>
          <a:r>
            <a:rPr lang="ru-RU" dirty="0" smtClean="0"/>
            <a:t>2</a:t>
          </a:r>
          <a:endParaRPr lang="ru-RU" dirty="0"/>
        </a:p>
      </dgm:t>
    </dgm:pt>
    <dgm:pt modelId="{5A499E67-50B5-453B-8DAF-9738A43CCDBE}" type="parTrans" cxnId="{75FFD9DD-1E8C-482C-8059-8AB71026B22C}">
      <dgm:prSet/>
      <dgm:spPr/>
      <dgm:t>
        <a:bodyPr/>
        <a:lstStyle/>
        <a:p>
          <a:endParaRPr lang="ru-RU"/>
        </a:p>
      </dgm:t>
    </dgm:pt>
    <dgm:pt modelId="{077A5820-0D4F-4212-B387-6AB3914966FC}" type="sibTrans" cxnId="{75FFD9DD-1E8C-482C-8059-8AB71026B22C}">
      <dgm:prSet/>
      <dgm:spPr/>
      <dgm:t>
        <a:bodyPr/>
        <a:lstStyle/>
        <a:p>
          <a:endParaRPr lang="ru-RU"/>
        </a:p>
      </dgm:t>
    </dgm:pt>
    <dgm:pt modelId="{DCDC5495-34BB-4BD9-AAD4-FD96EE835130}">
      <dgm:prSet phldrT="[Текст]"/>
      <dgm:spPr/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Выделять и определять проблему, которую нужно решить;</a:t>
          </a:r>
          <a:endParaRPr lang="ru-RU" dirty="0">
            <a:solidFill>
              <a:srgbClr val="0000CC"/>
            </a:solidFill>
          </a:endParaRPr>
        </a:p>
      </dgm:t>
    </dgm:pt>
    <dgm:pt modelId="{4A7E8B6B-689E-43FC-ADC8-59A144C7058C}" type="parTrans" cxnId="{C55D5751-CA08-40B8-B8EB-73C073594670}">
      <dgm:prSet/>
      <dgm:spPr/>
      <dgm:t>
        <a:bodyPr/>
        <a:lstStyle/>
        <a:p>
          <a:endParaRPr lang="ru-RU"/>
        </a:p>
      </dgm:t>
    </dgm:pt>
    <dgm:pt modelId="{212721C7-53D4-4CE1-BDAF-C713D0672146}" type="sibTrans" cxnId="{C55D5751-CA08-40B8-B8EB-73C073594670}">
      <dgm:prSet/>
      <dgm:spPr/>
      <dgm:t>
        <a:bodyPr/>
        <a:lstStyle/>
        <a:p>
          <a:endParaRPr lang="ru-RU"/>
        </a:p>
      </dgm:t>
    </dgm:pt>
    <dgm:pt modelId="{63CE520C-5A33-4838-AB16-BD2A5AB6F857}">
      <dgm:prSet phldrT="[Текст]"/>
      <dgm:spPr/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Предложить возможные решения;</a:t>
          </a:r>
          <a:endParaRPr lang="ru-RU" dirty="0">
            <a:solidFill>
              <a:srgbClr val="0000CC"/>
            </a:solidFill>
          </a:endParaRPr>
        </a:p>
      </dgm:t>
    </dgm:pt>
    <dgm:pt modelId="{83D7A84D-596E-48D0-B3EF-7E27957080C6}" type="parTrans" cxnId="{70007812-E33B-4AA0-949C-0602BD59F0D5}">
      <dgm:prSet/>
      <dgm:spPr/>
      <dgm:t>
        <a:bodyPr/>
        <a:lstStyle/>
        <a:p>
          <a:endParaRPr lang="ru-RU"/>
        </a:p>
      </dgm:t>
    </dgm:pt>
    <dgm:pt modelId="{C3C3BE58-3753-4215-9CF4-6B8C373440C7}" type="sibTrans" cxnId="{70007812-E33B-4AA0-949C-0602BD59F0D5}">
      <dgm:prSet/>
      <dgm:spPr/>
      <dgm:t>
        <a:bodyPr/>
        <a:lstStyle/>
        <a:p>
          <a:endParaRPr lang="ru-RU"/>
        </a:p>
      </dgm:t>
    </dgm:pt>
    <dgm:pt modelId="{E46BE895-D08E-48C9-A54E-5FF33EFD3B6F}">
      <dgm:prSet phldrT="[Текст]"/>
      <dgm:spPr/>
      <dgm:t>
        <a:bodyPr/>
        <a:lstStyle/>
        <a:p>
          <a:r>
            <a:rPr lang="ru-RU" dirty="0" smtClean="0"/>
            <a:t>3</a:t>
          </a:r>
        </a:p>
        <a:p>
          <a:r>
            <a:rPr lang="ru-RU" dirty="0" smtClean="0"/>
            <a:t>4</a:t>
          </a:r>
          <a:endParaRPr lang="ru-RU" dirty="0"/>
        </a:p>
      </dgm:t>
    </dgm:pt>
    <dgm:pt modelId="{F87F3FDF-5F2D-4542-9E4C-515C760DE8EF}" type="parTrans" cxnId="{5604A062-FBC1-419C-AB77-4972F57E7435}">
      <dgm:prSet/>
      <dgm:spPr/>
      <dgm:t>
        <a:bodyPr/>
        <a:lstStyle/>
        <a:p>
          <a:endParaRPr lang="ru-RU"/>
        </a:p>
      </dgm:t>
    </dgm:pt>
    <dgm:pt modelId="{2ECECD49-193C-44E0-9A64-3DE5A40E179D}" type="sibTrans" cxnId="{5604A062-FBC1-419C-AB77-4972F57E7435}">
      <dgm:prSet/>
      <dgm:spPr/>
      <dgm:t>
        <a:bodyPr/>
        <a:lstStyle/>
        <a:p>
          <a:endParaRPr lang="ru-RU"/>
        </a:p>
      </dgm:t>
    </dgm:pt>
    <dgm:pt modelId="{7532F2CA-93B5-4D6A-B497-785258F0A5BA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Проверить эти решения исходя из данных;</a:t>
          </a:r>
          <a:endParaRPr lang="ru-RU" dirty="0">
            <a:solidFill>
              <a:srgbClr val="00B050"/>
            </a:solidFill>
          </a:endParaRPr>
        </a:p>
      </dgm:t>
    </dgm:pt>
    <dgm:pt modelId="{9B15148F-151F-4B90-B8FB-B9F833EBDA41}" type="parTrans" cxnId="{BEDDA680-81E6-43EE-973A-A552752E5501}">
      <dgm:prSet/>
      <dgm:spPr/>
      <dgm:t>
        <a:bodyPr/>
        <a:lstStyle/>
        <a:p>
          <a:endParaRPr lang="ru-RU"/>
        </a:p>
      </dgm:t>
    </dgm:pt>
    <dgm:pt modelId="{946CD7F5-35CA-4413-AEE8-C5F18A8839DD}" type="sibTrans" cxnId="{BEDDA680-81E6-43EE-973A-A552752E5501}">
      <dgm:prSet/>
      <dgm:spPr/>
      <dgm:t>
        <a:bodyPr/>
        <a:lstStyle/>
        <a:p>
          <a:endParaRPr lang="ru-RU"/>
        </a:p>
      </dgm:t>
    </dgm:pt>
    <dgm:pt modelId="{794480E8-2C45-4564-B4E7-FEBF7C679408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Сделать выводы в соответствии с результатами проверки;</a:t>
          </a:r>
          <a:endParaRPr lang="ru-RU" dirty="0">
            <a:solidFill>
              <a:srgbClr val="00B050"/>
            </a:solidFill>
          </a:endParaRPr>
        </a:p>
      </dgm:t>
    </dgm:pt>
    <dgm:pt modelId="{8B574685-3843-4EAB-B3F8-D3447F687C44}" type="parTrans" cxnId="{82A81777-BFDD-424D-AB0B-570F1ECC6359}">
      <dgm:prSet/>
      <dgm:spPr/>
      <dgm:t>
        <a:bodyPr/>
        <a:lstStyle/>
        <a:p>
          <a:endParaRPr lang="ru-RU"/>
        </a:p>
      </dgm:t>
    </dgm:pt>
    <dgm:pt modelId="{CB7C4B15-2E7D-4E8B-AA64-6F7D53D48F9F}" type="sibTrans" cxnId="{82A81777-BFDD-424D-AB0B-570F1ECC6359}">
      <dgm:prSet/>
      <dgm:spPr/>
      <dgm:t>
        <a:bodyPr/>
        <a:lstStyle/>
        <a:p>
          <a:endParaRPr lang="ru-RU"/>
        </a:p>
      </dgm:t>
    </dgm:pt>
    <dgm:pt modelId="{E71840E1-415A-4ECC-AEB1-C583F8980136}">
      <dgm:prSet phldrT="[Текст]"/>
      <dgm:spPr/>
      <dgm:t>
        <a:bodyPr/>
        <a:lstStyle/>
        <a:p>
          <a:pPr algn="l"/>
          <a:r>
            <a:rPr lang="ru-RU" dirty="0" smtClean="0"/>
            <a:t>5</a:t>
          </a:r>
        </a:p>
        <a:p>
          <a:pPr algn="l"/>
          <a:r>
            <a:rPr lang="ru-RU" dirty="0" smtClean="0"/>
            <a:t>6</a:t>
          </a:r>
          <a:endParaRPr lang="ru-RU" dirty="0"/>
        </a:p>
      </dgm:t>
    </dgm:pt>
    <dgm:pt modelId="{B09AC8CB-CAF9-48AB-8D26-B1FCA775823C}" type="parTrans" cxnId="{5173E422-9F75-4563-B6F0-182C02E2238A}">
      <dgm:prSet/>
      <dgm:spPr/>
      <dgm:t>
        <a:bodyPr/>
        <a:lstStyle/>
        <a:p>
          <a:endParaRPr lang="ru-RU"/>
        </a:p>
      </dgm:t>
    </dgm:pt>
    <dgm:pt modelId="{F23CAD7A-3DAC-4640-934A-56561B15C15F}" type="sibTrans" cxnId="{5173E422-9F75-4563-B6F0-182C02E2238A}">
      <dgm:prSet/>
      <dgm:spPr/>
      <dgm:t>
        <a:bodyPr/>
        <a:lstStyle/>
        <a:p>
          <a:endParaRPr lang="ru-RU"/>
        </a:p>
      </dgm:t>
    </dgm:pt>
    <dgm:pt modelId="{6EB0C969-689E-42D1-9797-03208EFB94A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Применить выводы к новым данным;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97CD23FD-1B7E-442B-AF19-F1BC78C591EA}" type="parTrans" cxnId="{4995D698-585D-47B2-9250-3DA7C710A950}">
      <dgm:prSet/>
      <dgm:spPr/>
      <dgm:t>
        <a:bodyPr/>
        <a:lstStyle/>
        <a:p>
          <a:endParaRPr lang="ru-RU"/>
        </a:p>
      </dgm:t>
    </dgm:pt>
    <dgm:pt modelId="{790DB167-B243-4535-9248-3A4C2DF38C35}" type="sibTrans" cxnId="{4995D698-585D-47B2-9250-3DA7C710A950}">
      <dgm:prSet/>
      <dgm:spPr/>
      <dgm:t>
        <a:bodyPr/>
        <a:lstStyle/>
        <a:p>
          <a:endParaRPr lang="ru-RU"/>
        </a:p>
      </dgm:t>
    </dgm:pt>
    <dgm:pt modelId="{A77FAEED-25AF-459A-BB8C-2DC295128E8F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Сделать обобщения.</a:t>
          </a:r>
          <a:endParaRPr lang="ru-RU" dirty="0">
            <a:solidFill>
              <a:schemeClr val="accent6">
                <a:lumMod val="75000"/>
              </a:schemeClr>
            </a:solidFill>
          </a:endParaRPr>
        </a:p>
      </dgm:t>
    </dgm:pt>
    <dgm:pt modelId="{E9A17527-724F-41E9-B8FB-E868408A740B}" type="parTrans" cxnId="{2832F897-A546-4FAF-83BB-D7E07F9B697C}">
      <dgm:prSet/>
      <dgm:spPr/>
      <dgm:t>
        <a:bodyPr/>
        <a:lstStyle/>
        <a:p>
          <a:endParaRPr lang="ru-RU"/>
        </a:p>
      </dgm:t>
    </dgm:pt>
    <dgm:pt modelId="{7948284B-DE63-48D7-BE29-E152C3FD90A0}" type="sibTrans" cxnId="{2832F897-A546-4FAF-83BB-D7E07F9B697C}">
      <dgm:prSet/>
      <dgm:spPr/>
      <dgm:t>
        <a:bodyPr/>
        <a:lstStyle/>
        <a:p>
          <a:endParaRPr lang="ru-RU"/>
        </a:p>
      </dgm:t>
    </dgm:pt>
    <dgm:pt modelId="{9A3C741E-5736-41AB-A89D-4213E9D9C64B}" type="pres">
      <dgm:prSet presAssocID="{D1A6A46A-37F6-4F7F-95F9-E3ABCE8BD5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DD952-D874-4649-B67E-B58C77237532}" type="pres">
      <dgm:prSet presAssocID="{F5968C47-65AE-4149-96D4-935964B804E0}" presName="linNode" presStyleCnt="0"/>
      <dgm:spPr/>
    </dgm:pt>
    <dgm:pt modelId="{2F4F390A-6E67-4098-9BB3-DA7D23F8FDBF}" type="pres">
      <dgm:prSet presAssocID="{F5968C47-65AE-4149-96D4-935964B804E0}" presName="parentText" presStyleLbl="node1" presStyleIdx="0" presStyleCnt="3" custScaleX="278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BF02C-C9FC-452C-B024-3D01D74A1793}" type="pres">
      <dgm:prSet presAssocID="{F5968C47-65AE-4149-96D4-935964B804E0}" presName="descendantText" presStyleLbl="alignAccFollowNode1" presStyleIdx="0" presStyleCnt="3" custScaleX="122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DAE6F-B319-4487-A655-3EB9CDCB9A73}" type="pres">
      <dgm:prSet presAssocID="{077A5820-0D4F-4212-B387-6AB3914966FC}" presName="sp" presStyleCnt="0"/>
      <dgm:spPr/>
    </dgm:pt>
    <dgm:pt modelId="{BF5AE63B-C7D3-4F65-A52C-EDBFBCF752FB}" type="pres">
      <dgm:prSet presAssocID="{E46BE895-D08E-48C9-A54E-5FF33EFD3B6F}" presName="linNode" presStyleCnt="0"/>
      <dgm:spPr/>
    </dgm:pt>
    <dgm:pt modelId="{0A498955-FA48-45D5-B2B3-DB447FDC1AAA}" type="pres">
      <dgm:prSet presAssocID="{E46BE895-D08E-48C9-A54E-5FF33EFD3B6F}" presName="parentText" presStyleLbl="node1" presStyleIdx="1" presStyleCnt="3" custScaleX="26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9F9F3-B229-4004-B631-D08BB4379A9B}" type="pres">
      <dgm:prSet presAssocID="{E46BE895-D08E-48C9-A54E-5FF33EFD3B6F}" presName="descendantText" presStyleLbl="alignAccFollowNode1" presStyleIdx="1" presStyleCnt="3" custScaleX="127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9D5D1-E85E-4014-A21C-BA7AC297746F}" type="pres">
      <dgm:prSet presAssocID="{2ECECD49-193C-44E0-9A64-3DE5A40E179D}" presName="sp" presStyleCnt="0"/>
      <dgm:spPr/>
    </dgm:pt>
    <dgm:pt modelId="{961DFE9C-D758-4C03-99B4-E280D155CFC6}" type="pres">
      <dgm:prSet presAssocID="{E71840E1-415A-4ECC-AEB1-C583F8980136}" presName="linNode" presStyleCnt="0"/>
      <dgm:spPr/>
    </dgm:pt>
    <dgm:pt modelId="{0C7AACAE-045F-4505-9120-45F314C9CCCB}" type="pres">
      <dgm:prSet presAssocID="{E71840E1-415A-4ECC-AEB1-C583F8980136}" presName="parentText" presStyleLbl="node1" presStyleIdx="2" presStyleCnt="3" custScaleX="26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E9318-7468-4ED2-8376-52573563A9BB}" type="pres">
      <dgm:prSet presAssocID="{E71840E1-415A-4ECC-AEB1-C583F8980136}" presName="descendantText" presStyleLbl="alignAccFollowNode1" presStyleIdx="2" presStyleCnt="3" custScaleX="120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A81777-BFDD-424D-AB0B-570F1ECC6359}" srcId="{E46BE895-D08E-48C9-A54E-5FF33EFD3B6F}" destId="{794480E8-2C45-4564-B4E7-FEBF7C679408}" srcOrd="1" destOrd="0" parTransId="{8B574685-3843-4EAB-B3F8-D3447F687C44}" sibTransId="{CB7C4B15-2E7D-4E8B-AA64-6F7D53D48F9F}"/>
    <dgm:cxn modelId="{D221411E-FAF5-400B-BC5B-152F1E48C237}" type="presOf" srcId="{F5968C47-65AE-4149-96D4-935964B804E0}" destId="{2F4F390A-6E67-4098-9BB3-DA7D23F8FDBF}" srcOrd="0" destOrd="0" presId="urn:microsoft.com/office/officeart/2005/8/layout/vList5"/>
    <dgm:cxn modelId="{4DE13C47-0C6C-4BDD-A1EC-A4F6A9F0D7A4}" type="presOf" srcId="{A77FAEED-25AF-459A-BB8C-2DC295128E8F}" destId="{A25E9318-7468-4ED2-8376-52573563A9BB}" srcOrd="0" destOrd="1" presId="urn:microsoft.com/office/officeart/2005/8/layout/vList5"/>
    <dgm:cxn modelId="{899C0F96-B09B-428F-929F-26384FD9D7D4}" type="presOf" srcId="{7532F2CA-93B5-4D6A-B497-785258F0A5BA}" destId="{4709F9F3-B229-4004-B631-D08BB4379A9B}" srcOrd="0" destOrd="0" presId="urn:microsoft.com/office/officeart/2005/8/layout/vList5"/>
    <dgm:cxn modelId="{DD7294F1-C4DD-40A9-91F0-15639C72FAA7}" type="presOf" srcId="{794480E8-2C45-4564-B4E7-FEBF7C679408}" destId="{4709F9F3-B229-4004-B631-D08BB4379A9B}" srcOrd="0" destOrd="1" presId="urn:microsoft.com/office/officeart/2005/8/layout/vList5"/>
    <dgm:cxn modelId="{1CFE3D02-0E55-42DF-B4FF-36838041EC5B}" type="presOf" srcId="{E71840E1-415A-4ECC-AEB1-C583F8980136}" destId="{0C7AACAE-045F-4505-9120-45F314C9CCCB}" srcOrd="0" destOrd="0" presId="urn:microsoft.com/office/officeart/2005/8/layout/vList5"/>
    <dgm:cxn modelId="{D1D21048-77AE-4310-A33D-4627A7B6C100}" type="presOf" srcId="{6EB0C969-689E-42D1-9797-03208EFB94AE}" destId="{A25E9318-7468-4ED2-8376-52573563A9BB}" srcOrd="0" destOrd="0" presId="urn:microsoft.com/office/officeart/2005/8/layout/vList5"/>
    <dgm:cxn modelId="{70007812-E33B-4AA0-949C-0602BD59F0D5}" srcId="{F5968C47-65AE-4149-96D4-935964B804E0}" destId="{63CE520C-5A33-4838-AB16-BD2A5AB6F857}" srcOrd="1" destOrd="0" parTransId="{83D7A84D-596E-48D0-B3EF-7E27957080C6}" sibTransId="{C3C3BE58-3753-4215-9CF4-6B8C373440C7}"/>
    <dgm:cxn modelId="{5173E422-9F75-4563-B6F0-182C02E2238A}" srcId="{D1A6A46A-37F6-4F7F-95F9-E3ABCE8BD585}" destId="{E71840E1-415A-4ECC-AEB1-C583F8980136}" srcOrd="2" destOrd="0" parTransId="{B09AC8CB-CAF9-48AB-8D26-B1FCA775823C}" sibTransId="{F23CAD7A-3DAC-4640-934A-56561B15C15F}"/>
    <dgm:cxn modelId="{2FBBC08C-0D21-4C1C-8826-996FFBCD5501}" type="presOf" srcId="{63CE520C-5A33-4838-AB16-BD2A5AB6F857}" destId="{D38BF02C-C9FC-452C-B024-3D01D74A1793}" srcOrd="0" destOrd="1" presId="urn:microsoft.com/office/officeart/2005/8/layout/vList5"/>
    <dgm:cxn modelId="{23F68022-30C2-4016-AD1C-9611CAA9340E}" type="presOf" srcId="{DCDC5495-34BB-4BD9-AAD4-FD96EE835130}" destId="{D38BF02C-C9FC-452C-B024-3D01D74A1793}" srcOrd="0" destOrd="0" presId="urn:microsoft.com/office/officeart/2005/8/layout/vList5"/>
    <dgm:cxn modelId="{2832F897-A546-4FAF-83BB-D7E07F9B697C}" srcId="{E71840E1-415A-4ECC-AEB1-C583F8980136}" destId="{A77FAEED-25AF-459A-BB8C-2DC295128E8F}" srcOrd="1" destOrd="0" parTransId="{E9A17527-724F-41E9-B8FB-E868408A740B}" sibTransId="{7948284B-DE63-48D7-BE29-E152C3FD90A0}"/>
    <dgm:cxn modelId="{5604A062-FBC1-419C-AB77-4972F57E7435}" srcId="{D1A6A46A-37F6-4F7F-95F9-E3ABCE8BD585}" destId="{E46BE895-D08E-48C9-A54E-5FF33EFD3B6F}" srcOrd="1" destOrd="0" parTransId="{F87F3FDF-5F2D-4542-9E4C-515C760DE8EF}" sibTransId="{2ECECD49-193C-44E0-9A64-3DE5A40E179D}"/>
    <dgm:cxn modelId="{BEDDA680-81E6-43EE-973A-A552752E5501}" srcId="{E46BE895-D08E-48C9-A54E-5FF33EFD3B6F}" destId="{7532F2CA-93B5-4D6A-B497-785258F0A5BA}" srcOrd="0" destOrd="0" parTransId="{9B15148F-151F-4B90-B8FB-B9F833EBDA41}" sibTransId="{946CD7F5-35CA-4413-AEE8-C5F18A8839DD}"/>
    <dgm:cxn modelId="{C89EA6C8-E392-4BE5-85E7-C34B968E3ACB}" type="presOf" srcId="{D1A6A46A-37F6-4F7F-95F9-E3ABCE8BD585}" destId="{9A3C741E-5736-41AB-A89D-4213E9D9C64B}" srcOrd="0" destOrd="0" presId="urn:microsoft.com/office/officeart/2005/8/layout/vList5"/>
    <dgm:cxn modelId="{4995D698-585D-47B2-9250-3DA7C710A950}" srcId="{E71840E1-415A-4ECC-AEB1-C583F8980136}" destId="{6EB0C969-689E-42D1-9797-03208EFB94AE}" srcOrd="0" destOrd="0" parTransId="{97CD23FD-1B7E-442B-AF19-F1BC78C591EA}" sibTransId="{790DB167-B243-4535-9248-3A4C2DF38C35}"/>
    <dgm:cxn modelId="{C55D5751-CA08-40B8-B8EB-73C073594670}" srcId="{F5968C47-65AE-4149-96D4-935964B804E0}" destId="{DCDC5495-34BB-4BD9-AAD4-FD96EE835130}" srcOrd="0" destOrd="0" parTransId="{4A7E8B6B-689E-43FC-ADC8-59A144C7058C}" sibTransId="{212721C7-53D4-4CE1-BDAF-C713D0672146}"/>
    <dgm:cxn modelId="{50B7D1B3-8DE2-45BC-BA76-70330D3E6EB1}" type="presOf" srcId="{E46BE895-D08E-48C9-A54E-5FF33EFD3B6F}" destId="{0A498955-FA48-45D5-B2B3-DB447FDC1AAA}" srcOrd="0" destOrd="0" presId="urn:microsoft.com/office/officeart/2005/8/layout/vList5"/>
    <dgm:cxn modelId="{75FFD9DD-1E8C-482C-8059-8AB71026B22C}" srcId="{D1A6A46A-37F6-4F7F-95F9-E3ABCE8BD585}" destId="{F5968C47-65AE-4149-96D4-935964B804E0}" srcOrd="0" destOrd="0" parTransId="{5A499E67-50B5-453B-8DAF-9738A43CCDBE}" sibTransId="{077A5820-0D4F-4212-B387-6AB3914966FC}"/>
    <dgm:cxn modelId="{7B379574-FB64-43ED-B542-3A2BA93868B2}" type="presParOf" srcId="{9A3C741E-5736-41AB-A89D-4213E9D9C64B}" destId="{1A9DD952-D874-4649-B67E-B58C77237532}" srcOrd="0" destOrd="0" presId="urn:microsoft.com/office/officeart/2005/8/layout/vList5"/>
    <dgm:cxn modelId="{263DE0C2-8D59-468C-B9A8-959745DBF578}" type="presParOf" srcId="{1A9DD952-D874-4649-B67E-B58C77237532}" destId="{2F4F390A-6E67-4098-9BB3-DA7D23F8FDBF}" srcOrd="0" destOrd="0" presId="urn:microsoft.com/office/officeart/2005/8/layout/vList5"/>
    <dgm:cxn modelId="{9A415331-8667-4FB2-ABB0-EFFE13CAD3D3}" type="presParOf" srcId="{1A9DD952-D874-4649-B67E-B58C77237532}" destId="{D38BF02C-C9FC-452C-B024-3D01D74A1793}" srcOrd="1" destOrd="0" presId="urn:microsoft.com/office/officeart/2005/8/layout/vList5"/>
    <dgm:cxn modelId="{BD0BFF61-88BC-4454-8FD4-F9289A3A3076}" type="presParOf" srcId="{9A3C741E-5736-41AB-A89D-4213E9D9C64B}" destId="{E16DAE6F-B319-4487-A655-3EB9CDCB9A73}" srcOrd="1" destOrd="0" presId="urn:microsoft.com/office/officeart/2005/8/layout/vList5"/>
    <dgm:cxn modelId="{29577261-EC42-4ECD-9431-FB614E4BD57A}" type="presParOf" srcId="{9A3C741E-5736-41AB-A89D-4213E9D9C64B}" destId="{BF5AE63B-C7D3-4F65-A52C-EDBFBCF752FB}" srcOrd="2" destOrd="0" presId="urn:microsoft.com/office/officeart/2005/8/layout/vList5"/>
    <dgm:cxn modelId="{A77D1B7C-A6B7-4B82-9118-678EC57D1344}" type="presParOf" srcId="{BF5AE63B-C7D3-4F65-A52C-EDBFBCF752FB}" destId="{0A498955-FA48-45D5-B2B3-DB447FDC1AAA}" srcOrd="0" destOrd="0" presId="urn:microsoft.com/office/officeart/2005/8/layout/vList5"/>
    <dgm:cxn modelId="{7DF88D4E-51C4-4856-9A81-485C87611D36}" type="presParOf" srcId="{BF5AE63B-C7D3-4F65-A52C-EDBFBCF752FB}" destId="{4709F9F3-B229-4004-B631-D08BB4379A9B}" srcOrd="1" destOrd="0" presId="urn:microsoft.com/office/officeart/2005/8/layout/vList5"/>
    <dgm:cxn modelId="{42D5F058-82BD-45BF-98E2-1A3CCF8CCB87}" type="presParOf" srcId="{9A3C741E-5736-41AB-A89D-4213E9D9C64B}" destId="{47A9D5D1-E85E-4014-A21C-BA7AC297746F}" srcOrd="3" destOrd="0" presId="urn:microsoft.com/office/officeart/2005/8/layout/vList5"/>
    <dgm:cxn modelId="{546EC8AD-00C3-4A99-B3A7-2C6187E9FF20}" type="presParOf" srcId="{9A3C741E-5736-41AB-A89D-4213E9D9C64B}" destId="{961DFE9C-D758-4C03-99B4-E280D155CFC6}" srcOrd="4" destOrd="0" presId="urn:microsoft.com/office/officeart/2005/8/layout/vList5"/>
    <dgm:cxn modelId="{BA5DD73E-188E-44F1-B6F5-A70050E0D706}" type="presParOf" srcId="{961DFE9C-D758-4C03-99B4-E280D155CFC6}" destId="{0C7AACAE-045F-4505-9120-45F314C9CCCB}" srcOrd="0" destOrd="0" presId="urn:microsoft.com/office/officeart/2005/8/layout/vList5"/>
    <dgm:cxn modelId="{EC4BD497-47D9-43F1-B1D0-7BC05A193AAF}" type="presParOf" srcId="{961DFE9C-D758-4C03-99B4-E280D155CFC6}" destId="{A25E9318-7468-4ED2-8376-52573563A9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C6EA7B-DC6D-49CD-B90B-3DB01CF355E7}">
      <dsp:nvSpPr>
        <dsp:cNvPr id="0" name=""/>
        <dsp:cNvSpPr/>
      </dsp:nvSpPr>
      <dsp:spPr>
        <a:xfrm>
          <a:off x="0" y="515129"/>
          <a:ext cx="2275985" cy="1365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«Почва и вода»</a:t>
          </a:r>
          <a:endParaRPr lang="ru-RU" sz="3200" kern="1200" dirty="0"/>
        </a:p>
      </dsp:txBody>
      <dsp:txXfrm>
        <a:off x="0" y="515129"/>
        <a:ext cx="2275985" cy="1365591"/>
      </dsp:txXfrm>
    </dsp:sp>
    <dsp:sp modelId="{F10B4A50-02B5-4F57-9743-BD7AF11E340E}">
      <dsp:nvSpPr>
        <dsp:cNvPr id="0" name=""/>
        <dsp:cNvSpPr/>
      </dsp:nvSpPr>
      <dsp:spPr>
        <a:xfrm>
          <a:off x="2503583" y="515129"/>
          <a:ext cx="2275985" cy="1365591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«Звук»</a:t>
          </a:r>
          <a:endParaRPr lang="ru-RU" sz="3200" kern="1200" dirty="0"/>
        </a:p>
      </dsp:txBody>
      <dsp:txXfrm>
        <a:off x="2503583" y="515129"/>
        <a:ext cx="2275985" cy="1365591"/>
      </dsp:txXfrm>
    </dsp:sp>
    <dsp:sp modelId="{A6EDAB66-043D-4169-A3E8-D061F5B386D8}">
      <dsp:nvSpPr>
        <dsp:cNvPr id="0" name=""/>
        <dsp:cNvSpPr/>
      </dsp:nvSpPr>
      <dsp:spPr>
        <a:xfrm>
          <a:off x="5007167" y="515129"/>
          <a:ext cx="2275985" cy="136559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«Бумага»</a:t>
          </a:r>
          <a:endParaRPr lang="ru-RU" sz="3200" kern="1200" dirty="0"/>
        </a:p>
      </dsp:txBody>
      <dsp:txXfrm>
        <a:off x="5007167" y="515129"/>
        <a:ext cx="2275985" cy="1365591"/>
      </dsp:txXfrm>
    </dsp:sp>
    <dsp:sp modelId="{C0F5474C-7B9D-438B-8031-1724D4633223}">
      <dsp:nvSpPr>
        <dsp:cNvPr id="0" name=""/>
        <dsp:cNvSpPr/>
      </dsp:nvSpPr>
      <dsp:spPr>
        <a:xfrm>
          <a:off x="1251791" y="2108318"/>
          <a:ext cx="2275985" cy="1365591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«Магниты»</a:t>
          </a:r>
          <a:endParaRPr lang="ru-RU" sz="3200" kern="1200" dirty="0"/>
        </a:p>
      </dsp:txBody>
      <dsp:txXfrm>
        <a:off x="1251791" y="2108318"/>
        <a:ext cx="2275985" cy="1365591"/>
      </dsp:txXfrm>
    </dsp:sp>
    <dsp:sp modelId="{14E34FB5-1560-47E8-9BEE-D8E8A1C820FD}">
      <dsp:nvSpPr>
        <dsp:cNvPr id="0" name=""/>
        <dsp:cNvSpPr/>
      </dsp:nvSpPr>
      <dsp:spPr>
        <a:xfrm>
          <a:off x="3755375" y="2108318"/>
          <a:ext cx="2275985" cy="136559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«Свет»</a:t>
          </a:r>
          <a:endParaRPr lang="ru-RU" sz="3200" kern="1200" dirty="0"/>
        </a:p>
      </dsp:txBody>
      <dsp:txXfrm>
        <a:off x="3755375" y="2108318"/>
        <a:ext cx="2275985" cy="13655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8BF02C-C9FC-452C-B024-3D01D74A1793}">
      <dsp:nvSpPr>
        <dsp:cNvPr id="0" name=""/>
        <dsp:cNvSpPr/>
      </dsp:nvSpPr>
      <dsp:spPr>
        <a:xfrm rot="5400000">
          <a:off x="3883197" y="-2568079"/>
          <a:ext cx="1047750" cy="644981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0000CC"/>
              </a:solidFill>
            </a:rPr>
            <a:t>Выделять и определять проблему, которую нужно решить;</a:t>
          </a:r>
          <a:endParaRPr lang="ru-RU" sz="1900" kern="1200" dirty="0">
            <a:solidFill>
              <a:srgbClr val="0000CC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0000CC"/>
              </a:solidFill>
            </a:rPr>
            <a:t>Предложить возможные решения;</a:t>
          </a:r>
          <a:endParaRPr lang="ru-RU" sz="1900" kern="1200" dirty="0">
            <a:solidFill>
              <a:srgbClr val="0000CC"/>
            </a:solidFill>
          </a:endParaRPr>
        </a:p>
      </dsp:txBody>
      <dsp:txXfrm rot="5400000">
        <a:off x="3883197" y="-2568079"/>
        <a:ext cx="1047750" cy="6449814"/>
      </dsp:txXfrm>
    </dsp:sp>
    <dsp:sp modelId="{2F4F390A-6E67-4098-9BB3-DA7D23F8FDBF}">
      <dsp:nvSpPr>
        <dsp:cNvPr id="0" name=""/>
        <dsp:cNvSpPr/>
      </dsp:nvSpPr>
      <dsp:spPr>
        <a:xfrm>
          <a:off x="360203" y="1984"/>
          <a:ext cx="821961" cy="13096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>
        <a:off x="360203" y="1984"/>
        <a:ext cx="821961" cy="1309687"/>
      </dsp:txXfrm>
    </dsp:sp>
    <dsp:sp modelId="{4709F9F3-B229-4004-B631-D08BB4379A9B}">
      <dsp:nvSpPr>
        <dsp:cNvPr id="0" name=""/>
        <dsp:cNvSpPr/>
      </dsp:nvSpPr>
      <dsp:spPr>
        <a:xfrm rot="5400000">
          <a:off x="3977199" y="-1315633"/>
          <a:ext cx="1047750" cy="6695267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00B050"/>
              </a:solidFill>
            </a:rPr>
            <a:t>Проверить эти решения исходя из данных;</a:t>
          </a:r>
          <a:endParaRPr lang="ru-RU" sz="1900" kern="1200" dirty="0">
            <a:solidFill>
              <a:srgbClr val="00B05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00B050"/>
              </a:solidFill>
            </a:rPr>
            <a:t>Сделать выводы в соответствии с результатами проверки;</a:t>
          </a:r>
          <a:endParaRPr lang="ru-RU" sz="1900" kern="1200" dirty="0">
            <a:solidFill>
              <a:srgbClr val="00B050"/>
            </a:solidFill>
          </a:endParaRPr>
        </a:p>
      </dsp:txBody>
      <dsp:txXfrm rot="5400000">
        <a:off x="3977199" y="-1315633"/>
        <a:ext cx="1047750" cy="6695267"/>
      </dsp:txXfrm>
    </dsp:sp>
    <dsp:sp modelId="{0A498955-FA48-45D5-B2B3-DB447FDC1AAA}">
      <dsp:nvSpPr>
        <dsp:cNvPr id="0" name=""/>
        <dsp:cNvSpPr/>
      </dsp:nvSpPr>
      <dsp:spPr>
        <a:xfrm>
          <a:off x="360203" y="1377156"/>
          <a:ext cx="793237" cy="130968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4</a:t>
          </a:r>
          <a:endParaRPr lang="ru-RU" sz="3200" kern="1200" dirty="0"/>
        </a:p>
      </dsp:txBody>
      <dsp:txXfrm>
        <a:off x="360203" y="1377156"/>
        <a:ext cx="793237" cy="1309687"/>
      </dsp:txXfrm>
    </dsp:sp>
    <dsp:sp modelId="{A25E9318-7468-4ED2-8376-52573563A9BB}">
      <dsp:nvSpPr>
        <dsp:cNvPr id="0" name=""/>
        <dsp:cNvSpPr/>
      </dsp:nvSpPr>
      <dsp:spPr>
        <a:xfrm rot="5400000">
          <a:off x="3797549" y="239188"/>
          <a:ext cx="1047750" cy="633596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accent6">
                  <a:lumMod val="75000"/>
                </a:schemeClr>
              </a:solidFill>
            </a:rPr>
            <a:t>Применить выводы к новым данным;</a:t>
          </a:r>
          <a:endParaRPr lang="ru-RU" sz="19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chemeClr val="accent6">
                  <a:lumMod val="75000"/>
                </a:schemeClr>
              </a:solidFill>
            </a:rPr>
            <a:t>Сделать обобщения.</a:t>
          </a:r>
          <a:endParaRPr lang="ru-RU" sz="1900" kern="1200" dirty="0">
            <a:solidFill>
              <a:schemeClr val="accent6">
                <a:lumMod val="75000"/>
              </a:schemeClr>
            </a:solidFill>
          </a:endParaRPr>
        </a:p>
      </dsp:txBody>
      <dsp:txXfrm rot="5400000">
        <a:off x="3797549" y="239188"/>
        <a:ext cx="1047750" cy="6335966"/>
      </dsp:txXfrm>
    </dsp:sp>
    <dsp:sp modelId="{0C7AACAE-045F-4505-9120-45F314C9CCCB}">
      <dsp:nvSpPr>
        <dsp:cNvPr id="0" name=""/>
        <dsp:cNvSpPr/>
      </dsp:nvSpPr>
      <dsp:spPr>
        <a:xfrm>
          <a:off x="360203" y="2752328"/>
          <a:ext cx="793237" cy="130968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5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6</a:t>
          </a:r>
          <a:endParaRPr lang="ru-RU" sz="3200" kern="1200" dirty="0"/>
        </a:p>
      </dsp:txBody>
      <dsp:txXfrm>
        <a:off x="360203" y="2752328"/>
        <a:ext cx="793237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26418-D703-435A-BC52-42F2DAC6A4A8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A1E8C-E12B-46E2-931C-658DD14B5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-muzyka-dlya-prezentacii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548680"/>
            <a:ext cx="70567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D42A8C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«Детское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D42A8C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экспериментирование -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D42A8C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D42A8C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одна из ведущих форм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D42A8C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деятельностей    дошкольника»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941168"/>
            <a:ext cx="3825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Воспитатель: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МБДОУ «Д/с №5 «Теремок»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Андреева Татьяна Ивановна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42900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«Самое лучшее открытие то, которое ребенок сделает сам»</a:t>
            </a:r>
          </a:p>
          <a:p>
            <a:pPr algn="r"/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Ральф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У.Эмерсон</a:t>
            </a:r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1728787" cy="227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8640"/>
            <a:ext cx="2071688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450942"/>
            <a:ext cx="1656184" cy="240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-muzyka-dlya-prezentaci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5536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027" grpId="0"/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42493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Задача воспитателя научить ребенка к подготовительной группе самостоятельно: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1700808"/>
          <a:ext cx="82089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3605" y="4221088"/>
            <a:ext cx="1900395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6552728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Поисковая деятельность развивает творческое самостоятельное мышление, радость самостоятельных открытий.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276872"/>
            <a:ext cx="55446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«Ребенок по своей природе – пытливый исследователь, открыватель мира», - писал Сухомлинский.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21088"/>
            <a:ext cx="640871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Georgia" pitchFamily="18" charset="0"/>
              </a:rPr>
              <a:t>Следовательно, совершенствовать воспитание личности ребенка необходимо через обогащение его опыта полными, верными и яркими образами окружающего мира.</a:t>
            </a:r>
            <a:endParaRPr lang="ru-RU" sz="24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3" cstate="print"/>
          <a:srcRect l="13268"/>
          <a:stretch>
            <a:fillRect/>
          </a:stretch>
        </p:blipFill>
        <p:spPr bwMode="auto">
          <a:xfrm>
            <a:off x="6948264" y="4000500"/>
            <a:ext cx="18573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 l="7813" t="2831" r="12500" b="10692"/>
          <a:stretch>
            <a:fillRect/>
          </a:stretch>
        </p:blipFill>
        <p:spPr bwMode="auto">
          <a:xfrm rot="21385064">
            <a:off x="323528" y="2132856"/>
            <a:ext cx="2252663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6125">
            <a:off x="7020272" y="86925"/>
            <a:ext cx="1944216" cy="205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04664"/>
            <a:ext cx="5472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00CC"/>
                </a:solidFill>
                <a:latin typeface="Georgia" pitchFamily="18" charset="0"/>
              </a:rPr>
              <a:t>СПАСИБО</a:t>
            </a:r>
          </a:p>
          <a:p>
            <a:pPr algn="ctr"/>
            <a:r>
              <a:rPr lang="ru-RU" sz="5400" b="1" i="1" dirty="0" smtClean="0">
                <a:solidFill>
                  <a:srgbClr val="0000CC"/>
                </a:solidFill>
                <a:latin typeface="Georgia" pitchFamily="18" charset="0"/>
              </a:rPr>
              <a:t>ЗА </a:t>
            </a:r>
          </a:p>
          <a:p>
            <a:pPr algn="ctr"/>
            <a:r>
              <a:rPr lang="ru-RU" sz="5400" b="1" i="1" dirty="0" smtClean="0">
                <a:solidFill>
                  <a:srgbClr val="0000CC"/>
                </a:solidFill>
                <a:latin typeface="Georgia" pitchFamily="18" charset="0"/>
              </a:rPr>
              <a:t>ВНИМАНИЕ!</a:t>
            </a:r>
            <a:endParaRPr lang="ru-RU" sz="54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4752528" cy="367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3429000"/>
            <a:ext cx="34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latin typeface="Georgia" pitchFamily="18" charset="0"/>
              </a:rPr>
              <a:t>ТВОРЧЕСКИХ </a:t>
            </a:r>
          </a:p>
          <a:p>
            <a:r>
              <a:rPr lang="ru-RU" sz="3200" b="1" i="1" dirty="0" smtClean="0">
                <a:solidFill>
                  <a:srgbClr val="0000CC"/>
                </a:solidFill>
                <a:latin typeface="Georgia" pitchFamily="18" charset="0"/>
              </a:rPr>
              <a:t>УСПЕХОВ!</a:t>
            </a:r>
            <a:endParaRPr lang="ru-RU" sz="32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88640"/>
            <a:ext cx="8229600" cy="928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755576" y="0"/>
            <a:ext cx="77152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детского экспериментирования: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1556792"/>
            <a:ext cx="8286750" cy="10863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Детское экспериментирование — особая форма поисковой деятельности, в которой наиболее ярко выражены процессы: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целеобразования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процессы возникновения и развития новых мотивов личности, лежащих в основе самодвижения, саморазвития.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2857500"/>
            <a:ext cx="8643937" cy="1500188"/>
          </a:xfrm>
          <a:prstGeom prst="rect">
            <a:avLst/>
          </a:prstGeom>
          <a:solidFill>
            <a:srgbClr val="FF7C80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Формы экспериментирования (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познавательная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продуктивная). </a:t>
            </a:r>
            <a:endPara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детском экспериментировании наиболее мощно проявляется собственная активность детей, направленная на получение: 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сведений, новых знаний (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познавательная форма экспериментирования), 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продуктов творчества (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продуктивная форма экспериментирования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50" y="4572000"/>
            <a:ext cx="8501063" cy="571500"/>
          </a:xfrm>
          <a:prstGeom prst="rect">
            <a:avLst/>
          </a:prstGeom>
          <a:solidFill>
            <a:srgbClr val="FFFF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Детское экспериментирование — стержень любого процесса детского творчества.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5589240"/>
            <a:ext cx="8501062" cy="697260"/>
          </a:xfrm>
          <a:prstGeom prst="rect">
            <a:avLst/>
          </a:prstGeom>
          <a:solidFill>
            <a:schemeClr val="bg2">
              <a:lumMod val="9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Деятельность экспериментирования пронизывает все сферы детской жизни, все виды деятельности, в том числе и игровую.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0" y="28575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</a:rPr>
              <a:t>     </a:t>
            </a:r>
            <a:r>
              <a:rPr lang="ru-RU" sz="22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Последовательность детского экспериментирования</a:t>
            </a:r>
            <a:r>
              <a:rPr lang="ru-RU" sz="22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000125"/>
            <a:ext cx="4000500" cy="928688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1.Постановка исследовательской задачи в виде того или иного варианта проблемной ситуации.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357688" y="714375"/>
            <a:ext cx="484187" cy="28575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2000250"/>
            <a:ext cx="4786313" cy="500063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2. Прогнозирование результата (старший возраст)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932040" y="764704"/>
            <a:ext cx="484188" cy="1214437"/>
          </a:xfrm>
          <a:prstGeom prst="downArrow">
            <a:avLst/>
          </a:prstGeom>
          <a:gradFill>
            <a:gsLst>
              <a:gs pos="67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2643188"/>
            <a:ext cx="5214937" cy="714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3. Уточнение правил безопасности  жизнедеятельности в ходе осуществления экспериментирования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643563" y="785813"/>
            <a:ext cx="484187" cy="1857375"/>
          </a:xfrm>
          <a:prstGeom prst="down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3000" y="3500438"/>
            <a:ext cx="5429250" cy="500062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4. Распределение воспитанников на подгруппы, выбор ведущих, капитанов  (старший возраст)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286500" y="714375"/>
            <a:ext cx="484188" cy="27146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5072063" y="25003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85875" y="4071938"/>
            <a:ext cx="578643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5. Выполнение эксперимента (под руководством взрослого)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6786563" y="785813"/>
            <a:ext cx="484187" cy="321468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71625" y="4714875"/>
            <a:ext cx="6215063" cy="357188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6. Наблюдение результатов эксперимента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85938" y="5214938"/>
            <a:ext cx="6572250" cy="357187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7. Фиксирование результатов эксперимента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7358063" y="785813"/>
            <a:ext cx="484187" cy="38576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929563" y="857250"/>
            <a:ext cx="428625" cy="4286250"/>
          </a:xfrm>
          <a:prstGeom prst="downArrow">
            <a:avLst/>
          </a:prstGeom>
          <a:solidFill>
            <a:schemeClr val="accent5">
              <a:lumMod val="7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00250" y="5715000"/>
            <a:ext cx="6858000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8. Формулировка выводов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8358188" y="857250"/>
            <a:ext cx="484187" cy="4857750"/>
          </a:xfrm>
          <a:prstGeom prst="downArrow">
            <a:avLst/>
          </a:prstGeom>
          <a:solidFill>
            <a:srgbClr val="92D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842493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Познавательно-исследовательская деятельность проявляется в виде: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068960"/>
            <a:ext cx="237626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«Детского эксперимента» с предметами</a:t>
            </a:r>
            <a:endParaRPr lang="ru-RU" sz="20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2996952"/>
            <a:ext cx="36004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Вербального исследования – вопросов, задаваемых взрослому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734853">
            <a:off x="2705679" y="1499713"/>
            <a:ext cx="484188" cy="1638492"/>
          </a:xfrm>
          <a:prstGeom prst="downArrow">
            <a:avLst/>
          </a:prstGeom>
          <a:gradFill>
            <a:gsLst>
              <a:gs pos="67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522171">
            <a:off x="5562410" y="1479815"/>
            <a:ext cx="484188" cy="1609192"/>
          </a:xfrm>
          <a:prstGeom prst="downArrow">
            <a:avLst/>
          </a:prstGeom>
          <a:gradFill>
            <a:gsLst>
              <a:gs pos="6700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2574032" cy="209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24542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 l="12376"/>
          <a:stretch>
            <a:fillRect/>
          </a:stretch>
        </p:blipFill>
        <p:spPr bwMode="auto">
          <a:xfrm>
            <a:off x="3059832" y="3212976"/>
            <a:ext cx="2028825" cy="3405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871296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В процессе активной познавательно-исследовательской деятельности ребенок: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968" y="192521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1700808"/>
            <a:ext cx="655272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0000CC"/>
                </a:solidFill>
                <a:latin typeface="Georgia" pitchFamily="18" charset="0"/>
              </a:rPr>
              <a:t>Расширяет представления о мире;</a:t>
            </a:r>
            <a:endParaRPr lang="ru-RU" sz="2400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820891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0000CC"/>
                </a:solidFill>
                <a:latin typeface="Georgia" pitchFamily="18" charset="0"/>
              </a:rPr>
              <a:t>Овладевает причинно-следственными отношениями;</a:t>
            </a:r>
            <a:endParaRPr lang="ru-RU" sz="2400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789040"/>
            <a:ext cx="597666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0000CC"/>
                </a:solidFill>
                <a:latin typeface="Georgia" pitchFamily="18" charset="0"/>
              </a:rPr>
              <a:t>Родовидовыми отношениями;</a:t>
            </a:r>
            <a:endParaRPr lang="ru-RU" sz="2400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653136"/>
            <a:ext cx="799288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0000CC"/>
                </a:solidFill>
                <a:latin typeface="Georgia" pitchFamily="18" charset="0"/>
              </a:rPr>
              <a:t>Пространственными и временными отношениями;</a:t>
            </a:r>
            <a:endParaRPr lang="ru-RU" sz="2400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733256"/>
            <a:ext cx="864096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Что позволяет ему связывать отдельные представления в целостную картину.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2" y="1484784"/>
          <a:ext cx="7283152" cy="398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260648"/>
            <a:ext cx="806489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Размещение по разделам материала в уголке экспериментирования </a:t>
            </a: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2366" y="4432548"/>
            <a:ext cx="2061634" cy="242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7"/>
          <p:cNvPicPr>
            <a:picLocks noChangeAspect="1" noChangeArrowheads="1"/>
          </p:cNvPicPr>
          <p:nvPr/>
        </p:nvPicPr>
        <p:blipFill>
          <a:blip r:embed="rId9" cstate="print"/>
          <a:srcRect l="12769"/>
          <a:stretch>
            <a:fillRect/>
          </a:stretch>
        </p:blipFill>
        <p:spPr bwMode="auto">
          <a:xfrm>
            <a:off x="179512" y="4144098"/>
            <a:ext cx="1728192" cy="271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908515"/>
            <a:ext cx="2664296" cy="194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88436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Тематика направлений организации поисково-познавательной деятельности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032" y="1340768"/>
            <a:ext cx="8389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Живая природа.</a:t>
            </a:r>
          </a:p>
          <a:p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(характерные особенности сезонов в разных природно-климатических зонах, многообразие живых организмов как приспособление к окружающей среде)</a:t>
            </a:r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99695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Неживая природа.</a:t>
            </a:r>
          </a:p>
          <a:p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(воздух, вода, почва, электричество, звук, вес, цвет, свет, </a:t>
            </a:r>
            <a:r>
              <a:rPr lang="ru-RU" sz="2000" b="1" i="1" dirty="0" err="1" smtClean="0">
                <a:solidFill>
                  <a:srgbClr val="0000CC"/>
                </a:solidFill>
                <a:latin typeface="Georgia" pitchFamily="18" charset="0"/>
              </a:rPr>
              <a:t>магнитизм</a:t>
            </a: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)</a:t>
            </a:r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36510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Человек.</a:t>
            </a:r>
          </a:p>
          <a:p>
            <a:r>
              <a:rPr lang="ru-RU" sz="2000" b="1" i="1" dirty="0" smtClean="0">
                <a:solidFill>
                  <a:srgbClr val="0000CC"/>
                </a:solidFill>
                <a:latin typeface="Georgia" pitchFamily="18" charset="0"/>
              </a:rPr>
              <a:t>(функционирование организма, рукотворный мир, материалы и их свойства, преобразование предметов)</a:t>
            </a:r>
            <a:endParaRPr lang="ru-RU" sz="2000" b="1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Пособия </a:t>
            </a:r>
            <a:r>
              <a:rPr lang="ru-RU" smtClean="0">
                <a:solidFill>
                  <a:srgbClr val="0000CC"/>
                </a:solidFill>
              </a:rPr>
              <a:t>по экспериментированию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5" name="Рисунок 4" descr="Дыбина О.В. «Ребенок в мире поиска: программа по организации поисковой деятельности детей дошкольного возраста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9617">
            <a:off x="467544" y="1484784"/>
            <a:ext cx="18722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edknigi.ru/img/10056120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8548">
            <a:off x="6804248" y="1484784"/>
            <a:ext cx="17830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Александра Иванова - Экологические наблюдения и эксперименты в детском саду: Методическое пособие обложка кни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31712">
            <a:off x="3807054" y="1522393"/>
            <a:ext cx="1973866" cy="3050522"/>
          </a:xfrm>
          <a:prstGeom prst="rect">
            <a:avLst/>
          </a:prstGeom>
          <a:noFill/>
        </p:spPr>
      </p:pic>
      <p:pic>
        <p:nvPicPr>
          <p:cNvPr id="1028" name="Picture 4" descr="Детское экспериментирование, старший дошкольный возрас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02566">
            <a:off x="6413039" y="4121755"/>
            <a:ext cx="1728192" cy="2541459"/>
          </a:xfrm>
          <a:prstGeom prst="rect">
            <a:avLst/>
          </a:prstGeom>
          <a:noFill/>
        </p:spPr>
      </p:pic>
      <p:pic>
        <p:nvPicPr>
          <p:cNvPr id="1030" name="Picture 6" descr="http://textbook.ru/static/book/41/textbook/big/419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66338">
            <a:off x="1246604" y="3969592"/>
            <a:ext cx="1800200" cy="2765871"/>
          </a:xfrm>
          <a:prstGeom prst="rect">
            <a:avLst/>
          </a:prstGeom>
          <a:noFill/>
        </p:spPr>
      </p:pic>
      <p:pic>
        <p:nvPicPr>
          <p:cNvPr id="1032" name="Picture 8" descr="Предметно-пространственная развивающая среда в детском саду. Принципы построения, советы. обложка книг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34255">
            <a:off x="3544885" y="3476350"/>
            <a:ext cx="1974412" cy="30513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егабайт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35292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Познавательно-исследовательская деятельность может быть «обрамлена» другими видами деятельности: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916832"/>
            <a:ext cx="84969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00CC"/>
                </a:solidFill>
                <a:latin typeface="Georgia" pitchFamily="18" charset="0"/>
              </a:rPr>
              <a:t>Чтение художественного произведения, вводящего в конкретную тему, - затем познавательно-исследовательская деятельность.</a:t>
            </a:r>
            <a:endParaRPr lang="ru-RU" sz="2000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068960"/>
            <a:ext cx="856895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00CC"/>
                </a:solidFill>
                <a:latin typeface="Georgia" pitchFamily="18" charset="0"/>
              </a:rPr>
              <a:t>Познавательно – исследовательская деятельность – затем продуктивная, продолжающая тему.</a:t>
            </a:r>
            <a:endParaRPr lang="ru-RU" sz="2000" i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149080"/>
            <a:ext cx="856895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00CC"/>
                </a:solidFill>
                <a:latin typeface="Georgia" pitchFamily="18" charset="0"/>
              </a:rPr>
              <a:t>Познавательно – исследовательская деятельность, затем сюжетная игра. Это зависит от умения, творчества воспитателя.</a:t>
            </a:r>
            <a:endParaRPr lang="ru-RU" sz="2000" i="1" dirty="0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527</Words>
  <Application>Microsoft Office PowerPoint</Application>
  <PresentationFormat>Экран (4:3)</PresentationFormat>
  <Paragraphs>75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Пособия по экспериментированию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Мегабайт</dc:creator>
  <cp:lastModifiedBy>Мегабайт</cp:lastModifiedBy>
  <cp:revision>31</cp:revision>
  <dcterms:created xsi:type="dcterms:W3CDTF">2014-12-06T12:39:20Z</dcterms:created>
  <dcterms:modified xsi:type="dcterms:W3CDTF">2015-01-08T20:06:58Z</dcterms:modified>
</cp:coreProperties>
</file>