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8" r:id="rId3"/>
    <p:sldId id="322" r:id="rId4"/>
    <p:sldId id="316" r:id="rId5"/>
    <p:sldId id="319" r:id="rId6"/>
    <p:sldId id="320" r:id="rId7"/>
    <p:sldId id="321" r:id="rId8"/>
    <p:sldId id="323" r:id="rId9"/>
    <p:sldId id="324" r:id="rId10"/>
    <p:sldId id="325" r:id="rId11"/>
    <p:sldId id="326" r:id="rId12"/>
    <p:sldId id="318" r:id="rId13"/>
  </p:sldIdLst>
  <p:sldSz cx="9144000" cy="6858000" type="screen4x3"/>
  <p:notesSz cx="6735763" cy="9799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0C0C0"/>
    <a:srgbClr val="33CCCC"/>
    <a:srgbClr val="CCCC00"/>
    <a:srgbClr val="FF9999"/>
    <a:srgbClr val="1D528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1855-77D4-4E1C-A95B-D848AB18302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9824-7B33-4A14-B0E0-4BC7CC0B7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0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C531-0528-40C2-92D9-0597EF6857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9824-7B33-4A14-B0E0-4BC7CC0B7A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8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9824-7B33-4A14-B0E0-4BC7CC0B7AD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07489-F113-4807-A008-F118C199E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6C224-7F25-42AA-9FD2-8449CAF48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F0940BC-5592-4B72-942B-A2665FDB8A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0"/>
            <a:ext cx="839226" cy="69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3" imgW="7707937" imgH="1701587" progId="">
                  <p:embed/>
                </p:oleObj>
              </mc:Choice>
              <mc:Fallback>
                <p:oleObj name="Image" r:id="rId3" imgW="7707937" imgH="17015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67A6F9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36944448"/>
      </p:ext>
    </p:extLst>
  </p:cSld>
  <p:clrMapOvr>
    <a:masterClrMapping/>
  </p:clrMapOvr>
  <p:transition spd="slow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400800"/>
            <a:ext cx="8208912" cy="320675"/>
          </a:xfrm>
        </p:spPr>
        <p:txBody>
          <a:bodyPr/>
          <a:lstStyle>
            <a:lvl1pPr algn="ctr">
              <a:defRPr sz="1200"/>
            </a:lvl1pPr>
          </a:lstStyle>
          <a:p>
            <a:pPr algn="l"/>
            <a:r>
              <a:rPr lang="ru-RU" dirty="0" smtClean="0">
                <a:solidFill>
                  <a:srgbClr val="1D528D"/>
                </a:solidFill>
              </a:rPr>
              <a:t>Методическое сопровождение муниципальных команд </a:t>
            </a:r>
            <a:r>
              <a:rPr lang="ru-RU" dirty="0" err="1" smtClean="0">
                <a:solidFill>
                  <a:srgbClr val="1D528D"/>
                </a:solidFill>
              </a:rPr>
              <a:t>тьюторов</a:t>
            </a:r>
            <a:r>
              <a:rPr lang="ru-RU" dirty="0" smtClean="0">
                <a:solidFill>
                  <a:srgbClr val="1D528D"/>
                </a:solidFill>
              </a:rPr>
              <a:t> по вопросам введения ФГОС ДО, 2014 г.</a:t>
            </a:r>
            <a:endParaRPr lang="en-US" dirty="0">
              <a:solidFill>
                <a:srgbClr val="1D528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563"/>
            <a:ext cx="888848" cy="7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86814"/>
      </p:ext>
    </p:extLst>
  </p:cSld>
  <p:clrMapOvr>
    <a:masterClrMapping/>
  </p:clrMapOvr>
  <p:transition spd="slow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5F53-BB70-4A75-9835-781A61676FF4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72074"/>
      </p:ext>
    </p:extLst>
  </p:cSld>
  <p:clrMapOvr>
    <a:masterClrMapping/>
  </p:clrMapOvr>
  <p:transition spd="slow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99E2-1E06-410B-8104-B7F77B1D9F92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12105"/>
      </p:ext>
    </p:extLst>
  </p:cSld>
  <p:clrMapOvr>
    <a:masterClrMapping/>
  </p:clrMapOvr>
  <p:transition spd="slow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45FD-02C0-46BD-94E8-3A84B6D0E9DF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4221"/>
      </p:ext>
    </p:extLst>
  </p:cSld>
  <p:clrMapOvr>
    <a:masterClrMapping/>
  </p:clrMapOvr>
  <p:transition spd="slow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A94E2-F31B-4D9D-83F5-A67B53BBE6D1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563"/>
            <a:ext cx="888848" cy="7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801267"/>
      </p:ext>
    </p:extLst>
  </p:cSld>
  <p:clrMapOvr>
    <a:masterClrMapping/>
  </p:clrMapOvr>
  <p:transition spd="slow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3DEA7-519A-4A20-BC2B-9CA00AF0CC8A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9814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400800"/>
            <a:ext cx="8208912" cy="320675"/>
          </a:xfrm>
        </p:spPr>
        <p:txBody>
          <a:bodyPr/>
          <a:lstStyle>
            <a:lvl1pPr algn="ctr">
              <a:defRPr sz="1200"/>
            </a:lvl1pPr>
          </a:lstStyle>
          <a:p>
            <a:pPr algn="l"/>
            <a:r>
              <a:rPr lang="ru-RU" dirty="0" smtClean="0"/>
              <a:t>Методическое сопровождение муниципальных команд </a:t>
            </a:r>
            <a:r>
              <a:rPr lang="ru-RU" dirty="0" err="1" smtClean="0"/>
              <a:t>тьюторов</a:t>
            </a:r>
            <a:r>
              <a:rPr lang="ru-RU" dirty="0" smtClean="0"/>
              <a:t> по вопросам введения ФГОС ДО, 2014 г.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563"/>
            <a:ext cx="888848" cy="7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5421-5113-4759-97D8-C0345B579860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73585"/>
      </p:ext>
    </p:extLst>
  </p:cSld>
  <p:clrMapOvr>
    <a:masterClrMapping/>
  </p:clrMapOvr>
  <p:transition spd="slow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26D3-95A2-4246-A75E-CE3C9DCF36AB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31894"/>
      </p:ext>
    </p:extLst>
  </p:cSld>
  <p:clrMapOvr>
    <a:masterClrMapping/>
  </p:clrMapOvr>
  <p:transition spd="slow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07489-F113-4807-A008-F118C199EE8F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7115"/>
      </p:ext>
    </p:extLst>
  </p:cSld>
  <p:clrMapOvr>
    <a:masterClrMapping/>
  </p:clrMapOvr>
  <p:transition spd="slow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6C224-7F25-42AA-9FD2-8449CAF48F64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7652"/>
      </p:ext>
    </p:extLst>
  </p:cSld>
  <p:clrMapOvr>
    <a:masterClrMapping/>
  </p:clrMapOvr>
  <p:transition spd="slow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F0940BC-5592-4B72-942B-A2665FDB8AAC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0"/>
            <a:ext cx="839226" cy="69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685530"/>
      </p:ext>
    </p:extLst>
  </p:cSld>
  <p:clrMapOvr>
    <a:masterClrMapping/>
  </p:clrMapOvr>
  <p:transition spd="slow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1DDA-8D55-4B10-9859-E241D52B6252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80878"/>
      </p:ext>
    </p:extLst>
  </p:cSld>
  <p:clrMapOvr>
    <a:masterClrMapping/>
  </p:clrMapOvr>
  <p:transition spd="slow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8F59-C4E0-45F0-87BA-FC3A65CE9161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88138"/>
      </p:ext>
    </p:extLst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5F53-BB70-4A75-9835-781A61676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99E2-1E06-410B-8104-B7F77B1D9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45FD-02C0-46BD-94E8-3A84B6D0E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A94E2-F31B-4D9D-83F5-A67B53BBE6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563"/>
            <a:ext cx="888848" cy="7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3DEA7-519A-4A20-BC2B-9CA00AF0C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5421-5113-4759-97D8-C0345B579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26D3-95A2-4246-A75E-CE3C9DCF3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ru-RU" smtClean="0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01888BD-AC3B-4529-BF1A-8A18A4FD69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ru-RU" smtClean="0">
                <a:solidFill>
                  <a:srgbClr val="1D528D"/>
                </a:solidFill>
              </a:rPr>
              <a:t>Методическое сопровождение тьюторов муниципальных команд по вопросам введения ФГОС ДО</a:t>
            </a:r>
            <a:endParaRPr lang="en-US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01888BD-AC3B-4529-BF1A-8A18A4FD693E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06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slow">
    <p:pull dir="d"/>
  </p:transition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3068960"/>
            <a:ext cx="7704856" cy="1752600"/>
          </a:xfrm>
        </p:spPr>
        <p:txBody>
          <a:bodyPr/>
          <a:lstStyle/>
          <a:p>
            <a:r>
              <a:rPr lang="ru-RU" sz="2800" b="1" i="0" dirty="0" smtClean="0">
                <a:solidFill>
                  <a:schemeClr val="tx1">
                    <a:lumMod val="50000"/>
                  </a:schemeClr>
                </a:solidFill>
              </a:rPr>
              <a:t>Проектирование </a:t>
            </a:r>
            <a:r>
              <a:rPr lang="ru-RU" sz="2800" b="1" i="0" dirty="0">
                <a:solidFill>
                  <a:schemeClr val="tx1">
                    <a:lumMod val="50000"/>
                  </a:schemeClr>
                </a:solidFill>
              </a:rPr>
              <a:t>деятельности воспитателя в соответствии с требованиями ФГОС </a:t>
            </a:r>
            <a:r>
              <a:rPr lang="ru-RU" sz="2800" b="1" i="0" dirty="0" smtClean="0">
                <a:solidFill>
                  <a:schemeClr val="tx1">
                    <a:lumMod val="50000"/>
                  </a:schemeClr>
                </a:solidFill>
              </a:rPr>
              <a:t>ДО</a:t>
            </a:r>
            <a:endParaRPr lang="en-US" sz="2800" b="1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2" y="1943690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16085" y="5301208"/>
            <a:ext cx="5584399" cy="381000"/>
          </a:xfrm>
        </p:spPr>
        <p:txBody>
          <a:bodyPr/>
          <a:lstStyle/>
          <a:p>
            <a:pPr algn="l"/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Гурова Ольга Владимировна,</a:t>
            </a:r>
          </a:p>
          <a:p>
            <a:pPr algn="l"/>
            <a:r>
              <a:rPr lang="ru-RU" sz="1800" i="1" dirty="0" err="1" smtClean="0">
                <a:solidFill>
                  <a:schemeClr val="tx1">
                    <a:lumMod val="50000"/>
                  </a:schemeClr>
                </a:solidFill>
              </a:rPr>
              <a:t>к.психол.н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, доцент кафедры теории и методики дошкольного образования </a:t>
            </a:r>
            <a:endParaRPr lang="ru-RU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2" y="6237312"/>
            <a:ext cx="8212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/>
              <a:t>6. Разработка плана работы с семьей в рамках темы, изучаемой с детьми </a:t>
            </a:r>
            <a:r>
              <a:rPr lang="ru-RU" sz="2000" b="1" u="sng" dirty="0" smtClean="0"/>
              <a:t>согласно </a:t>
            </a:r>
            <a:r>
              <a:rPr lang="ru-RU" sz="2000" b="1" u="sng" dirty="0"/>
              <a:t>перспективно-календарного плана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55676"/>
              </p:ext>
            </p:extLst>
          </p:nvPr>
        </p:nvGraphicFramePr>
        <p:xfrm>
          <a:off x="827586" y="2420886"/>
          <a:ext cx="7848871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602"/>
                <a:gridCol w="1962423"/>
                <a:gridCol w="1962423"/>
                <a:gridCol w="1962423"/>
              </a:tblGrid>
              <a:tr h="95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28498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D528D"/>
                </a:solidFill>
              </a:rPr>
              <a:t>Контактная информация:</a:t>
            </a:r>
          </a:p>
          <a:p>
            <a:endParaRPr lang="ru-RU" dirty="0" smtClean="0">
              <a:solidFill>
                <a:srgbClr val="1D528D"/>
              </a:solidFill>
            </a:endParaRPr>
          </a:p>
          <a:p>
            <a:r>
              <a:rPr lang="ru-RU" dirty="0" smtClean="0">
                <a:solidFill>
                  <a:srgbClr val="1D528D"/>
                </a:solidFill>
              </a:rPr>
              <a:t>603122, </a:t>
            </a:r>
            <a:r>
              <a:rPr lang="ru-RU" dirty="0" err="1" smtClean="0">
                <a:solidFill>
                  <a:srgbClr val="1D528D"/>
                </a:solidFill>
              </a:rPr>
              <a:t>г.Нижний</a:t>
            </a:r>
            <a:r>
              <a:rPr lang="ru-RU" dirty="0" smtClean="0">
                <a:solidFill>
                  <a:srgbClr val="1D528D"/>
                </a:solidFill>
              </a:rPr>
              <a:t> Новгород, </a:t>
            </a:r>
            <a:r>
              <a:rPr lang="ru-RU" dirty="0" err="1" smtClean="0">
                <a:solidFill>
                  <a:srgbClr val="1D528D"/>
                </a:solidFill>
              </a:rPr>
              <a:t>ул.Ванеева</a:t>
            </a:r>
            <a:r>
              <a:rPr lang="ru-RU" dirty="0" smtClean="0">
                <a:solidFill>
                  <a:srgbClr val="1D528D"/>
                </a:solidFill>
              </a:rPr>
              <a:t>, 203</a:t>
            </a:r>
            <a:endParaRPr lang="ru-RU" dirty="0">
              <a:solidFill>
                <a:srgbClr val="1D528D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4581525"/>
            <a:ext cx="8136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Кафедра  теории  и методики  дошкольного   образования</a:t>
            </a:r>
          </a:p>
          <a:p>
            <a:pPr>
              <a:defRPr/>
            </a:pPr>
            <a:r>
              <a:rPr lang="en-US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ru-RU" dirty="0" err="1">
                <a:solidFill>
                  <a:srgbClr val="0B0D61"/>
                </a:solidFill>
              </a:rPr>
              <a:t>ktmdo</a:t>
            </a:r>
            <a:r>
              <a:rPr lang="ru-RU" altLang="ru-RU" dirty="0">
                <a:solidFill>
                  <a:srgbClr val="0B0D61"/>
                </a:solidFill>
              </a:rPr>
              <a:t>@</a:t>
            </a:r>
            <a:r>
              <a:rPr lang="en-US" altLang="ru-RU" dirty="0">
                <a:solidFill>
                  <a:srgbClr val="0B0D61"/>
                </a:solidFill>
              </a:rPr>
              <a:t> yandex.ru</a:t>
            </a:r>
            <a:endParaRPr lang="ru-RU" altLang="ru-RU" dirty="0">
              <a:solidFill>
                <a:srgbClr val="0B0D6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dirty="0">
                <a:solidFill>
                  <a:srgbClr val="0B0D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Телефон</a:t>
            </a:r>
            <a:r>
              <a:rPr lang="ru-RU" altLang="ru-RU" dirty="0">
                <a:solidFill>
                  <a:srgbClr val="2F85F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ru-RU" dirty="0">
                <a:solidFill>
                  <a:srgbClr val="5F19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(831) 417-</a:t>
            </a:r>
            <a:r>
              <a:rPr lang="en-US" altLang="ru-RU" dirty="0">
                <a:solidFill>
                  <a:srgbClr val="5F19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58-89</a:t>
            </a:r>
            <a:endParaRPr lang="ru-RU" altLang="ru-RU" dirty="0">
              <a:solidFill>
                <a:srgbClr val="5F197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2832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91400" cy="563563"/>
          </a:xfrm>
        </p:spPr>
        <p:txBody>
          <a:bodyPr/>
          <a:lstStyle/>
          <a:p>
            <a:r>
              <a:rPr lang="ru-RU" sz="2000" dirty="0"/>
              <a:t>Рекомендации к написанию итоговой работы слушателей курсов: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Цель: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Содействовать развитию у педагогов способности проектировать, реализовывать и рефлексировать образовательную деятельность в соответствии со стратегией модернизации дошкольного образования.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95875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Для </a:t>
            </a:r>
            <a:r>
              <a:rPr lang="ru-RU" sz="1800" b="1" i="1" dirty="0"/>
              <a:t>старших воспитателей:</a:t>
            </a:r>
            <a:endParaRPr lang="ru-RU" sz="1800" dirty="0"/>
          </a:p>
          <a:p>
            <a:r>
              <a:rPr lang="ru-RU" sz="1800" dirty="0"/>
              <a:t>Проектирование системной работы с педагогами ДОО по одной из актуальных проблем ДОО в соответствии с ФГОС с учетом объективных потребностей ДОО (разработка проектов в логике технологической карты)</a:t>
            </a:r>
          </a:p>
          <a:p>
            <a:pPr marL="0" indent="0">
              <a:buNone/>
            </a:pPr>
            <a:r>
              <a:rPr lang="ru-RU" sz="1800" b="1" i="1" dirty="0" smtClean="0"/>
              <a:t>Для </a:t>
            </a:r>
            <a:r>
              <a:rPr lang="ru-RU" sz="1800" b="1" i="1" dirty="0"/>
              <a:t>воспитателей:</a:t>
            </a:r>
            <a:endParaRPr lang="ru-RU" sz="1800" dirty="0"/>
          </a:p>
          <a:p>
            <a:r>
              <a:rPr lang="ru-RU" sz="1800" u="sng" dirty="0"/>
              <a:t>Проектирование работы воспитателя с детьми по одной из актуальных проблем дошкольного образования </a:t>
            </a:r>
            <a:endParaRPr lang="ru-RU" sz="1800" dirty="0"/>
          </a:p>
          <a:p>
            <a:r>
              <a:rPr lang="ru-RU" sz="1600" dirty="0" smtClean="0"/>
              <a:t>1</a:t>
            </a:r>
            <a:r>
              <a:rPr lang="ru-RU" sz="1600" dirty="0"/>
              <a:t>. Разработка перспективно-календарного плана  на  тему</a:t>
            </a:r>
          </a:p>
          <a:p>
            <a:r>
              <a:rPr lang="ru-RU" sz="1600" dirty="0"/>
              <a:t>2. Разработка фрагмента плана одного рабочего дня </a:t>
            </a:r>
          </a:p>
          <a:p>
            <a:r>
              <a:rPr lang="ru-RU" sz="1600" dirty="0"/>
              <a:t>3. Разработка форм работы с детьми над какой-либо проблемой, актуальной для конкретной возрастной группы</a:t>
            </a:r>
          </a:p>
          <a:p>
            <a:r>
              <a:rPr lang="ru-RU" sz="1600" dirty="0"/>
              <a:t>4. Разработка системы непрерывных наблюдений за природными объектами в течение месяца (не менее 6 наблюдений) </a:t>
            </a:r>
          </a:p>
          <a:p>
            <a:r>
              <a:rPr lang="ru-RU" sz="1600" dirty="0"/>
              <a:t>5. Разработка плана-конспекта проведения родительского собрания</a:t>
            </a:r>
          </a:p>
          <a:p>
            <a:r>
              <a:rPr lang="ru-RU" sz="1600" dirty="0"/>
              <a:t>6. Разработка плана работы с семьей в рамках темы, изучаемой с детьми </a:t>
            </a:r>
          </a:p>
          <a:p>
            <a:r>
              <a:rPr lang="ru-RU" sz="1600" dirty="0"/>
              <a:t>по плану</a:t>
            </a:r>
          </a:p>
          <a:p>
            <a:r>
              <a:rPr lang="ru-RU" sz="1600" dirty="0"/>
              <a:t>7. и др</a:t>
            </a:r>
            <a:r>
              <a:rPr lang="ru-RU" sz="1600" dirty="0" smtClean="0"/>
              <a:t>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Требования к составлению разработки: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- </a:t>
            </a:r>
            <a:r>
              <a:rPr lang="ru-RU" sz="1800" dirty="0"/>
              <a:t>четко прописан целевой компонент</a:t>
            </a:r>
          </a:p>
          <a:p>
            <a:r>
              <a:rPr lang="ru-RU" sz="1800" dirty="0"/>
              <a:t>- продуманы способы мотивации участников (детей, родителей, педагогов) на предстоящую деятельность</a:t>
            </a:r>
          </a:p>
          <a:p>
            <a:r>
              <a:rPr lang="ru-RU" sz="1800" dirty="0"/>
              <a:t>- предусмотрен этап целеполагания,  участниками поставлена (принята) индивидуальная цель, направляющая их активность к достижению результата </a:t>
            </a:r>
          </a:p>
          <a:p>
            <a:r>
              <a:rPr lang="ru-RU" sz="1800" dirty="0"/>
              <a:t>- представлены средства решения поставленных целей</a:t>
            </a:r>
          </a:p>
          <a:p>
            <a:r>
              <a:rPr lang="ru-RU" sz="1800" dirty="0"/>
              <a:t>- определены способы работы педагога с детьми в логике управления их деятельностью по достижению результата </a:t>
            </a:r>
          </a:p>
          <a:p>
            <a:r>
              <a:rPr lang="ru-RU" sz="1800" dirty="0"/>
              <a:t>- указаны способы подведения итога и рефлексии образовательных достижений участников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Оформление итоговой работы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/>
              <a:t>1. Табличная форма плана на тему</a:t>
            </a:r>
            <a:endParaRPr lang="ru-RU" sz="2000" dirty="0"/>
          </a:p>
          <a:p>
            <a:r>
              <a:rPr lang="ru-RU" sz="2000" b="1" dirty="0"/>
              <a:t>Наименование темы</a:t>
            </a:r>
            <a:endParaRPr lang="ru-RU" sz="2000" dirty="0"/>
          </a:p>
          <a:p>
            <a:r>
              <a:rPr lang="ru-RU" sz="2000" b="1" i="1" dirty="0"/>
              <a:t>Цели: </a:t>
            </a:r>
            <a:r>
              <a:rPr lang="ru-RU" sz="2000" dirty="0"/>
              <a:t>(ценностное отношение, представления, понимание, представление, умения, владение способами)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55278"/>
              </p:ext>
            </p:extLst>
          </p:nvPr>
        </p:nvGraphicFramePr>
        <p:xfrm>
          <a:off x="899592" y="2780930"/>
          <a:ext cx="7560840" cy="316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891"/>
                <a:gridCol w="2788669"/>
                <a:gridCol w="2475280"/>
              </a:tblGrid>
              <a:tr h="876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(образовательные области)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работы с детьми (из ПООП)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Методики и технологии (методические пособия)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Физическое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Речевое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Социально-коммуникативное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Художественно-эстетическое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3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/>
              <a:t>2. Табличная форма плана на один день:</a:t>
            </a:r>
            <a:endParaRPr lang="ru-RU" sz="2000" dirty="0"/>
          </a:p>
          <a:p>
            <a:r>
              <a:rPr lang="ru-RU" sz="2000" dirty="0"/>
              <a:t>ФИО воспитателя, № ДОО, возрастная группа</a:t>
            </a:r>
          </a:p>
          <a:p>
            <a:r>
              <a:rPr lang="ru-RU" sz="2000" b="1" dirty="0"/>
              <a:t>Тема, в камках которой написан план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26661"/>
              </p:ext>
            </p:extLst>
          </p:nvPr>
        </p:nvGraphicFramePr>
        <p:xfrm>
          <a:off x="539552" y="2492896"/>
          <a:ext cx="8136904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414"/>
                <a:gridCol w="2047982"/>
                <a:gridCol w="2486467"/>
                <a:gridCol w="2207041"/>
              </a:tblGrid>
              <a:tr h="151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 недели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НОД (индивидуальная)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Совместная деятельность в   режимных моментах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самостоятельной деятельности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Утро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НОД (групповая)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Прогулка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Вечер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Вечерняя прогулка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5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/>
              <a:t>3. Система работы с детьми над проблемой в Формы работы с детьми над проблемой  </a:t>
            </a:r>
            <a:r>
              <a:rPr lang="ru-RU" sz="2000" u="sng" dirty="0"/>
              <a:t>(указать)</a:t>
            </a:r>
            <a:endParaRPr lang="ru-RU" sz="2000" dirty="0"/>
          </a:p>
          <a:p>
            <a:r>
              <a:rPr lang="ru-RU" sz="2000" b="1" i="1" dirty="0"/>
              <a:t>Проблема:</a:t>
            </a:r>
            <a:r>
              <a:rPr lang="ru-RU" sz="2000" dirty="0"/>
              <a:t> например, конфликты между детьми</a:t>
            </a:r>
          </a:p>
          <a:p>
            <a:r>
              <a:rPr lang="ru-RU" sz="2000" b="1" i="1" dirty="0"/>
              <a:t>Цель общая: </a:t>
            </a:r>
            <a:r>
              <a:rPr lang="ru-RU" sz="2000" dirty="0"/>
              <a:t>освоение способов</a:t>
            </a:r>
            <a:r>
              <a:rPr lang="ru-RU" sz="2000" b="1" dirty="0"/>
              <a:t> </a:t>
            </a:r>
            <a:r>
              <a:rPr lang="ru-RU" sz="2000" dirty="0"/>
              <a:t>бесконфликтного  решения  вопросов </a:t>
            </a:r>
          </a:p>
          <a:p>
            <a:r>
              <a:rPr lang="ru-RU" sz="2000" dirty="0"/>
              <a:t>В проектировании разных форм работы установить связь между целеполаганием в каждой форме, когда одна связана с другой.  </a:t>
            </a:r>
          </a:p>
          <a:p>
            <a:r>
              <a:rPr lang="ru-RU" sz="2000" b="1" i="1" dirty="0"/>
              <a:t>Форма работы</a:t>
            </a:r>
            <a:r>
              <a:rPr lang="ru-RU" sz="2000" dirty="0"/>
              <a:t>: Перечень возможных форм работы: например,  Проблемная ситуация, Рассматривание иллюстрации, Беседа чтение рассказа, анализ выражение (пословицы), просмотр м/ фильма, упражнение и т.п.)</a:t>
            </a:r>
          </a:p>
          <a:p>
            <a:r>
              <a:rPr lang="ru-RU" sz="2000" b="1" i="1" dirty="0"/>
              <a:t>Цель:</a:t>
            </a:r>
            <a:r>
              <a:rPr lang="ru-RU" sz="2000" dirty="0"/>
              <a:t>  (по каждой форме)</a:t>
            </a:r>
          </a:p>
          <a:p>
            <a:r>
              <a:rPr lang="ru-RU" sz="2000" b="1" i="1" dirty="0"/>
              <a:t>Усложненный вариант:</a:t>
            </a:r>
            <a:r>
              <a:rPr lang="ru-RU" sz="2000" dirty="0"/>
              <a:t> возможно прописать средства и способы работы с детьми, высвечивая взаимосвязь между формами.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/>
              <a:t>4. Система непрерывных наблюдений за природными объектами в течение месяца</a:t>
            </a:r>
            <a:r>
              <a:rPr lang="ru-RU" sz="2000" dirty="0"/>
              <a:t> (не менее 6 наблюдений) </a:t>
            </a:r>
          </a:p>
          <a:p>
            <a:r>
              <a:rPr lang="ru-RU" sz="2000" b="1" dirty="0"/>
              <a:t>1.</a:t>
            </a:r>
            <a:r>
              <a:rPr lang="ru-RU" sz="2000" dirty="0"/>
              <a:t> </a:t>
            </a:r>
            <a:r>
              <a:rPr lang="ru-RU" sz="2000" b="1" dirty="0"/>
              <a:t>Форма работы</a:t>
            </a:r>
            <a:r>
              <a:rPr lang="ru-RU" sz="2000" dirty="0"/>
              <a:t>: Наблюдение, рассматривание, обследование и т.п. </a:t>
            </a:r>
          </a:p>
          <a:p>
            <a:r>
              <a:rPr lang="ru-RU" sz="2000" b="1" i="1" dirty="0"/>
              <a:t>Цель:</a:t>
            </a:r>
            <a:r>
              <a:rPr lang="ru-RU" sz="2000" dirty="0"/>
              <a:t> ознакомление (представление, понимание, умение взаимодействовать, способность творчески решать проблему и т.п.)</a:t>
            </a:r>
          </a:p>
          <a:p>
            <a:r>
              <a:rPr lang="ru-RU" sz="2000" b="1" dirty="0"/>
              <a:t>2. Форма работы:</a:t>
            </a:r>
            <a:endParaRPr lang="ru-RU" sz="2000" dirty="0"/>
          </a:p>
          <a:p>
            <a:r>
              <a:rPr lang="ru-RU" sz="2000" b="1" i="1" dirty="0"/>
              <a:t>Цель: </a:t>
            </a:r>
            <a:endParaRPr lang="ru-RU" sz="2000" dirty="0"/>
          </a:p>
          <a:p>
            <a:r>
              <a:rPr lang="ru-RU" sz="2000" b="1" dirty="0"/>
              <a:t>3. Форма работы:</a:t>
            </a:r>
            <a:endParaRPr lang="ru-RU" sz="2000" dirty="0"/>
          </a:p>
          <a:p>
            <a:r>
              <a:rPr lang="ru-RU" sz="2000" b="1" i="1" dirty="0"/>
              <a:t>Цель: </a:t>
            </a:r>
            <a:endParaRPr lang="ru-RU" sz="2000" dirty="0"/>
          </a:p>
          <a:p>
            <a:r>
              <a:rPr lang="ru-RU" sz="2000" dirty="0"/>
              <a:t>И т.п.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/>
              <a:t>5. План-конспект проведения родительского собрания</a:t>
            </a:r>
            <a:endParaRPr lang="ru-RU" sz="2000" dirty="0"/>
          </a:p>
          <a:p>
            <a:r>
              <a:rPr lang="ru-RU" sz="2000" b="1" dirty="0"/>
              <a:t>Форма родительского собрания: </a:t>
            </a:r>
            <a:r>
              <a:rPr lang="ru-RU" sz="2000" dirty="0"/>
              <a:t>Беседа, решение практических ситуаций, </a:t>
            </a:r>
            <a:r>
              <a:rPr lang="ru-RU" sz="2000" b="1" dirty="0"/>
              <a:t>конференция, деловая игра,  семинар и т.п.</a:t>
            </a:r>
            <a:endParaRPr lang="ru-RU" sz="2000" dirty="0"/>
          </a:p>
          <a:p>
            <a:r>
              <a:rPr lang="ru-RU" sz="2000" b="1" i="1" dirty="0"/>
              <a:t>Цель: </a:t>
            </a:r>
            <a:endParaRPr lang="ru-RU" sz="2000" dirty="0"/>
          </a:p>
          <a:p>
            <a:r>
              <a:rPr lang="ru-RU" sz="2000" b="1" i="1" dirty="0"/>
              <a:t>Структура: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Методическое сопровождение муниципальных команд тьюторов по вопросам введения ФГОС ДО, 2014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450</TotalTime>
  <Words>744</Words>
  <Application>Microsoft Office PowerPoint</Application>
  <PresentationFormat>Экран (4:3)</PresentationFormat>
  <Paragraphs>126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cdb2004100l</vt:lpstr>
      <vt:lpstr>1_cdb2004100l</vt:lpstr>
      <vt:lpstr>Image</vt:lpstr>
      <vt:lpstr>Проектирование деятельности воспитателя в соответствии с требованиями ФГОС ДО</vt:lpstr>
      <vt:lpstr>Рекомендации к написанию итоговой работы слушателей курсов:</vt:lpstr>
      <vt:lpstr>Виды работ:</vt:lpstr>
      <vt:lpstr>Требования к составлению разработки: </vt:lpstr>
      <vt:lpstr>Оформление итоговой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НИРО  ПО НАУЧНО-МЕТОДИЧЕСКОМУ СОПРОВОЖДЕНИЮ ОУ НиСПО  в условиях  модернизации системы профессионального образования</dc:title>
  <dc:creator>ekalin</dc:creator>
  <cp:lastModifiedBy>Галина Г. Григорьева</cp:lastModifiedBy>
  <cp:revision>45</cp:revision>
  <cp:lastPrinted>2012-12-13T13:30:56Z</cp:lastPrinted>
  <dcterms:created xsi:type="dcterms:W3CDTF">2012-12-13T21:30:39Z</dcterms:created>
  <dcterms:modified xsi:type="dcterms:W3CDTF">2014-03-17T06:01:24Z</dcterms:modified>
</cp:coreProperties>
</file>