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9140825" cy="6850063"/>
            <a:chOff x="0" y="0"/>
            <a:chExt cx="5758" cy="4315"/>
          </a:xfrm>
        </p:grpSpPr>
        <p:grpSp>
          <p:nvGrpSpPr>
            <p:cNvPr id="30723" name="Group 3"/>
            <p:cNvGrpSpPr>
              <a:grpSpLocks/>
            </p:cNvGrpSpPr>
            <p:nvPr userDrawn="1"/>
          </p:nvGrpSpPr>
          <p:grpSpPr bwMode="auto">
            <a:xfrm>
              <a:off x="1728" y="2230"/>
              <a:ext cx="4027" cy="2085"/>
              <a:chOff x="1728" y="2230"/>
              <a:chExt cx="4027" cy="2085"/>
            </a:xfrm>
          </p:grpSpPr>
          <p:sp>
            <p:nvSpPr>
              <p:cNvPr id="307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307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307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307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307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307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307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30731"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307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30733" name="Rectangle 13"/>
          <p:cNvSpPr>
            <a:spLocks noGrp="1" noChangeArrowheads="1"/>
          </p:cNvSpPr>
          <p:nvPr>
            <p:ph type="dt" sz="quarter" idx="2"/>
          </p:nvPr>
        </p:nvSpPr>
        <p:spPr>
          <a:xfrm>
            <a:off x="457200" y="6248400"/>
            <a:ext cx="2133600" cy="476250"/>
          </a:xfrm>
        </p:spPr>
        <p:txBody>
          <a:bodyPr/>
          <a:lstStyle>
            <a:lvl1pPr>
              <a:defRPr/>
            </a:lvl1pPr>
          </a:lstStyle>
          <a:p>
            <a:endParaRPr lang="ru-RU"/>
          </a:p>
        </p:txBody>
      </p:sp>
      <p:sp>
        <p:nvSpPr>
          <p:cNvPr id="30734" name="Rectangle 14"/>
          <p:cNvSpPr>
            <a:spLocks noGrp="1" noChangeArrowheads="1"/>
          </p:cNvSpPr>
          <p:nvPr>
            <p:ph type="ftr" sz="quarter" idx="3"/>
          </p:nvPr>
        </p:nvSpPr>
        <p:spPr>
          <a:xfrm>
            <a:off x="3124200" y="6251575"/>
            <a:ext cx="2895600" cy="476250"/>
          </a:xfrm>
        </p:spPr>
        <p:txBody>
          <a:bodyPr/>
          <a:lstStyle>
            <a:lvl1pPr>
              <a:defRPr/>
            </a:lvl1pPr>
          </a:lstStyle>
          <a:p>
            <a:endParaRPr lang="ru-RU"/>
          </a:p>
        </p:txBody>
      </p:sp>
      <p:sp>
        <p:nvSpPr>
          <p:cNvPr id="30735" name="Rectangle 15"/>
          <p:cNvSpPr>
            <a:spLocks noGrp="1" noChangeArrowheads="1"/>
          </p:cNvSpPr>
          <p:nvPr>
            <p:ph type="sldNum" sz="quarter" idx="4"/>
          </p:nvPr>
        </p:nvSpPr>
        <p:spPr>
          <a:xfrm>
            <a:off x="6553200" y="6254750"/>
            <a:ext cx="2133600" cy="476250"/>
          </a:xfrm>
        </p:spPr>
        <p:txBody>
          <a:bodyPr/>
          <a:lstStyle>
            <a:lvl1pPr>
              <a:defRPr/>
            </a:lvl1pPr>
          </a:lstStyle>
          <a:p>
            <a:fld id="{5721CF52-FA80-4E02-89DE-98929F947CF6}"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5615F3B5-B89E-47C4-B162-B912B748E3BB}"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8E789F84-9A04-472D-9373-DDFA1BCAA804}"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fld id="{B59BD85E-8352-47EC-9D68-1BA54D06109D}" type="slidenum">
              <a:rPr lang="ru-RU"/>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51575"/>
            <a:ext cx="2133600" cy="476250"/>
          </a:xfrm>
        </p:spPr>
        <p:txBody>
          <a:bodyPr/>
          <a:lstStyle>
            <a:lvl1pPr>
              <a:defRPr/>
            </a:lvl1pPr>
          </a:lstStyle>
          <a:p>
            <a:endParaRPr lang="ru-RU"/>
          </a:p>
        </p:txBody>
      </p:sp>
      <p:sp>
        <p:nvSpPr>
          <p:cNvPr id="7" name="Номер слайда 6"/>
          <p:cNvSpPr>
            <a:spLocks noGrp="1"/>
          </p:cNvSpPr>
          <p:nvPr>
            <p:ph type="sldNum" sz="quarter" idx="11"/>
          </p:nvPr>
        </p:nvSpPr>
        <p:spPr>
          <a:xfrm>
            <a:off x="6553200" y="6248400"/>
            <a:ext cx="2133600" cy="476250"/>
          </a:xfrm>
        </p:spPr>
        <p:txBody>
          <a:bodyPr/>
          <a:lstStyle>
            <a:lvl1pPr>
              <a:defRPr/>
            </a:lvl1pPr>
          </a:lstStyle>
          <a:p>
            <a:fld id="{77265435-9589-4CDD-9264-9106656649A0}" type="slidenum">
              <a:rPr lang="ru-RU"/>
              <a:pPr/>
              <a:t>‹#›</a:t>
            </a:fld>
            <a:endParaRPr lang="ru-RU"/>
          </a:p>
        </p:txBody>
      </p:sp>
      <p:sp>
        <p:nvSpPr>
          <p:cNvPr id="8" name="Нижний колонтитул 7"/>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4AC1340C-85E3-4222-A300-638B4CAF916D}"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2CB780E1-8DFF-4FEC-9DF1-FA2B1BC6FD5F}"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8EE98B1A-FB23-4A03-8DEA-A3C369D71541}"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D25232CF-1428-412D-8541-FFC91EEBA968}" type="slidenum">
              <a:rPr lang="ru-RU"/>
              <a:pPr/>
              <a:t>‹#›</a:t>
            </a:fld>
            <a:endParaRPr lang="ru-RU"/>
          </a:p>
        </p:txBody>
      </p:sp>
      <p:sp>
        <p:nvSpPr>
          <p:cNvPr id="9" name="Нижний колонтитул 8"/>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DB3C40E0-94B0-4688-82E6-2D0B34CFC60B}" type="slidenum">
              <a:rPr lang="ru-RU"/>
              <a:pPr/>
              <a:t>‹#›</a:t>
            </a:fld>
            <a:endParaRPr lang="ru-RU"/>
          </a:p>
        </p:txBody>
      </p:sp>
      <p:sp>
        <p:nvSpPr>
          <p:cNvPr id="5"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D76752A9-E64D-442A-AE0D-7008D4EEC445}" type="slidenum">
              <a:rPr lang="ru-RU"/>
              <a:pPr/>
              <a:t>‹#›</a:t>
            </a:fld>
            <a:endParaRPr lang="ru-RU"/>
          </a:p>
        </p:txBody>
      </p:sp>
      <p:sp>
        <p:nvSpPr>
          <p:cNvPr id="4" name="Нижний колонтитул 3"/>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CCD37DC5-12E4-4E5E-BA9F-3C4AF07610D9}"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A7532884-B36D-4237-8CF6-79B65C9D5519}"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296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9D4444C-4D7B-4299-88EB-6B83D0EBB6C1}" type="slidenum">
              <a:rPr lang="ru-RU"/>
              <a:pPr/>
              <a:t>‹#›</a:t>
            </a:fld>
            <a:endParaRPr lang="ru-RU"/>
          </a:p>
        </p:txBody>
      </p:sp>
      <p:grpSp>
        <p:nvGrpSpPr>
          <p:cNvPr id="29700" name="Group 4"/>
          <p:cNvGrpSpPr>
            <a:grpSpLocks/>
          </p:cNvGrpSpPr>
          <p:nvPr/>
        </p:nvGrpSpPr>
        <p:grpSpPr bwMode="auto">
          <a:xfrm>
            <a:off x="0" y="0"/>
            <a:ext cx="9140825" cy="6850063"/>
            <a:chOff x="0" y="0"/>
            <a:chExt cx="5758" cy="4315"/>
          </a:xfrm>
        </p:grpSpPr>
        <p:grpSp>
          <p:nvGrpSpPr>
            <p:cNvPr id="29701" name="Group 5"/>
            <p:cNvGrpSpPr>
              <a:grpSpLocks/>
            </p:cNvGrpSpPr>
            <p:nvPr userDrawn="1"/>
          </p:nvGrpSpPr>
          <p:grpSpPr bwMode="auto">
            <a:xfrm>
              <a:off x="1728" y="2230"/>
              <a:ext cx="4027" cy="2085"/>
              <a:chOff x="1728" y="2230"/>
              <a:chExt cx="4027" cy="2085"/>
            </a:xfrm>
          </p:grpSpPr>
          <p:sp>
            <p:nvSpPr>
              <p:cNvPr id="297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297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297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297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297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297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297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297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97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ru-RU"/>
          </a:p>
        </p:txBody>
      </p:sp>
      <p:sp>
        <p:nvSpPr>
          <p:cNvPr id="297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ogolife.ru/logopedy/artikulyacionnaya-gimnastika/artikulyacionnaya-gimnastika-v-stixa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539750" y="188913"/>
            <a:ext cx="8280400" cy="1223962"/>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Использование информативно коммуникативных технологий</a:t>
            </a:r>
          </a:p>
          <a:p>
            <a:pPr algn="ctr"/>
            <a:r>
              <a:rPr lang="ru-RU"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в логопедической работе</a:t>
            </a:r>
          </a:p>
        </p:txBody>
      </p:sp>
      <p:sp>
        <p:nvSpPr>
          <p:cNvPr id="2055" name="WordArt 7"/>
          <p:cNvSpPr>
            <a:spLocks noChangeArrowheads="1" noChangeShapeType="1" noTextEdit="1"/>
          </p:cNvSpPr>
          <p:nvPr/>
        </p:nvSpPr>
        <p:spPr bwMode="auto">
          <a:xfrm>
            <a:off x="1116013" y="2857500"/>
            <a:ext cx="7485062" cy="931863"/>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на примере непосредственно образовательной деятельности </a:t>
            </a:r>
          </a:p>
          <a:p>
            <a:pPr algn="ctr"/>
            <a:r>
              <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по теме "Транспорт"</a:t>
            </a:r>
          </a:p>
        </p:txBody>
      </p:sp>
      <p:sp>
        <p:nvSpPr>
          <p:cNvPr id="2056" name="WordArt 8" descr="Белый мрамор"/>
          <p:cNvSpPr>
            <a:spLocks noChangeArrowheads="1" noChangeShapeType="1" noTextEdit="1"/>
          </p:cNvSpPr>
          <p:nvPr/>
        </p:nvSpPr>
        <p:spPr bwMode="auto">
          <a:xfrm>
            <a:off x="4356100" y="5445125"/>
            <a:ext cx="4605338" cy="10080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2400" kern="10">
                <a:ln w="9525">
                  <a:round/>
                  <a:headEnd/>
                  <a:tailEnd/>
                </a:ln>
                <a:blipFill dpi="0" rotWithShape="0">
                  <a:blip r:embed="rId2"/>
                  <a:srcRect/>
                  <a:tile tx="0" ty="0" sx="100000" sy="100000" flip="none" algn="tl"/>
                </a:blipFill>
                <a:latin typeface="Arial"/>
                <a:cs typeface="Arial"/>
              </a:rPr>
              <a:t>Автор проекта: логопед </a:t>
            </a:r>
          </a:p>
          <a:p>
            <a:pPr algn="ctr"/>
            <a:r>
              <a:rPr lang="ru-RU" sz="2400" kern="10">
                <a:ln w="9525">
                  <a:round/>
                  <a:headEnd/>
                  <a:tailEnd/>
                </a:ln>
                <a:blipFill dpi="0" rotWithShape="0">
                  <a:blip r:embed="rId2"/>
                  <a:srcRect/>
                  <a:tile tx="0" ty="0" sx="100000" sy="100000" flip="none" algn="tl"/>
                </a:blipFill>
                <a:latin typeface="Arial"/>
                <a:cs typeface="Arial"/>
              </a:rPr>
              <a:t>МБДОУ "Ромодановский детский сад </a:t>
            </a:r>
          </a:p>
          <a:p>
            <a:pPr algn="ctr"/>
            <a:r>
              <a:rPr lang="ru-RU" sz="2400" kern="10">
                <a:ln w="9525">
                  <a:round/>
                  <a:headEnd/>
                  <a:tailEnd/>
                </a:ln>
                <a:blipFill dpi="0" rotWithShape="0">
                  <a:blip r:embed="rId2"/>
                  <a:srcRect/>
                  <a:tile tx="0" ty="0" sx="100000" sy="100000" flip="none" algn="tl"/>
                </a:blipFill>
                <a:latin typeface="Arial"/>
                <a:cs typeface="Arial"/>
              </a:rPr>
              <a:t>комбинированного вида"</a:t>
            </a:r>
          </a:p>
          <a:p>
            <a:pPr algn="ctr"/>
            <a:r>
              <a:rPr lang="ru-RU" sz="2400" kern="10">
                <a:ln w="9525">
                  <a:round/>
                  <a:headEnd/>
                  <a:tailEnd/>
                </a:ln>
                <a:blipFill dpi="0" rotWithShape="0">
                  <a:blip r:embed="rId2"/>
                  <a:srcRect/>
                  <a:tile tx="0" ty="0" sx="100000" sy="100000" flip="none" algn="tl"/>
                </a:blipFill>
                <a:latin typeface="Arial"/>
                <a:cs typeface="Arial"/>
              </a:rPr>
              <a:t>                    Лашина О.С</a:t>
            </a:r>
          </a:p>
        </p:txBody>
      </p:sp>
      <p:pic>
        <p:nvPicPr>
          <p:cNvPr id="2063" name="Picture 15" descr="MC900343361[1]"/>
          <p:cNvPicPr>
            <a:picLocks noChangeAspect="1" noChangeArrowheads="1"/>
          </p:cNvPicPr>
          <p:nvPr/>
        </p:nvPicPr>
        <p:blipFill>
          <a:blip r:embed="rId3"/>
          <a:srcRect/>
          <a:stretch>
            <a:fillRect/>
          </a:stretch>
        </p:blipFill>
        <p:spPr bwMode="auto">
          <a:xfrm>
            <a:off x="468313" y="3933825"/>
            <a:ext cx="2519362" cy="243681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Rot="1" noChangeArrowheads="1"/>
          </p:cNvSpPr>
          <p:nvPr>
            <p:ph type="title"/>
          </p:nvPr>
        </p:nvSpPr>
        <p:spPr/>
        <p:txBody>
          <a:bodyPr/>
          <a:lstStyle/>
          <a:p>
            <a:r>
              <a:rPr lang="ru-RU" sz="4000">
                <a:solidFill>
                  <a:schemeClr val="hlink"/>
                </a:solidFill>
              </a:rPr>
              <a:t>Тема непосредственно образовательной деятельности: «Транспорт»</a:t>
            </a:r>
          </a:p>
        </p:txBody>
      </p:sp>
      <p:sp>
        <p:nvSpPr>
          <p:cNvPr id="48134" name="Rectangle 6"/>
          <p:cNvSpPr>
            <a:spLocks noGrp="1" noChangeArrowheads="1"/>
          </p:cNvSpPr>
          <p:nvPr>
            <p:ph type="body" idx="1"/>
          </p:nvPr>
        </p:nvSpPr>
        <p:spPr/>
        <p:txBody>
          <a:bodyPr/>
          <a:lstStyle/>
          <a:p>
            <a:pPr>
              <a:lnSpc>
                <a:spcPct val="90000"/>
              </a:lnSpc>
              <a:buFont typeface="Wingdings" pitchFamily="2" charset="2"/>
              <a:buNone/>
            </a:pPr>
            <a:endParaRPr lang="ru-RU" sz="1400">
              <a:solidFill>
                <a:srgbClr val="D60093"/>
              </a:solidFill>
              <a:latin typeface="Times New Roman" pitchFamily="18" charset="0"/>
            </a:endParaRPr>
          </a:p>
          <a:p>
            <a:pPr>
              <a:lnSpc>
                <a:spcPct val="90000"/>
              </a:lnSpc>
              <a:buFont typeface="Wingdings" pitchFamily="2" charset="2"/>
              <a:buNone/>
            </a:pPr>
            <a:r>
              <a:rPr lang="ru-RU" sz="1400">
                <a:solidFill>
                  <a:srgbClr val="D60093"/>
                </a:solidFill>
                <a:latin typeface="Times New Roman" pitchFamily="18" charset="0"/>
              </a:rPr>
              <a:t>Цель:</a:t>
            </a:r>
            <a:r>
              <a:rPr lang="ru-RU" sz="1400">
                <a:latin typeface="Times New Roman" pitchFamily="18" charset="0"/>
              </a:rPr>
              <a:t>  развитие связной речи детей по лексической теме "Транспорт"</a:t>
            </a:r>
          </a:p>
          <a:p>
            <a:pPr>
              <a:lnSpc>
                <a:spcPct val="90000"/>
              </a:lnSpc>
              <a:buFont typeface="Wingdings" pitchFamily="2" charset="2"/>
              <a:buNone/>
            </a:pPr>
            <a:endParaRPr lang="ru-RU" sz="1400">
              <a:latin typeface="Times New Roman" pitchFamily="18" charset="0"/>
            </a:endParaRPr>
          </a:p>
          <a:p>
            <a:pPr>
              <a:lnSpc>
                <a:spcPct val="90000"/>
              </a:lnSpc>
              <a:buFont typeface="Wingdings" pitchFamily="2" charset="2"/>
              <a:buNone/>
            </a:pPr>
            <a:endParaRPr lang="ru-RU" sz="1400">
              <a:latin typeface="Times New Roman" pitchFamily="18" charset="0"/>
            </a:endParaRPr>
          </a:p>
          <a:p>
            <a:pPr>
              <a:lnSpc>
                <a:spcPct val="90000"/>
              </a:lnSpc>
              <a:buFont typeface="Wingdings" pitchFamily="2" charset="2"/>
              <a:buNone/>
            </a:pPr>
            <a:r>
              <a:rPr lang="ru-RU" sz="1400">
                <a:solidFill>
                  <a:srgbClr val="D60093"/>
                </a:solidFill>
                <a:latin typeface="Times New Roman" pitchFamily="18" charset="0"/>
              </a:rPr>
              <a:t>Задачи:</a:t>
            </a:r>
            <a:r>
              <a:rPr lang="ru-RU" sz="1400">
                <a:latin typeface="Times New Roman" pitchFamily="18" charset="0"/>
              </a:rPr>
              <a:t> </a:t>
            </a:r>
          </a:p>
          <a:p>
            <a:pPr>
              <a:lnSpc>
                <a:spcPct val="90000"/>
              </a:lnSpc>
              <a:buFont typeface="Wingdings" pitchFamily="2" charset="2"/>
              <a:buNone/>
            </a:pPr>
            <a:r>
              <a:rPr lang="ru-RU" sz="1400">
                <a:latin typeface="Times New Roman" pitchFamily="18" charset="0"/>
              </a:rPr>
              <a:t>Коррекционно-образовательные: активизировать словарь детей по теме «Транспорт»</a:t>
            </a:r>
          </a:p>
          <a:p>
            <a:pPr>
              <a:lnSpc>
                <a:spcPct val="90000"/>
              </a:lnSpc>
              <a:buFont typeface="Wingdings" pitchFamily="2" charset="2"/>
              <a:buNone/>
            </a:pPr>
            <a:r>
              <a:rPr lang="ru-RU" sz="1400">
                <a:latin typeface="Times New Roman" pitchFamily="18" charset="0"/>
              </a:rPr>
              <a:t>                                                           учить детей строить рассказ по картинкам и в целом</a:t>
            </a:r>
          </a:p>
          <a:p>
            <a:pPr>
              <a:lnSpc>
                <a:spcPct val="90000"/>
              </a:lnSpc>
              <a:buFont typeface="Wingdings" pitchFamily="2" charset="2"/>
              <a:buNone/>
            </a:pPr>
            <a:r>
              <a:rPr lang="ru-RU" sz="1400">
                <a:latin typeface="Times New Roman" pitchFamily="18" charset="0"/>
              </a:rPr>
              <a:t>Коррекционно-развивающие: </a:t>
            </a:r>
            <a:r>
              <a:rPr lang="ru-RU" altLang="ru-RU" sz="1400"/>
              <a:t>Развивать умение составлять распространённые предложения.</a:t>
            </a:r>
          </a:p>
          <a:p>
            <a:pPr>
              <a:lnSpc>
                <a:spcPct val="90000"/>
              </a:lnSpc>
              <a:spcBef>
                <a:spcPct val="0"/>
              </a:spcBef>
              <a:buFont typeface="Wingdings" pitchFamily="2" charset="2"/>
              <a:buNone/>
            </a:pPr>
            <a:r>
              <a:rPr lang="ru-RU" altLang="ru-RU" sz="1400"/>
              <a:t>                                                   Развивать мышление, внимание, память.</a:t>
            </a:r>
          </a:p>
          <a:p>
            <a:pPr>
              <a:lnSpc>
                <a:spcPct val="90000"/>
              </a:lnSpc>
              <a:spcBef>
                <a:spcPct val="0"/>
              </a:spcBef>
              <a:buFont typeface="Wingdings" pitchFamily="2" charset="2"/>
              <a:buNone/>
            </a:pPr>
            <a:r>
              <a:rPr lang="ru-RU" altLang="ru-RU" sz="1400"/>
              <a:t>Коррекционно-воспитательные: воспитывать интерес к непосредственно образовательной деятельности.</a:t>
            </a:r>
          </a:p>
          <a:p>
            <a:pPr>
              <a:lnSpc>
                <a:spcPct val="90000"/>
              </a:lnSpc>
              <a:spcBef>
                <a:spcPct val="0"/>
              </a:spcBef>
              <a:buFont typeface="Wingdings" pitchFamily="2" charset="2"/>
              <a:buNone/>
            </a:pPr>
            <a:endParaRPr lang="ru-RU" altLang="ru-RU" sz="1400"/>
          </a:p>
          <a:p>
            <a:pPr>
              <a:lnSpc>
                <a:spcPct val="90000"/>
              </a:lnSpc>
              <a:spcBef>
                <a:spcPct val="0"/>
              </a:spcBef>
              <a:buFont typeface="Wingdings" pitchFamily="2" charset="2"/>
              <a:buNone/>
            </a:pPr>
            <a:r>
              <a:rPr lang="ru-RU" altLang="ru-RU" sz="1400">
                <a:solidFill>
                  <a:srgbClr val="D60093"/>
                </a:solidFill>
              </a:rPr>
              <a:t>Оборудование: </a:t>
            </a:r>
            <a:r>
              <a:rPr lang="ru-RU" altLang="ru-RU" sz="1400"/>
              <a:t>1.Ноутбук,  презентация занятия в формате </a:t>
            </a:r>
            <a:r>
              <a:rPr lang="en-US" altLang="ru-RU" sz="1400"/>
              <a:t>PowerPoint</a:t>
            </a:r>
            <a:r>
              <a:rPr lang="ru-RU" altLang="ru-RU" sz="1400"/>
              <a:t>. </a:t>
            </a:r>
          </a:p>
          <a:p>
            <a:pPr>
              <a:lnSpc>
                <a:spcPct val="90000"/>
              </a:lnSpc>
              <a:spcBef>
                <a:spcPct val="0"/>
              </a:spcBef>
              <a:buFont typeface="Wingdings" pitchFamily="2" charset="2"/>
              <a:buNone/>
            </a:pPr>
            <a:r>
              <a:rPr lang="ru-RU" altLang="ru-RU" sz="1400"/>
              <a:t>2.Слайды со звуковым и анимационным оформлением:</a:t>
            </a:r>
          </a:p>
          <a:p>
            <a:pPr>
              <a:lnSpc>
                <a:spcPct val="90000"/>
              </a:lnSpc>
              <a:spcBef>
                <a:spcPct val="0"/>
              </a:spcBef>
              <a:buFont typeface="Wingdings" pitchFamily="2" charset="2"/>
              <a:buNone/>
            </a:pPr>
            <a:r>
              <a:rPr lang="ru-RU" altLang="ru-RU" sz="1400"/>
              <a:t>А) Картинно-графический план для развития зрительного внимания: самолет, машина, корабль</a:t>
            </a:r>
          </a:p>
          <a:p>
            <a:pPr>
              <a:lnSpc>
                <a:spcPct val="90000"/>
              </a:lnSpc>
              <a:spcBef>
                <a:spcPct val="0"/>
              </a:spcBef>
              <a:buFont typeface="Wingdings" pitchFamily="2" charset="2"/>
              <a:buNone/>
            </a:pPr>
            <a:r>
              <a:rPr lang="ru-RU" altLang="ru-RU" sz="1400"/>
              <a:t>Б) предметные картинки-отгадки:  автобус, самолёт, машина, пароход, метро</a:t>
            </a:r>
          </a:p>
          <a:p>
            <a:pPr>
              <a:lnSpc>
                <a:spcPct val="90000"/>
              </a:lnSpc>
              <a:spcBef>
                <a:spcPct val="0"/>
              </a:spcBef>
              <a:buFont typeface="Wingdings" pitchFamily="2" charset="2"/>
              <a:buNone/>
            </a:pPr>
            <a:r>
              <a:rPr lang="ru-RU" altLang="ru-RU" sz="1400"/>
              <a:t>В) Картинки: транспорт, наземный, воздушный, водный, подземный</a:t>
            </a:r>
          </a:p>
          <a:p>
            <a:pPr>
              <a:lnSpc>
                <a:spcPct val="90000"/>
              </a:lnSpc>
              <a:spcBef>
                <a:spcPct val="0"/>
              </a:spcBef>
              <a:buFont typeface="Wingdings" pitchFamily="2" charset="2"/>
              <a:buNone/>
            </a:pPr>
            <a:r>
              <a:rPr lang="ru-RU" altLang="ru-RU" sz="1400"/>
              <a:t>Г) Серия сюжетных картин по теме «Транспорт»</a:t>
            </a:r>
            <a:endParaRPr lang="ru-RU" altLang="ru-RU" sz="1400">
              <a:cs typeface="Arial" charset="0"/>
            </a:endParaRPr>
          </a:p>
          <a:p>
            <a:pPr>
              <a:lnSpc>
                <a:spcPct val="80000"/>
              </a:lnSpc>
              <a:spcBef>
                <a:spcPct val="50000"/>
              </a:spcBef>
              <a:buFont typeface="Wingdings" pitchFamily="2" charset="2"/>
              <a:buNone/>
            </a:pPr>
            <a:endParaRPr lang="ru-RU" altLang="ru-RU" sz="1400"/>
          </a:p>
          <a:p>
            <a:pPr>
              <a:lnSpc>
                <a:spcPct val="90000"/>
              </a:lnSpc>
              <a:spcBef>
                <a:spcPct val="0"/>
              </a:spcBef>
              <a:buFont typeface="Wingdings" pitchFamily="2" charset="2"/>
              <a:buNone/>
            </a:pPr>
            <a:endParaRPr lang="ru-RU" sz="1400">
              <a:solidFill>
                <a:srgbClr val="D60093"/>
              </a:solidFill>
              <a:latin typeface="Times New Roman" pitchFamily="18" charset="0"/>
            </a:endParaRPr>
          </a:p>
          <a:p>
            <a:pPr>
              <a:lnSpc>
                <a:spcPct val="90000"/>
              </a:lnSpc>
              <a:buFont typeface="Wingdings" pitchFamily="2" charset="2"/>
              <a:buNone/>
            </a:pPr>
            <a:r>
              <a:rPr lang="ru-RU" sz="1400">
                <a:latin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179388" y="188913"/>
            <a:ext cx="8640762" cy="2289175"/>
          </a:xfrm>
          <a:prstGeom prst="rect">
            <a:avLst/>
          </a:prstGeom>
          <a:noFill/>
          <a:ln w="9525">
            <a:noFill/>
            <a:miter lim="800000"/>
            <a:headEnd/>
            <a:tailEnd/>
          </a:ln>
          <a:effectLst/>
        </p:spPr>
        <p:txBody>
          <a:bodyPr>
            <a:spAutoFit/>
          </a:bodyPr>
          <a:lstStyle/>
          <a:p>
            <a:r>
              <a:rPr lang="ru-RU" altLang="ru-RU" b="1" u="sng">
                <a:solidFill>
                  <a:schemeClr val="tx2"/>
                </a:solidFill>
              </a:rPr>
              <a:t>Структура непосредственно образовательной деятельности по развитию речи :</a:t>
            </a:r>
            <a:r>
              <a:rPr lang="ru-RU" altLang="ru-RU" b="1">
                <a:solidFill>
                  <a:schemeClr val="tx2"/>
                </a:solidFill>
              </a:rPr>
              <a:t/>
            </a:r>
            <a:br>
              <a:rPr lang="ru-RU" altLang="ru-RU" b="1">
                <a:solidFill>
                  <a:schemeClr val="tx2"/>
                </a:solidFill>
              </a:rPr>
            </a:br>
            <a:r>
              <a:rPr lang="ru-RU" altLang="ru-RU" b="1">
                <a:solidFill>
                  <a:srgbClr val="CC0000"/>
                </a:solidFill>
              </a:rPr>
              <a:t>1.Организационный момент.</a:t>
            </a:r>
            <a:r>
              <a:rPr lang="ru-RU" altLang="ru-RU">
                <a:solidFill>
                  <a:srgbClr val="000099"/>
                </a:solidFill>
              </a:rPr>
              <a:t/>
            </a:r>
            <a:br>
              <a:rPr lang="ru-RU" altLang="ru-RU">
                <a:solidFill>
                  <a:srgbClr val="000099"/>
                </a:solidFill>
              </a:rPr>
            </a:br>
            <a:r>
              <a:rPr lang="ru-RU" altLang="ru-RU">
                <a:solidFill>
                  <a:srgbClr val="000099"/>
                </a:solidFill>
              </a:rPr>
              <a:t> </a:t>
            </a:r>
            <a:r>
              <a:rPr lang="ru-RU" altLang="ru-RU"/>
              <a:t>Упражнение на логическое мышление. </a:t>
            </a:r>
            <a:br>
              <a:rPr lang="ru-RU" altLang="ru-RU"/>
            </a:br>
            <a:r>
              <a:rPr lang="ru-RU" altLang="ru-RU"/>
              <a:t>Логопед: посмотрите на картинку – загадку, назовите, нарисованные предметы и выберите, какого предмета не хватает? (если ответите правильно – картинка встанет на пустое место) </a:t>
            </a:r>
            <a:br>
              <a:rPr lang="ru-RU" altLang="ru-RU"/>
            </a:br>
            <a:r>
              <a:rPr lang="ru-RU" altLang="ru-RU" b="1"/>
              <a:t/>
            </a:r>
            <a:br>
              <a:rPr lang="ru-RU" altLang="ru-RU" b="1"/>
            </a:br>
            <a:r>
              <a:rPr lang="ru-RU" altLang="ru-RU" b="1"/>
              <a:t>	</a:t>
            </a:r>
            <a:endParaRPr lang="ru-RU" b="1"/>
          </a:p>
        </p:txBody>
      </p:sp>
      <p:graphicFrame>
        <p:nvGraphicFramePr>
          <p:cNvPr id="51237" name="Group 37"/>
          <p:cNvGraphicFramePr>
            <a:graphicFrameLocks noGrp="1"/>
          </p:cNvGraphicFramePr>
          <p:nvPr/>
        </p:nvGraphicFramePr>
        <p:xfrm>
          <a:off x="2700338" y="2133600"/>
          <a:ext cx="4103687" cy="2663825"/>
        </p:xfrm>
        <a:graphic>
          <a:graphicData uri="http://schemas.openxmlformats.org/drawingml/2006/table">
            <a:tbl>
              <a:tblPr/>
              <a:tblGrid>
                <a:gridCol w="1368425"/>
                <a:gridCol w="1366837"/>
                <a:gridCol w="1368425"/>
              </a:tblGrid>
              <a:tr h="83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223" name="Picture 23" descr="ANd9GcTmFzcfFEfru_8jY4I7v9D2k4uJuhj5KIpzwj1fwc6AkWLl3Xldig"/>
          <p:cNvPicPr>
            <a:picLocks noChangeAspect="1" noChangeArrowheads="1"/>
          </p:cNvPicPr>
          <p:nvPr/>
        </p:nvPicPr>
        <p:blipFill>
          <a:blip r:embed="rId2"/>
          <a:srcRect/>
          <a:stretch>
            <a:fillRect/>
          </a:stretch>
        </p:blipFill>
        <p:spPr bwMode="auto">
          <a:xfrm>
            <a:off x="2771775" y="2133600"/>
            <a:ext cx="1150938" cy="684213"/>
          </a:xfrm>
          <a:prstGeom prst="rect">
            <a:avLst/>
          </a:prstGeom>
          <a:noFill/>
        </p:spPr>
      </p:pic>
      <p:pic>
        <p:nvPicPr>
          <p:cNvPr id="51224" name="Picture 24" descr="ANd9GcTmFzcfFEfru_8jY4I7v9D2k4uJuhj5KIpzwj1fwc6AkWLl3Xldig"/>
          <p:cNvPicPr>
            <a:picLocks noChangeAspect="1" noChangeArrowheads="1"/>
          </p:cNvPicPr>
          <p:nvPr/>
        </p:nvPicPr>
        <p:blipFill>
          <a:blip r:embed="rId2"/>
          <a:srcRect/>
          <a:stretch>
            <a:fillRect/>
          </a:stretch>
        </p:blipFill>
        <p:spPr bwMode="auto">
          <a:xfrm>
            <a:off x="5435600" y="2997200"/>
            <a:ext cx="1079500" cy="642938"/>
          </a:xfrm>
          <a:prstGeom prst="rect">
            <a:avLst/>
          </a:prstGeom>
          <a:noFill/>
        </p:spPr>
      </p:pic>
      <p:pic>
        <p:nvPicPr>
          <p:cNvPr id="51225" name="Picture 25" descr="ANd9GcTmFzcfFEfru_8jY4I7v9D2k4uJuhj5KIpzwj1fwc6AkWLl3Xldig"/>
          <p:cNvPicPr>
            <a:picLocks noChangeAspect="1" noChangeArrowheads="1"/>
          </p:cNvPicPr>
          <p:nvPr/>
        </p:nvPicPr>
        <p:blipFill>
          <a:blip r:embed="rId2"/>
          <a:srcRect/>
          <a:stretch>
            <a:fillRect/>
          </a:stretch>
        </p:blipFill>
        <p:spPr bwMode="auto">
          <a:xfrm>
            <a:off x="5580063" y="5229225"/>
            <a:ext cx="1295400" cy="771525"/>
          </a:xfrm>
          <a:prstGeom prst="rect">
            <a:avLst/>
          </a:prstGeom>
          <a:noFill/>
        </p:spPr>
      </p:pic>
      <p:pic>
        <p:nvPicPr>
          <p:cNvPr id="51226" name="Picture 26" descr="51024967b721423d0b00004c"/>
          <p:cNvPicPr>
            <a:picLocks noChangeAspect="1" noChangeArrowheads="1"/>
          </p:cNvPicPr>
          <p:nvPr/>
        </p:nvPicPr>
        <p:blipFill>
          <a:blip r:embed="rId3" cstate="print"/>
          <a:srcRect/>
          <a:stretch>
            <a:fillRect/>
          </a:stretch>
        </p:blipFill>
        <p:spPr bwMode="auto">
          <a:xfrm>
            <a:off x="4211638" y="2133600"/>
            <a:ext cx="1008062" cy="755650"/>
          </a:xfrm>
          <a:prstGeom prst="rect">
            <a:avLst/>
          </a:prstGeom>
          <a:noFill/>
        </p:spPr>
      </p:pic>
      <p:pic>
        <p:nvPicPr>
          <p:cNvPr id="51227" name="Picture 27" descr="51024967b721423d0b00004c"/>
          <p:cNvPicPr>
            <a:picLocks noChangeAspect="1" noChangeArrowheads="1"/>
          </p:cNvPicPr>
          <p:nvPr/>
        </p:nvPicPr>
        <p:blipFill>
          <a:blip r:embed="rId4" cstate="print"/>
          <a:srcRect/>
          <a:stretch>
            <a:fillRect/>
          </a:stretch>
        </p:blipFill>
        <p:spPr bwMode="auto">
          <a:xfrm>
            <a:off x="2843213" y="2997200"/>
            <a:ext cx="936625" cy="701675"/>
          </a:xfrm>
          <a:prstGeom prst="rect">
            <a:avLst/>
          </a:prstGeom>
          <a:noFill/>
        </p:spPr>
      </p:pic>
      <p:pic>
        <p:nvPicPr>
          <p:cNvPr id="51228" name="Picture 28" descr="51024967b721423d0b00004c"/>
          <p:cNvPicPr>
            <a:picLocks noChangeAspect="1" noChangeArrowheads="1"/>
          </p:cNvPicPr>
          <p:nvPr/>
        </p:nvPicPr>
        <p:blipFill>
          <a:blip r:embed="rId5" cstate="print"/>
          <a:srcRect/>
          <a:stretch>
            <a:fillRect/>
          </a:stretch>
        </p:blipFill>
        <p:spPr bwMode="auto">
          <a:xfrm>
            <a:off x="3635375" y="5229225"/>
            <a:ext cx="1081088" cy="811213"/>
          </a:xfrm>
          <a:prstGeom prst="rect">
            <a:avLst/>
          </a:prstGeom>
          <a:noFill/>
        </p:spPr>
      </p:pic>
      <p:sp>
        <p:nvSpPr>
          <p:cNvPr id="51229" name="AutoShape 29" descr="9k="/>
          <p:cNvSpPr>
            <a:spLocks noChangeAspect="1" noChangeArrowheads="1"/>
          </p:cNvSpPr>
          <p:nvPr/>
        </p:nvSpPr>
        <p:spPr bwMode="auto">
          <a:xfrm>
            <a:off x="4819650" y="3676650"/>
            <a:ext cx="120650" cy="120650"/>
          </a:xfrm>
          <a:prstGeom prst="rect">
            <a:avLst/>
          </a:prstGeom>
          <a:noFill/>
        </p:spPr>
        <p:txBody>
          <a:bodyPr/>
          <a:lstStyle/>
          <a:p>
            <a:endParaRPr lang="ru-RU"/>
          </a:p>
        </p:txBody>
      </p:sp>
      <p:sp>
        <p:nvSpPr>
          <p:cNvPr id="51230" name="AutoShape 30" descr="9k="/>
          <p:cNvSpPr>
            <a:spLocks noChangeAspect="1" noChangeArrowheads="1"/>
          </p:cNvSpPr>
          <p:nvPr/>
        </p:nvSpPr>
        <p:spPr bwMode="auto">
          <a:xfrm>
            <a:off x="4819650" y="3676650"/>
            <a:ext cx="120650" cy="120650"/>
          </a:xfrm>
          <a:prstGeom prst="rect">
            <a:avLst/>
          </a:prstGeom>
          <a:noFill/>
        </p:spPr>
        <p:txBody>
          <a:bodyPr/>
          <a:lstStyle/>
          <a:p>
            <a:endParaRPr lang="ru-RU"/>
          </a:p>
        </p:txBody>
      </p:sp>
      <p:pic>
        <p:nvPicPr>
          <p:cNvPr id="51231" name="Picture 31" descr="Kak-prosto-risovat-nastoyashchiy-piratskiy-korabl-karand"/>
          <p:cNvPicPr>
            <a:picLocks noChangeAspect="1" noChangeArrowheads="1"/>
          </p:cNvPicPr>
          <p:nvPr/>
        </p:nvPicPr>
        <p:blipFill>
          <a:blip r:embed="rId6" cstate="print"/>
          <a:srcRect/>
          <a:stretch>
            <a:fillRect/>
          </a:stretch>
        </p:blipFill>
        <p:spPr bwMode="auto">
          <a:xfrm>
            <a:off x="5580063" y="2133600"/>
            <a:ext cx="936625" cy="709613"/>
          </a:xfrm>
          <a:prstGeom prst="rect">
            <a:avLst/>
          </a:prstGeom>
          <a:noFill/>
        </p:spPr>
      </p:pic>
      <p:pic>
        <p:nvPicPr>
          <p:cNvPr id="51232" name="Picture 32" descr="Kak-prosto-risovat-nastoyashchiy-piratskiy-korabl-karand"/>
          <p:cNvPicPr>
            <a:picLocks noChangeAspect="1" noChangeArrowheads="1"/>
          </p:cNvPicPr>
          <p:nvPr/>
        </p:nvPicPr>
        <p:blipFill>
          <a:blip r:embed="rId7" cstate="print"/>
          <a:srcRect/>
          <a:stretch>
            <a:fillRect/>
          </a:stretch>
        </p:blipFill>
        <p:spPr bwMode="auto">
          <a:xfrm>
            <a:off x="4211638" y="2997200"/>
            <a:ext cx="1008062" cy="763588"/>
          </a:xfrm>
          <a:prstGeom prst="rect">
            <a:avLst/>
          </a:prstGeom>
          <a:noFill/>
        </p:spPr>
      </p:pic>
      <p:pic>
        <p:nvPicPr>
          <p:cNvPr id="51233" name="Picture 33" descr="Kak-prosto-risovat-nastoyashchiy-piratskiy-korabl-karand"/>
          <p:cNvPicPr>
            <a:picLocks noChangeAspect="1" noChangeArrowheads="1"/>
          </p:cNvPicPr>
          <p:nvPr/>
        </p:nvPicPr>
        <p:blipFill>
          <a:blip r:embed="rId8" cstate="print"/>
          <a:srcRect/>
          <a:stretch>
            <a:fillRect/>
          </a:stretch>
        </p:blipFill>
        <p:spPr bwMode="auto">
          <a:xfrm>
            <a:off x="1979613" y="5229225"/>
            <a:ext cx="1152525" cy="873125"/>
          </a:xfrm>
          <a:prstGeom prst="rect">
            <a:avLst/>
          </a:prstGeom>
          <a:noFill/>
        </p:spPr>
      </p:pic>
      <p:pic>
        <p:nvPicPr>
          <p:cNvPr id="51234" name="Picture 34" descr="Kak-prosto-risovat-nastoyashchiy-piratskiy-korabl-karand"/>
          <p:cNvPicPr>
            <a:picLocks noChangeAspect="1" noChangeArrowheads="1"/>
          </p:cNvPicPr>
          <p:nvPr/>
        </p:nvPicPr>
        <p:blipFill>
          <a:blip r:embed="rId9" cstate="print"/>
          <a:srcRect/>
          <a:stretch>
            <a:fillRect/>
          </a:stretch>
        </p:blipFill>
        <p:spPr bwMode="auto">
          <a:xfrm>
            <a:off x="2771775" y="3860800"/>
            <a:ext cx="1079500" cy="817563"/>
          </a:xfrm>
          <a:prstGeom prst="rect">
            <a:avLst/>
          </a:prstGeom>
          <a:noFill/>
        </p:spPr>
      </p:pic>
      <p:pic>
        <p:nvPicPr>
          <p:cNvPr id="51235" name="Picture 35" descr="ANd9GcTmFzcfFEfru_8jY4I7v9D2k4uJuhj5KIpzwj1fwc6AkWLl3Xldig"/>
          <p:cNvPicPr>
            <a:picLocks noChangeAspect="1" noChangeArrowheads="1"/>
          </p:cNvPicPr>
          <p:nvPr/>
        </p:nvPicPr>
        <p:blipFill>
          <a:blip r:embed="rId2"/>
          <a:srcRect/>
          <a:stretch>
            <a:fillRect/>
          </a:stretch>
        </p:blipFill>
        <p:spPr bwMode="auto">
          <a:xfrm>
            <a:off x="4140200" y="3860800"/>
            <a:ext cx="1152525" cy="685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250825" y="333375"/>
            <a:ext cx="8642350" cy="2016125"/>
          </a:xfrm>
          <a:prstGeom prst="rect">
            <a:avLst/>
          </a:prstGeom>
          <a:noFill/>
          <a:ln w="9525">
            <a:noFill/>
            <a:miter lim="800000"/>
            <a:headEnd/>
            <a:tailEnd/>
          </a:ln>
          <a:effectLst/>
        </p:spPr>
        <p:txBody>
          <a:bodyPr>
            <a:spAutoFit/>
          </a:bodyPr>
          <a:lstStyle/>
          <a:p>
            <a:r>
              <a:rPr lang="ru-RU" altLang="ru-RU" b="1">
                <a:solidFill>
                  <a:srgbClr val="CC0000"/>
                </a:solidFill>
              </a:rPr>
              <a:t>2.Объявление темы.</a:t>
            </a:r>
          </a:p>
          <a:p>
            <a:r>
              <a:rPr lang="ru-RU" altLang="ru-RU" b="1">
                <a:solidFill>
                  <a:schemeClr val="tx2"/>
                </a:solidFill>
              </a:rPr>
              <a:t> </a:t>
            </a:r>
            <a:r>
              <a:rPr lang="ru-RU" altLang="ru-RU"/>
              <a:t>Логопед: Молодцы, вы верно ответили на вопрос и картинка встала в пустую  клеточку. Это машина.</a:t>
            </a:r>
          </a:p>
          <a:p>
            <a:r>
              <a:rPr lang="ru-RU" altLang="ru-RU"/>
              <a:t>- Как вы думаете о чем мы сегодня будем говорить?</a:t>
            </a:r>
          </a:p>
          <a:p>
            <a:r>
              <a:rPr lang="ru-RU" altLang="ru-RU"/>
              <a:t>Сегодня мы с вами будем учиться составлять рассказ о транспорте Но прежде отгадайте загадки (если отгадаете правильно – появится картинка).</a:t>
            </a:r>
          </a:p>
          <a:p>
            <a:pPr>
              <a:lnSpc>
                <a:spcPct val="80000"/>
              </a:lnSpc>
              <a:spcBef>
                <a:spcPct val="50000"/>
              </a:spcBef>
            </a:pPr>
            <a:endParaRPr lang="ru-RU" altLang="ru-RU" sz="1400">
              <a:latin typeface="Arial" charset="0"/>
            </a:endParaRPr>
          </a:p>
        </p:txBody>
      </p:sp>
      <p:graphicFrame>
        <p:nvGraphicFramePr>
          <p:cNvPr id="52229" name="Group 5"/>
          <p:cNvGraphicFramePr>
            <a:graphicFrameLocks noGrp="1"/>
          </p:cNvGraphicFramePr>
          <p:nvPr/>
        </p:nvGraphicFramePr>
        <p:xfrm>
          <a:off x="2195513" y="2852738"/>
          <a:ext cx="4897437" cy="3240087"/>
        </p:xfrm>
        <a:graphic>
          <a:graphicData uri="http://schemas.openxmlformats.org/drawingml/2006/table">
            <a:tbl>
              <a:tblPr/>
              <a:tblGrid>
                <a:gridCol w="1633537"/>
                <a:gridCol w="1630363"/>
                <a:gridCol w="1633537"/>
              </a:tblGrid>
              <a:tr h="1020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2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6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47" name="Picture 23" descr="ANd9GcTmFzcfFEfru_8jY4I7v9D2k4uJuhj5KIpzwj1fwc6AkWLl3Xldig"/>
          <p:cNvPicPr>
            <a:picLocks noChangeAspect="1" noChangeArrowheads="1"/>
          </p:cNvPicPr>
          <p:nvPr/>
        </p:nvPicPr>
        <p:blipFill>
          <a:blip r:embed="rId2"/>
          <a:srcRect/>
          <a:stretch>
            <a:fillRect/>
          </a:stretch>
        </p:blipFill>
        <p:spPr bwMode="auto">
          <a:xfrm>
            <a:off x="2484438" y="3068638"/>
            <a:ext cx="1150937" cy="684212"/>
          </a:xfrm>
          <a:prstGeom prst="rect">
            <a:avLst/>
          </a:prstGeom>
          <a:noFill/>
        </p:spPr>
      </p:pic>
      <p:pic>
        <p:nvPicPr>
          <p:cNvPr id="52248" name="Picture 24" descr="ANd9GcTmFzcfFEfru_8jY4I7v9D2k4uJuhj5KIpzwj1fwc6AkWLl3Xldig"/>
          <p:cNvPicPr>
            <a:picLocks noChangeAspect="1" noChangeArrowheads="1"/>
          </p:cNvPicPr>
          <p:nvPr/>
        </p:nvPicPr>
        <p:blipFill>
          <a:blip r:embed="rId2"/>
          <a:srcRect/>
          <a:stretch>
            <a:fillRect/>
          </a:stretch>
        </p:blipFill>
        <p:spPr bwMode="auto">
          <a:xfrm>
            <a:off x="5724525" y="4149725"/>
            <a:ext cx="1079500" cy="642938"/>
          </a:xfrm>
          <a:prstGeom prst="rect">
            <a:avLst/>
          </a:prstGeom>
          <a:noFill/>
        </p:spPr>
      </p:pic>
      <p:pic>
        <p:nvPicPr>
          <p:cNvPr id="52249" name="Picture 25" descr="51024967b721423d0b00004c"/>
          <p:cNvPicPr>
            <a:picLocks noChangeAspect="1" noChangeArrowheads="1"/>
          </p:cNvPicPr>
          <p:nvPr/>
        </p:nvPicPr>
        <p:blipFill>
          <a:blip r:embed="rId3" cstate="print"/>
          <a:srcRect/>
          <a:stretch>
            <a:fillRect/>
          </a:stretch>
        </p:blipFill>
        <p:spPr bwMode="auto">
          <a:xfrm>
            <a:off x="4140200" y="2924175"/>
            <a:ext cx="1008063" cy="755650"/>
          </a:xfrm>
          <a:prstGeom prst="rect">
            <a:avLst/>
          </a:prstGeom>
          <a:noFill/>
        </p:spPr>
      </p:pic>
      <p:pic>
        <p:nvPicPr>
          <p:cNvPr id="52250" name="Picture 26" descr="51024967b721423d0b00004c"/>
          <p:cNvPicPr>
            <a:picLocks noChangeAspect="1" noChangeArrowheads="1"/>
          </p:cNvPicPr>
          <p:nvPr/>
        </p:nvPicPr>
        <p:blipFill>
          <a:blip r:embed="rId4" cstate="print"/>
          <a:srcRect/>
          <a:stretch>
            <a:fillRect/>
          </a:stretch>
        </p:blipFill>
        <p:spPr bwMode="auto">
          <a:xfrm>
            <a:off x="2555875" y="4005263"/>
            <a:ext cx="936625" cy="701675"/>
          </a:xfrm>
          <a:prstGeom prst="rect">
            <a:avLst/>
          </a:prstGeom>
          <a:noFill/>
        </p:spPr>
      </p:pic>
      <p:sp>
        <p:nvSpPr>
          <p:cNvPr id="52251" name="AutoShape 27" descr="9k="/>
          <p:cNvSpPr>
            <a:spLocks noChangeAspect="1" noChangeArrowheads="1"/>
          </p:cNvSpPr>
          <p:nvPr/>
        </p:nvSpPr>
        <p:spPr bwMode="auto">
          <a:xfrm>
            <a:off x="5035550" y="3892550"/>
            <a:ext cx="120650" cy="120650"/>
          </a:xfrm>
          <a:prstGeom prst="rect">
            <a:avLst/>
          </a:prstGeom>
          <a:noFill/>
        </p:spPr>
        <p:txBody>
          <a:bodyPr/>
          <a:lstStyle/>
          <a:p>
            <a:endParaRPr lang="ru-RU"/>
          </a:p>
        </p:txBody>
      </p:sp>
      <p:sp>
        <p:nvSpPr>
          <p:cNvPr id="52252" name="AutoShape 28" descr="9k="/>
          <p:cNvSpPr>
            <a:spLocks noChangeAspect="1" noChangeArrowheads="1"/>
          </p:cNvSpPr>
          <p:nvPr/>
        </p:nvSpPr>
        <p:spPr bwMode="auto">
          <a:xfrm>
            <a:off x="5035550" y="3892550"/>
            <a:ext cx="120650" cy="120650"/>
          </a:xfrm>
          <a:prstGeom prst="rect">
            <a:avLst/>
          </a:prstGeom>
          <a:noFill/>
        </p:spPr>
        <p:txBody>
          <a:bodyPr/>
          <a:lstStyle/>
          <a:p>
            <a:endParaRPr lang="ru-RU"/>
          </a:p>
        </p:txBody>
      </p:sp>
      <p:pic>
        <p:nvPicPr>
          <p:cNvPr id="52253" name="Picture 29" descr="Kak-prosto-risovat-nastoyashchiy-piratskiy-korabl-karand"/>
          <p:cNvPicPr>
            <a:picLocks noChangeAspect="1" noChangeArrowheads="1"/>
          </p:cNvPicPr>
          <p:nvPr/>
        </p:nvPicPr>
        <p:blipFill>
          <a:blip r:embed="rId5" cstate="print"/>
          <a:srcRect/>
          <a:stretch>
            <a:fillRect/>
          </a:stretch>
        </p:blipFill>
        <p:spPr bwMode="auto">
          <a:xfrm>
            <a:off x="5795963" y="2997200"/>
            <a:ext cx="936625" cy="709613"/>
          </a:xfrm>
          <a:prstGeom prst="rect">
            <a:avLst/>
          </a:prstGeom>
          <a:noFill/>
        </p:spPr>
      </p:pic>
      <p:pic>
        <p:nvPicPr>
          <p:cNvPr id="52254" name="Picture 30" descr="Kak-prosto-risovat-nastoyashchiy-piratskiy-korabl-karand"/>
          <p:cNvPicPr>
            <a:picLocks noChangeAspect="1" noChangeArrowheads="1"/>
          </p:cNvPicPr>
          <p:nvPr/>
        </p:nvPicPr>
        <p:blipFill>
          <a:blip r:embed="rId6" cstate="print"/>
          <a:srcRect/>
          <a:stretch>
            <a:fillRect/>
          </a:stretch>
        </p:blipFill>
        <p:spPr bwMode="auto">
          <a:xfrm>
            <a:off x="4067175" y="3933825"/>
            <a:ext cx="1008063" cy="763588"/>
          </a:xfrm>
          <a:prstGeom prst="rect">
            <a:avLst/>
          </a:prstGeom>
          <a:noFill/>
        </p:spPr>
      </p:pic>
      <p:pic>
        <p:nvPicPr>
          <p:cNvPr id="52255" name="Picture 31" descr="Kak-prosto-risovat-nastoyashchiy-piratskiy-korabl-karand"/>
          <p:cNvPicPr>
            <a:picLocks noChangeAspect="1" noChangeArrowheads="1"/>
          </p:cNvPicPr>
          <p:nvPr/>
        </p:nvPicPr>
        <p:blipFill>
          <a:blip r:embed="rId7" cstate="print"/>
          <a:srcRect/>
          <a:stretch>
            <a:fillRect/>
          </a:stretch>
        </p:blipFill>
        <p:spPr bwMode="auto">
          <a:xfrm>
            <a:off x="2411413" y="5013325"/>
            <a:ext cx="1079500" cy="817563"/>
          </a:xfrm>
          <a:prstGeom prst="rect">
            <a:avLst/>
          </a:prstGeom>
          <a:noFill/>
        </p:spPr>
      </p:pic>
      <p:pic>
        <p:nvPicPr>
          <p:cNvPr id="52256" name="Picture 32" descr="ANd9GcTmFzcfFEfru_8jY4I7v9D2k4uJuhj5KIpzwj1fwc6AkWLl3Xldig"/>
          <p:cNvPicPr>
            <a:picLocks noChangeAspect="1" noChangeArrowheads="1"/>
          </p:cNvPicPr>
          <p:nvPr/>
        </p:nvPicPr>
        <p:blipFill>
          <a:blip r:embed="rId2"/>
          <a:srcRect/>
          <a:stretch>
            <a:fillRect/>
          </a:stretch>
        </p:blipFill>
        <p:spPr bwMode="auto">
          <a:xfrm>
            <a:off x="4067175" y="5084763"/>
            <a:ext cx="1152525" cy="685800"/>
          </a:xfrm>
          <a:prstGeom prst="rect">
            <a:avLst/>
          </a:prstGeom>
          <a:noFill/>
        </p:spPr>
      </p:pic>
      <p:pic>
        <p:nvPicPr>
          <p:cNvPr id="52257" name="Picture 33" descr="51024967b721423d0b00004c"/>
          <p:cNvPicPr>
            <a:picLocks noChangeAspect="1" noChangeArrowheads="1"/>
          </p:cNvPicPr>
          <p:nvPr/>
        </p:nvPicPr>
        <p:blipFill>
          <a:blip r:embed="rId3" cstate="print"/>
          <a:srcRect/>
          <a:stretch>
            <a:fillRect/>
          </a:stretch>
        </p:blipFill>
        <p:spPr bwMode="auto">
          <a:xfrm>
            <a:off x="5795963" y="5013325"/>
            <a:ext cx="1008062" cy="755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22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395288" y="476250"/>
            <a:ext cx="7918450" cy="915988"/>
          </a:xfrm>
          <a:prstGeom prst="rect">
            <a:avLst/>
          </a:prstGeom>
          <a:noFill/>
          <a:ln w="9525">
            <a:noFill/>
            <a:miter lim="800000"/>
            <a:headEnd/>
            <a:tailEnd/>
          </a:ln>
          <a:effectLst/>
        </p:spPr>
        <p:txBody>
          <a:bodyPr>
            <a:spAutoFit/>
          </a:bodyPr>
          <a:lstStyle/>
          <a:p>
            <a:r>
              <a:rPr lang="ru-RU" altLang="ru-RU" b="1">
                <a:solidFill>
                  <a:srgbClr val="CC0000"/>
                </a:solidFill>
              </a:rPr>
              <a:t>3. Отгадывание загадок.</a:t>
            </a:r>
            <a:br>
              <a:rPr lang="ru-RU" altLang="ru-RU" b="1">
                <a:solidFill>
                  <a:srgbClr val="CC0000"/>
                </a:solidFill>
              </a:rPr>
            </a:br>
            <a:r>
              <a:rPr lang="ru-RU" altLang="ru-RU" b="1"/>
              <a:t>Логопед предлагает детям отгадать загадки, если дети ответили верно – слышатся аплодисменты и появляется картинка-отгадка</a:t>
            </a:r>
            <a:endParaRPr lang="ru-RU" b="1"/>
          </a:p>
        </p:txBody>
      </p:sp>
      <p:sp>
        <p:nvSpPr>
          <p:cNvPr id="53253" name="Rectangle 5"/>
          <p:cNvSpPr>
            <a:spLocks noChangeArrowheads="1"/>
          </p:cNvSpPr>
          <p:nvPr/>
        </p:nvSpPr>
        <p:spPr bwMode="auto">
          <a:xfrm>
            <a:off x="179388" y="1557338"/>
            <a:ext cx="3051175" cy="1190625"/>
          </a:xfrm>
          <a:prstGeom prst="rect">
            <a:avLst/>
          </a:prstGeom>
          <a:noFill/>
          <a:ln w="9525">
            <a:noFill/>
            <a:miter lim="800000"/>
            <a:headEnd/>
            <a:tailEnd/>
          </a:ln>
          <a:effectLst/>
        </p:spPr>
        <p:txBody>
          <a:bodyPr wrap="none">
            <a:spAutoFit/>
          </a:bodyPr>
          <a:lstStyle/>
          <a:p>
            <a:r>
              <a:rPr lang="ru-RU" b="1">
                <a:solidFill>
                  <a:schemeClr val="folHlink"/>
                </a:solidFill>
              </a:rPr>
              <a:t>Что за чудо – длинный дом! </a:t>
            </a:r>
            <a:br>
              <a:rPr lang="ru-RU" b="1">
                <a:solidFill>
                  <a:schemeClr val="folHlink"/>
                </a:solidFill>
              </a:rPr>
            </a:br>
            <a:r>
              <a:rPr lang="ru-RU" b="1">
                <a:solidFill>
                  <a:schemeClr val="folHlink"/>
                </a:solidFill>
              </a:rPr>
              <a:t>Пассажиров много в нем. </a:t>
            </a:r>
            <a:br>
              <a:rPr lang="ru-RU" b="1">
                <a:solidFill>
                  <a:schemeClr val="folHlink"/>
                </a:solidFill>
              </a:rPr>
            </a:br>
            <a:r>
              <a:rPr lang="ru-RU" b="1">
                <a:solidFill>
                  <a:schemeClr val="folHlink"/>
                </a:solidFill>
              </a:rPr>
              <a:t>Носит обувь из резины </a:t>
            </a:r>
            <a:br>
              <a:rPr lang="ru-RU" b="1">
                <a:solidFill>
                  <a:schemeClr val="folHlink"/>
                </a:solidFill>
              </a:rPr>
            </a:br>
            <a:r>
              <a:rPr lang="ru-RU" b="1">
                <a:solidFill>
                  <a:schemeClr val="folHlink"/>
                </a:solidFill>
              </a:rPr>
              <a:t>И питается бензином.</a:t>
            </a:r>
            <a:r>
              <a:rPr lang="ru-RU"/>
              <a:t> </a:t>
            </a:r>
          </a:p>
        </p:txBody>
      </p:sp>
      <p:pic>
        <p:nvPicPr>
          <p:cNvPr id="3079" name="Picture 7" descr="ANd9GcQNaG8g2vGsnuGku9UxU7n7zahKH4qhinyS1LvgLvBXBM9OLllZEw"/>
          <p:cNvPicPr>
            <a:picLocks noChangeAspect="1" noChangeArrowheads="1"/>
          </p:cNvPicPr>
          <p:nvPr/>
        </p:nvPicPr>
        <p:blipFill>
          <a:blip r:embed="rId2"/>
          <a:srcRect/>
          <a:stretch>
            <a:fillRect/>
          </a:stretch>
        </p:blipFill>
        <p:spPr bwMode="auto">
          <a:xfrm>
            <a:off x="3132138" y="1700213"/>
            <a:ext cx="1582737" cy="865187"/>
          </a:xfrm>
          <a:prstGeom prst="rect">
            <a:avLst/>
          </a:prstGeom>
          <a:noFill/>
          <a:ln w="9525">
            <a:noFill/>
            <a:miter lim="800000"/>
            <a:headEnd/>
            <a:tailEnd/>
          </a:ln>
        </p:spPr>
      </p:pic>
      <p:sp>
        <p:nvSpPr>
          <p:cNvPr id="53255" name="Rectangle 7"/>
          <p:cNvSpPr>
            <a:spLocks noChangeArrowheads="1"/>
          </p:cNvSpPr>
          <p:nvPr/>
        </p:nvSpPr>
        <p:spPr bwMode="auto">
          <a:xfrm>
            <a:off x="179388" y="2852738"/>
            <a:ext cx="2908300" cy="1190625"/>
          </a:xfrm>
          <a:prstGeom prst="rect">
            <a:avLst/>
          </a:prstGeom>
          <a:noFill/>
          <a:ln w="9525">
            <a:noFill/>
            <a:miter lim="800000"/>
            <a:headEnd/>
            <a:tailEnd/>
          </a:ln>
          <a:effectLst/>
        </p:spPr>
        <p:txBody>
          <a:bodyPr wrap="none">
            <a:spAutoFit/>
          </a:bodyPr>
          <a:lstStyle/>
          <a:p>
            <a:r>
              <a:rPr lang="ru-RU" b="1">
                <a:solidFill>
                  <a:schemeClr val="folHlink"/>
                </a:solidFill>
              </a:rPr>
              <a:t>Смело в небе проплывает, </a:t>
            </a:r>
            <a:br>
              <a:rPr lang="ru-RU" b="1">
                <a:solidFill>
                  <a:schemeClr val="folHlink"/>
                </a:solidFill>
              </a:rPr>
            </a:br>
            <a:r>
              <a:rPr lang="ru-RU" b="1">
                <a:solidFill>
                  <a:schemeClr val="folHlink"/>
                </a:solidFill>
              </a:rPr>
              <a:t>Обгоняя птиц полет, </a:t>
            </a:r>
            <a:br>
              <a:rPr lang="ru-RU" b="1">
                <a:solidFill>
                  <a:schemeClr val="folHlink"/>
                </a:solidFill>
              </a:rPr>
            </a:br>
            <a:r>
              <a:rPr lang="ru-RU" b="1">
                <a:solidFill>
                  <a:schemeClr val="folHlink"/>
                </a:solidFill>
              </a:rPr>
              <a:t>Человек им управляет. </a:t>
            </a:r>
            <a:br>
              <a:rPr lang="ru-RU" b="1">
                <a:solidFill>
                  <a:schemeClr val="folHlink"/>
                </a:solidFill>
              </a:rPr>
            </a:br>
            <a:r>
              <a:rPr lang="ru-RU" b="1">
                <a:solidFill>
                  <a:schemeClr val="folHlink"/>
                </a:solidFill>
              </a:rPr>
              <a:t>Что такое? </a:t>
            </a:r>
          </a:p>
        </p:txBody>
      </p:sp>
      <p:pic>
        <p:nvPicPr>
          <p:cNvPr id="7174" name="Picture 6" descr="347"/>
          <p:cNvPicPr>
            <a:picLocks noChangeAspect="1" noChangeArrowheads="1"/>
          </p:cNvPicPr>
          <p:nvPr/>
        </p:nvPicPr>
        <p:blipFill>
          <a:blip r:embed="rId3" cstate="print"/>
          <a:srcRect/>
          <a:stretch>
            <a:fillRect/>
          </a:stretch>
        </p:blipFill>
        <p:spPr bwMode="auto">
          <a:xfrm>
            <a:off x="3059113" y="3068638"/>
            <a:ext cx="1728787" cy="957262"/>
          </a:xfrm>
          <a:prstGeom prst="rect">
            <a:avLst/>
          </a:prstGeom>
          <a:noFill/>
          <a:ln w="9525">
            <a:noFill/>
            <a:miter lim="800000"/>
            <a:headEnd/>
            <a:tailEnd/>
          </a:ln>
        </p:spPr>
      </p:pic>
      <p:sp>
        <p:nvSpPr>
          <p:cNvPr id="53257" name="Rectangle 9"/>
          <p:cNvSpPr>
            <a:spLocks noChangeArrowheads="1"/>
          </p:cNvSpPr>
          <p:nvPr/>
        </p:nvSpPr>
        <p:spPr bwMode="auto">
          <a:xfrm>
            <a:off x="107950" y="4292600"/>
            <a:ext cx="3024188" cy="1190625"/>
          </a:xfrm>
          <a:prstGeom prst="rect">
            <a:avLst/>
          </a:prstGeom>
          <a:noFill/>
          <a:ln w="9525">
            <a:noFill/>
            <a:miter lim="800000"/>
            <a:headEnd/>
            <a:tailEnd/>
          </a:ln>
          <a:effectLst/>
        </p:spPr>
        <p:txBody>
          <a:bodyPr>
            <a:spAutoFit/>
          </a:bodyPr>
          <a:lstStyle/>
          <a:p>
            <a:r>
              <a:rPr lang="ru-RU" b="1">
                <a:solidFill>
                  <a:schemeClr val="folHlink"/>
                </a:solidFill>
              </a:rPr>
              <a:t>Пьёт бензин, как молоко,</a:t>
            </a:r>
          </a:p>
          <a:p>
            <a:r>
              <a:rPr lang="ru-RU" b="1">
                <a:solidFill>
                  <a:schemeClr val="folHlink"/>
                </a:solidFill>
              </a:rPr>
              <a:t>Может бегать далеко. </a:t>
            </a:r>
          </a:p>
          <a:p>
            <a:r>
              <a:rPr lang="ru-RU" b="1">
                <a:solidFill>
                  <a:schemeClr val="folHlink"/>
                </a:solidFill>
              </a:rPr>
              <a:t>Возит грузы и людей,</a:t>
            </a:r>
          </a:p>
          <a:p>
            <a:r>
              <a:rPr lang="ru-RU" b="1">
                <a:solidFill>
                  <a:schemeClr val="folHlink"/>
                </a:solidFill>
              </a:rPr>
              <a:t>Ты знаком, конечно, с ней</a:t>
            </a:r>
            <a:r>
              <a:rPr lang="ru-RU">
                <a:solidFill>
                  <a:schemeClr val="folHlink"/>
                </a:solidFill>
              </a:rPr>
              <a:t>!</a:t>
            </a:r>
          </a:p>
        </p:txBody>
      </p:sp>
      <p:pic>
        <p:nvPicPr>
          <p:cNvPr id="8198" name="Picture 6" descr="ANd9GcSFwrPzYXHEcTuqYqIzS81RQJCXKScJa413nIK37oAelYOb9TrogAJ3wK97FQ"/>
          <p:cNvPicPr>
            <a:picLocks noChangeAspect="1" noChangeArrowheads="1"/>
          </p:cNvPicPr>
          <p:nvPr/>
        </p:nvPicPr>
        <p:blipFill>
          <a:blip r:embed="rId4"/>
          <a:srcRect/>
          <a:stretch>
            <a:fillRect/>
          </a:stretch>
        </p:blipFill>
        <p:spPr bwMode="auto">
          <a:xfrm>
            <a:off x="3059113" y="4460875"/>
            <a:ext cx="1800225" cy="790575"/>
          </a:xfrm>
          <a:prstGeom prst="rect">
            <a:avLst/>
          </a:prstGeom>
          <a:noFill/>
          <a:ln w="9525">
            <a:noFill/>
            <a:miter lim="800000"/>
            <a:headEnd/>
            <a:tailEnd/>
          </a:ln>
        </p:spPr>
      </p:pic>
      <p:sp>
        <p:nvSpPr>
          <p:cNvPr id="53259" name="Rectangle 11"/>
          <p:cNvSpPr>
            <a:spLocks noChangeArrowheads="1"/>
          </p:cNvSpPr>
          <p:nvPr/>
        </p:nvSpPr>
        <p:spPr bwMode="auto">
          <a:xfrm>
            <a:off x="4932363" y="1557338"/>
            <a:ext cx="2498725" cy="2014537"/>
          </a:xfrm>
          <a:prstGeom prst="rect">
            <a:avLst/>
          </a:prstGeom>
          <a:noFill/>
          <a:ln w="9525">
            <a:noFill/>
            <a:miter lim="800000"/>
            <a:headEnd/>
            <a:tailEnd/>
          </a:ln>
          <a:effectLst/>
        </p:spPr>
        <p:txBody>
          <a:bodyPr>
            <a:spAutoFit/>
          </a:bodyPr>
          <a:lstStyle/>
          <a:p>
            <a:r>
              <a:rPr lang="ru-RU" b="1">
                <a:solidFill>
                  <a:schemeClr val="folHlink"/>
                </a:solidFill>
              </a:rPr>
              <a:t>По волнам плывет отважно, </a:t>
            </a:r>
            <a:br>
              <a:rPr lang="ru-RU" b="1">
                <a:solidFill>
                  <a:schemeClr val="folHlink"/>
                </a:solidFill>
              </a:rPr>
            </a:br>
            <a:r>
              <a:rPr lang="ru-RU" b="1">
                <a:solidFill>
                  <a:schemeClr val="folHlink"/>
                </a:solidFill>
              </a:rPr>
              <a:t>Не сбавляя быстрый ход, </a:t>
            </a:r>
            <a:br>
              <a:rPr lang="ru-RU" b="1">
                <a:solidFill>
                  <a:schemeClr val="folHlink"/>
                </a:solidFill>
              </a:rPr>
            </a:br>
            <a:r>
              <a:rPr lang="ru-RU" b="1">
                <a:solidFill>
                  <a:schemeClr val="folHlink"/>
                </a:solidFill>
              </a:rPr>
              <a:t>Лишь гудит машина важно. </a:t>
            </a:r>
            <a:br>
              <a:rPr lang="ru-RU" b="1">
                <a:solidFill>
                  <a:schemeClr val="folHlink"/>
                </a:solidFill>
              </a:rPr>
            </a:br>
            <a:r>
              <a:rPr lang="ru-RU" b="1">
                <a:solidFill>
                  <a:schemeClr val="folHlink"/>
                </a:solidFill>
              </a:rPr>
              <a:t>Что такое? </a:t>
            </a:r>
            <a:r>
              <a:rPr lang="ru-RU"/>
              <a:t> </a:t>
            </a:r>
          </a:p>
        </p:txBody>
      </p:sp>
      <p:pic>
        <p:nvPicPr>
          <p:cNvPr id="9222" name="Picture 6" descr="parohody-m"/>
          <p:cNvPicPr>
            <a:picLocks noChangeAspect="1" noChangeArrowheads="1"/>
          </p:cNvPicPr>
          <p:nvPr/>
        </p:nvPicPr>
        <p:blipFill>
          <a:blip r:embed="rId5" cstate="print"/>
          <a:srcRect/>
          <a:stretch>
            <a:fillRect/>
          </a:stretch>
        </p:blipFill>
        <p:spPr bwMode="auto">
          <a:xfrm>
            <a:off x="7380288" y="1700213"/>
            <a:ext cx="1295400" cy="971550"/>
          </a:xfrm>
          <a:prstGeom prst="rect">
            <a:avLst/>
          </a:prstGeom>
          <a:noFill/>
          <a:ln w="9525">
            <a:noFill/>
            <a:miter lim="800000"/>
            <a:headEnd/>
            <a:tailEnd/>
          </a:ln>
        </p:spPr>
      </p:pic>
      <p:sp>
        <p:nvSpPr>
          <p:cNvPr id="53261" name="Rectangle 13"/>
          <p:cNvSpPr>
            <a:spLocks noChangeArrowheads="1"/>
          </p:cNvSpPr>
          <p:nvPr/>
        </p:nvSpPr>
        <p:spPr bwMode="auto">
          <a:xfrm>
            <a:off x="4932363" y="3933825"/>
            <a:ext cx="3000375" cy="1190625"/>
          </a:xfrm>
          <a:prstGeom prst="rect">
            <a:avLst/>
          </a:prstGeom>
          <a:noFill/>
          <a:ln w="9525">
            <a:noFill/>
            <a:miter lim="800000"/>
            <a:headEnd/>
            <a:tailEnd/>
          </a:ln>
          <a:effectLst/>
        </p:spPr>
        <p:txBody>
          <a:bodyPr wrap="none">
            <a:spAutoFit/>
          </a:bodyPr>
          <a:lstStyle/>
          <a:p>
            <a:r>
              <a:rPr lang="ru-RU" b="1">
                <a:solidFill>
                  <a:schemeClr val="folHlink"/>
                </a:solidFill>
              </a:rPr>
              <a:t>Я в любое время года </a:t>
            </a:r>
            <a:br>
              <a:rPr lang="ru-RU" b="1">
                <a:solidFill>
                  <a:schemeClr val="folHlink"/>
                </a:solidFill>
              </a:rPr>
            </a:br>
            <a:r>
              <a:rPr lang="ru-RU" b="1">
                <a:solidFill>
                  <a:schemeClr val="folHlink"/>
                </a:solidFill>
              </a:rPr>
              <a:t>И в любую непогоду </a:t>
            </a:r>
            <a:br>
              <a:rPr lang="ru-RU" b="1">
                <a:solidFill>
                  <a:schemeClr val="folHlink"/>
                </a:solidFill>
              </a:rPr>
            </a:br>
            <a:r>
              <a:rPr lang="ru-RU" b="1">
                <a:solidFill>
                  <a:schemeClr val="folHlink"/>
                </a:solidFill>
              </a:rPr>
              <a:t>Очень быстро в час любой </a:t>
            </a:r>
            <a:br>
              <a:rPr lang="ru-RU" b="1">
                <a:solidFill>
                  <a:schemeClr val="folHlink"/>
                </a:solidFill>
              </a:rPr>
            </a:br>
            <a:r>
              <a:rPr lang="ru-RU" b="1">
                <a:solidFill>
                  <a:schemeClr val="folHlink"/>
                </a:solidFill>
              </a:rPr>
              <a:t>Провезу вас под землёй</a:t>
            </a:r>
          </a:p>
        </p:txBody>
      </p:sp>
      <p:pic>
        <p:nvPicPr>
          <p:cNvPr id="10249" name="Picture 9" descr="MC900344391[1]"/>
          <p:cNvPicPr>
            <a:picLocks noChangeAspect="1" noChangeArrowheads="1"/>
          </p:cNvPicPr>
          <p:nvPr/>
        </p:nvPicPr>
        <p:blipFill>
          <a:blip r:embed="rId6"/>
          <a:srcRect/>
          <a:stretch>
            <a:fillRect/>
          </a:stretch>
        </p:blipFill>
        <p:spPr bwMode="auto">
          <a:xfrm>
            <a:off x="7019925" y="4868863"/>
            <a:ext cx="1871663" cy="1673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ppt_w</p:attrName>
                                        </p:attrNameLst>
                                      </p:cBhvr>
                                      <p:tavLst>
                                        <p:tav tm="0">
                                          <p:val>
                                            <p:fltVal val="0"/>
                                          </p:val>
                                        </p:tav>
                                        <p:tav tm="100000">
                                          <p:val>
                                            <p:strVal val="#ppt_w"/>
                                          </p:val>
                                        </p:tav>
                                      </p:tavLst>
                                    </p:anim>
                                    <p:anim calcmode="lin" valueType="num">
                                      <p:cBhvr>
                                        <p:cTn id="8" dur="1000" fill="hold"/>
                                        <p:tgtEl>
                                          <p:spTgt spid="3079"/>
                                        </p:tgtEl>
                                        <p:attrNameLst>
                                          <p:attrName>ppt_h</p:attrName>
                                        </p:attrNameLst>
                                      </p:cBhvr>
                                      <p:tavLst>
                                        <p:tav tm="0">
                                          <p:val>
                                            <p:fltVal val="0"/>
                                          </p:val>
                                        </p:tav>
                                        <p:tav tm="100000">
                                          <p:val>
                                            <p:strVal val="#ppt_h"/>
                                          </p:val>
                                        </p:tav>
                                      </p:tavLst>
                                    </p:anim>
                                    <p:anim calcmode="lin" valueType="num">
                                      <p:cBhvr>
                                        <p:cTn id="9" dur="1000" fill="hold"/>
                                        <p:tgtEl>
                                          <p:spTgt spid="30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17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ppt_w</p:attrName>
                                        </p:attrNameLst>
                                      </p:cBhvr>
                                      <p:tavLst>
                                        <p:tav tm="0">
                                          <p:val>
                                            <p:fltVal val="0"/>
                                          </p:val>
                                        </p:tav>
                                        <p:tav tm="100000">
                                          <p:val>
                                            <p:strVal val="#ppt_w"/>
                                          </p:val>
                                        </p:tav>
                                      </p:tavLst>
                                    </p:anim>
                                    <p:anim calcmode="lin" valueType="num">
                                      <p:cBhvr>
                                        <p:cTn id="22" dur="1000" fill="hold"/>
                                        <p:tgtEl>
                                          <p:spTgt spid="8198"/>
                                        </p:tgtEl>
                                        <p:attrNameLst>
                                          <p:attrName>ppt_h</p:attrName>
                                        </p:attrNameLst>
                                      </p:cBhvr>
                                      <p:tavLst>
                                        <p:tav tm="0">
                                          <p:val>
                                            <p:fltVal val="0"/>
                                          </p:val>
                                        </p:tav>
                                        <p:tav tm="100000">
                                          <p:val>
                                            <p:strVal val="#ppt_h"/>
                                          </p:val>
                                        </p:tav>
                                      </p:tavLst>
                                    </p:anim>
                                    <p:anim calcmode="lin" valueType="num">
                                      <p:cBhvr>
                                        <p:cTn id="23" dur="1000" fill="hold"/>
                                        <p:tgtEl>
                                          <p:spTgt spid="819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19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9222"/>
                                        </p:tgtEl>
                                        <p:attrNameLst>
                                          <p:attrName>style.visibility</p:attrName>
                                        </p:attrNameLst>
                                      </p:cBhvr>
                                      <p:to>
                                        <p:strVal val="visible"/>
                                      </p:to>
                                    </p:set>
                                    <p:anim calcmode="lin" valueType="num">
                                      <p:cBhvr>
                                        <p:cTn id="28" dur="1000" fill="hold"/>
                                        <p:tgtEl>
                                          <p:spTgt spid="9222"/>
                                        </p:tgtEl>
                                        <p:attrNameLst>
                                          <p:attrName>ppt_w</p:attrName>
                                        </p:attrNameLst>
                                      </p:cBhvr>
                                      <p:tavLst>
                                        <p:tav tm="0">
                                          <p:val>
                                            <p:fltVal val="0"/>
                                          </p:val>
                                        </p:tav>
                                        <p:tav tm="100000">
                                          <p:val>
                                            <p:strVal val="#ppt_w"/>
                                          </p:val>
                                        </p:tav>
                                      </p:tavLst>
                                    </p:anim>
                                    <p:anim calcmode="lin" valueType="num">
                                      <p:cBhvr>
                                        <p:cTn id="29" dur="1000" fill="hold"/>
                                        <p:tgtEl>
                                          <p:spTgt spid="9222"/>
                                        </p:tgtEl>
                                        <p:attrNameLst>
                                          <p:attrName>ppt_h</p:attrName>
                                        </p:attrNameLst>
                                      </p:cBhvr>
                                      <p:tavLst>
                                        <p:tav tm="0">
                                          <p:val>
                                            <p:fltVal val="0"/>
                                          </p:val>
                                        </p:tav>
                                        <p:tav tm="100000">
                                          <p:val>
                                            <p:strVal val="#ppt_h"/>
                                          </p:val>
                                        </p:tav>
                                      </p:tavLst>
                                    </p:anim>
                                    <p:anim calcmode="lin" valueType="num">
                                      <p:cBhvr>
                                        <p:cTn id="30" dur="1000" fill="hold"/>
                                        <p:tgtEl>
                                          <p:spTgt spid="922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22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0249"/>
                                        </p:tgtEl>
                                        <p:attrNameLst>
                                          <p:attrName>style.visibility</p:attrName>
                                        </p:attrNameLst>
                                      </p:cBhvr>
                                      <p:to>
                                        <p:strVal val="visible"/>
                                      </p:to>
                                    </p:set>
                                    <p:anim calcmode="lin" valueType="num">
                                      <p:cBhvr>
                                        <p:cTn id="35" dur="1000" fill="hold"/>
                                        <p:tgtEl>
                                          <p:spTgt spid="10249"/>
                                        </p:tgtEl>
                                        <p:attrNameLst>
                                          <p:attrName>ppt_w</p:attrName>
                                        </p:attrNameLst>
                                      </p:cBhvr>
                                      <p:tavLst>
                                        <p:tav tm="0">
                                          <p:val>
                                            <p:fltVal val="0"/>
                                          </p:val>
                                        </p:tav>
                                        <p:tav tm="100000">
                                          <p:val>
                                            <p:strVal val="#ppt_w"/>
                                          </p:val>
                                        </p:tav>
                                      </p:tavLst>
                                    </p:anim>
                                    <p:anim calcmode="lin" valueType="num">
                                      <p:cBhvr>
                                        <p:cTn id="36" dur="1000" fill="hold"/>
                                        <p:tgtEl>
                                          <p:spTgt spid="10249"/>
                                        </p:tgtEl>
                                        <p:attrNameLst>
                                          <p:attrName>ppt_h</p:attrName>
                                        </p:attrNameLst>
                                      </p:cBhvr>
                                      <p:tavLst>
                                        <p:tav tm="0">
                                          <p:val>
                                            <p:fltVal val="0"/>
                                          </p:val>
                                        </p:tav>
                                        <p:tav tm="100000">
                                          <p:val>
                                            <p:strVal val="#ppt_h"/>
                                          </p:val>
                                        </p:tav>
                                      </p:tavLst>
                                    </p:anim>
                                    <p:anim calcmode="lin" valueType="num">
                                      <p:cBhvr>
                                        <p:cTn id="37" dur="1000" fill="hold"/>
                                        <p:tgtEl>
                                          <p:spTgt spid="1024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2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rot="10800000" flipV="1">
            <a:off x="177800" y="333375"/>
            <a:ext cx="8786813" cy="915988"/>
          </a:xfrm>
          <a:prstGeom prst="rect">
            <a:avLst/>
          </a:prstGeom>
          <a:noFill/>
          <a:ln w="9525">
            <a:noFill/>
            <a:miter lim="800000"/>
            <a:headEnd/>
            <a:tailEnd/>
          </a:ln>
          <a:effectLst/>
        </p:spPr>
        <p:txBody>
          <a:bodyPr>
            <a:spAutoFit/>
          </a:bodyPr>
          <a:lstStyle/>
          <a:p>
            <a:r>
              <a:rPr lang="ru-RU" altLang="ru-RU" b="1"/>
              <a:t>После того, как дети отгадали загадки и увидели картинки-отгадки, задаются уточняющие вопросы с целью уточнения, как дети усвоили ранее изученный по этой теме материал.</a:t>
            </a:r>
            <a:endParaRPr lang="ru-RU" b="1"/>
          </a:p>
        </p:txBody>
      </p:sp>
      <p:sp>
        <p:nvSpPr>
          <p:cNvPr id="54277" name="Rectangle 5"/>
          <p:cNvSpPr>
            <a:spLocks noChangeArrowheads="1"/>
          </p:cNvSpPr>
          <p:nvPr/>
        </p:nvSpPr>
        <p:spPr bwMode="auto">
          <a:xfrm>
            <a:off x="2195513" y="1484313"/>
            <a:ext cx="4572000" cy="641350"/>
          </a:xfrm>
          <a:prstGeom prst="rect">
            <a:avLst/>
          </a:prstGeom>
          <a:noFill/>
          <a:ln w="9525">
            <a:noFill/>
            <a:miter lim="800000"/>
            <a:headEnd/>
            <a:tailEnd/>
          </a:ln>
          <a:effectLst/>
        </p:spPr>
        <p:txBody>
          <a:bodyPr>
            <a:spAutoFit/>
          </a:bodyPr>
          <a:lstStyle/>
          <a:p>
            <a:pPr algn="ctr"/>
            <a:r>
              <a:rPr lang="ru-RU" b="1">
                <a:solidFill>
                  <a:schemeClr val="hlink"/>
                </a:solidFill>
              </a:rPr>
              <a:t>Транспорт наземный, воздушный, </a:t>
            </a:r>
          </a:p>
          <a:p>
            <a:pPr algn="ctr"/>
            <a:r>
              <a:rPr lang="ru-RU" b="1">
                <a:solidFill>
                  <a:schemeClr val="hlink"/>
                </a:solidFill>
              </a:rPr>
              <a:t>водный, подземный.</a:t>
            </a:r>
          </a:p>
        </p:txBody>
      </p:sp>
      <p:pic>
        <p:nvPicPr>
          <p:cNvPr id="11269" name="Содержимое 3"/>
          <p:cNvPicPr>
            <a:picLocks/>
          </p:cNvPicPr>
          <p:nvPr/>
        </p:nvPicPr>
        <p:blipFill>
          <a:blip r:embed="rId2">
            <a:lum contrast="20000"/>
          </a:blip>
          <a:srcRect/>
          <a:stretch>
            <a:fillRect/>
          </a:stretch>
        </p:blipFill>
        <p:spPr bwMode="auto">
          <a:xfrm>
            <a:off x="179388" y="2276475"/>
            <a:ext cx="2952750" cy="3529013"/>
          </a:xfrm>
          <a:prstGeom prst="rect">
            <a:avLst/>
          </a:prstGeom>
          <a:noFill/>
          <a:ln w="9525">
            <a:noFill/>
            <a:miter lim="800000"/>
            <a:headEnd/>
            <a:tailEnd/>
          </a:ln>
        </p:spPr>
      </p:pic>
      <p:pic>
        <p:nvPicPr>
          <p:cNvPr id="11270" name="Рисунок 4"/>
          <p:cNvPicPr>
            <a:picLocks noChangeAspect="1" noChangeArrowheads="1"/>
          </p:cNvPicPr>
          <p:nvPr/>
        </p:nvPicPr>
        <p:blipFill>
          <a:blip r:embed="rId3">
            <a:lum bright="-20000" contrast="30000"/>
          </a:blip>
          <a:srcRect l="2109" t="2812" r="9843" b="1688"/>
          <a:stretch>
            <a:fillRect/>
          </a:stretch>
        </p:blipFill>
        <p:spPr bwMode="auto">
          <a:xfrm>
            <a:off x="3203575" y="2276475"/>
            <a:ext cx="2881313" cy="3457575"/>
          </a:xfrm>
          <a:prstGeom prst="rect">
            <a:avLst/>
          </a:prstGeom>
          <a:noFill/>
          <a:ln w="9525">
            <a:noFill/>
            <a:miter lim="800000"/>
            <a:headEnd/>
            <a:tailEnd/>
          </a:ln>
        </p:spPr>
      </p:pic>
      <p:sp>
        <p:nvSpPr>
          <p:cNvPr id="54280" name="Rectangle 8"/>
          <p:cNvSpPr>
            <a:spLocks noGrp="1" noRot="1" noChangeArrowheads="1"/>
          </p:cNvSpPr>
          <p:nvPr>
            <p:ph type="title"/>
          </p:nvPr>
        </p:nvSpPr>
        <p:spPr/>
        <p:txBody>
          <a:bodyPr/>
          <a:lstStyle/>
          <a:p>
            <a:endParaRPr lang="ru-RU"/>
          </a:p>
        </p:txBody>
      </p:sp>
      <p:sp>
        <p:nvSpPr>
          <p:cNvPr id="54281" name="Rectangle 9"/>
          <p:cNvSpPr>
            <a:spLocks noGrp="1" noChangeArrowheads="1"/>
          </p:cNvSpPr>
          <p:nvPr>
            <p:ph sz="quarter" idx="1"/>
          </p:nvPr>
        </p:nvSpPr>
        <p:spPr>
          <a:xfrm>
            <a:off x="0" y="1341438"/>
            <a:ext cx="4038600" cy="2185987"/>
          </a:xfrm>
        </p:spPr>
        <p:txBody>
          <a:bodyPr/>
          <a:lstStyle/>
          <a:p>
            <a:endParaRPr lang="ru-RU" sz="2400"/>
          </a:p>
        </p:txBody>
      </p:sp>
      <p:sp>
        <p:nvSpPr>
          <p:cNvPr id="54282" name="Rectangle 10"/>
          <p:cNvSpPr>
            <a:spLocks noGrp="1" noChangeArrowheads="1"/>
          </p:cNvSpPr>
          <p:nvPr>
            <p:ph sz="quarter" idx="2"/>
          </p:nvPr>
        </p:nvSpPr>
        <p:spPr>
          <a:xfrm>
            <a:off x="461963" y="3938588"/>
            <a:ext cx="4038600" cy="2187575"/>
          </a:xfrm>
        </p:spPr>
        <p:txBody>
          <a:bodyPr/>
          <a:lstStyle/>
          <a:p>
            <a:endParaRPr lang="ru-RU" sz="2400"/>
          </a:p>
        </p:txBody>
      </p:sp>
      <p:sp>
        <p:nvSpPr>
          <p:cNvPr id="54283" name="Rectangle 11"/>
          <p:cNvSpPr>
            <a:spLocks noGrp="1" noChangeArrowheads="1"/>
          </p:cNvSpPr>
          <p:nvPr>
            <p:ph type="body" sz="half" idx="3"/>
          </p:nvPr>
        </p:nvSpPr>
        <p:spPr>
          <a:xfrm>
            <a:off x="6516688" y="1628775"/>
            <a:ext cx="2386012" cy="4525963"/>
          </a:xfrm>
        </p:spPr>
        <p:txBody>
          <a:bodyPr/>
          <a:lstStyle/>
          <a:p>
            <a:pPr>
              <a:buFont typeface="Wingdings" pitchFamily="2" charset="2"/>
              <a:buNone/>
            </a:pPr>
            <a:r>
              <a:rPr lang="ru-RU" sz="1200">
                <a:latin typeface="Times New Roman" pitchFamily="18" charset="0"/>
              </a:rPr>
              <a:t>         Как все это мы можем назвать одним словом?</a:t>
            </a:r>
          </a:p>
          <a:p>
            <a:pPr>
              <a:buFont typeface="Wingdings" pitchFamily="2" charset="2"/>
              <a:buNone/>
            </a:pPr>
            <a:endParaRPr lang="ru-RU" sz="1200">
              <a:latin typeface="Times New Roman" pitchFamily="18" charset="0"/>
            </a:endParaRPr>
          </a:p>
          <a:p>
            <a:pPr>
              <a:buFont typeface="Wingdings" pitchFamily="2" charset="2"/>
              <a:buNone/>
            </a:pPr>
            <a:r>
              <a:rPr lang="ru-RU" sz="1200">
                <a:latin typeface="Times New Roman" pitchFamily="18" charset="0"/>
              </a:rPr>
              <a:t>         На какие виды делится транспорт?</a:t>
            </a:r>
          </a:p>
          <a:p>
            <a:pPr>
              <a:buFont typeface="Wingdings" pitchFamily="2" charset="2"/>
              <a:buNone/>
            </a:pPr>
            <a:endParaRPr lang="ru-RU" sz="1200">
              <a:latin typeface="Times New Roman" pitchFamily="18" charset="0"/>
            </a:endParaRPr>
          </a:p>
          <a:p>
            <a:pPr>
              <a:buFont typeface="Wingdings" pitchFamily="2" charset="2"/>
              <a:buNone/>
            </a:pPr>
            <a:r>
              <a:rPr lang="ru-RU" sz="1200">
                <a:latin typeface="Times New Roman" pitchFamily="18" charset="0"/>
              </a:rPr>
              <a:t>        Назовите наземный транспорт. Почему он так называется?</a:t>
            </a:r>
          </a:p>
          <a:p>
            <a:pPr>
              <a:buFont typeface="Wingdings" pitchFamily="2" charset="2"/>
              <a:buNone/>
            </a:pPr>
            <a:endParaRPr lang="ru-RU" sz="1200">
              <a:latin typeface="Times New Roman" pitchFamily="18" charset="0"/>
            </a:endParaRPr>
          </a:p>
          <a:p>
            <a:pPr>
              <a:buFont typeface="Wingdings" pitchFamily="2" charset="2"/>
              <a:buNone/>
            </a:pPr>
            <a:r>
              <a:rPr lang="ru-RU" sz="1200">
                <a:latin typeface="Times New Roman" pitchFamily="18" charset="0"/>
              </a:rPr>
              <a:t>        Назовите  водный транспорт. Почему он так называется?</a:t>
            </a:r>
          </a:p>
          <a:p>
            <a:pPr>
              <a:buFont typeface="Wingdings" pitchFamily="2" charset="2"/>
              <a:buNone/>
            </a:pPr>
            <a:endParaRPr lang="ru-RU" sz="1200">
              <a:latin typeface="Times New Roman" pitchFamily="18" charset="0"/>
            </a:endParaRPr>
          </a:p>
          <a:p>
            <a:pPr>
              <a:buFont typeface="Wingdings" pitchFamily="2" charset="2"/>
              <a:buNone/>
            </a:pPr>
            <a:r>
              <a:rPr lang="ru-RU" sz="1200">
                <a:latin typeface="Times New Roman" pitchFamily="18" charset="0"/>
              </a:rPr>
              <a:t>        Назовите  воздушный транспорт. Почему он так называется?</a:t>
            </a:r>
          </a:p>
          <a:p>
            <a:pPr>
              <a:buFont typeface="Wingdings" pitchFamily="2" charset="2"/>
              <a:buNone/>
            </a:pPr>
            <a:endParaRPr lang="ru-RU" sz="1200">
              <a:latin typeface="Times New Roman" pitchFamily="18" charset="0"/>
            </a:endParaRPr>
          </a:p>
          <a:p>
            <a:pPr>
              <a:buFont typeface="Wingdings" pitchFamily="2" charset="2"/>
              <a:buNone/>
            </a:pPr>
            <a:r>
              <a:rPr lang="ru-RU" sz="1200">
                <a:latin typeface="Times New Roman" pitchFamily="18" charset="0"/>
              </a:rPr>
              <a:t>        Назовите  подземный транспорт. Почему он так называется?</a:t>
            </a:r>
          </a:p>
          <a:p>
            <a:pPr>
              <a:buFont typeface="Wingdings" pitchFamily="2" charset="2"/>
              <a:buNone/>
            </a:pPr>
            <a:endParaRPr lang="ru-RU" sz="1200">
              <a:latin typeface="Times New Roman" pitchFamily="18" charset="0"/>
            </a:endParaRPr>
          </a:p>
          <a:p>
            <a:pPr>
              <a:buFont typeface="Wingdings" pitchFamily="2" charset="2"/>
              <a:buNone/>
            </a:pPr>
            <a:endParaRPr lang="ru-RU" sz="1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ppt_x</p:attrName>
                                        </p:attrNameLst>
                                      </p:cBhvr>
                                      <p:tavLst>
                                        <p:tav tm="0">
                                          <p:val>
                                            <p:strVal val="#ppt_x-.2"/>
                                          </p:val>
                                        </p:tav>
                                        <p:tav tm="100000">
                                          <p:val>
                                            <p:strVal val="#ppt_x"/>
                                          </p:val>
                                        </p:tav>
                                      </p:tavLst>
                                    </p:anim>
                                    <p:anim calcmode="lin" valueType="num">
                                      <p:cBhvr>
                                        <p:cTn id="8"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9"/>
                                        </p:tgtEl>
                                      </p:cBhvr>
                                    </p:animEffect>
                                  </p:childTnLst>
                                </p:cTn>
                              </p:par>
                              <p:par>
                                <p:cTn id="10" presetID="29" presetClass="entr" presetSubtype="0" fill="hold" nodeType="with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p:cTn id="12" dur="1000" fill="hold"/>
                                        <p:tgtEl>
                                          <p:spTgt spid="11270"/>
                                        </p:tgtEl>
                                        <p:attrNameLst>
                                          <p:attrName>ppt_x</p:attrName>
                                        </p:attrNameLst>
                                      </p:cBhvr>
                                      <p:tavLst>
                                        <p:tav tm="0">
                                          <p:val>
                                            <p:strVal val="#ppt_x-.2"/>
                                          </p:val>
                                        </p:tav>
                                        <p:tav tm="100000">
                                          <p:val>
                                            <p:strVal val="#ppt_x"/>
                                          </p:val>
                                        </p:tav>
                                      </p:tavLst>
                                    </p:anim>
                                    <p:anim calcmode="lin" valueType="num">
                                      <p:cBhvr>
                                        <p:cTn id="13"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title"/>
          </p:nvPr>
        </p:nvSpPr>
        <p:spPr/>
        <p:txBody>
          <a:bodyPr/>
          <a:lstStyle/>
          <a:p>
            <a:r>
              <a:rPr lang="ru-RU" sz="2000">
                <a:solidFill>
                  <a:srgbClr val="CC0000"/>
                </a:solidFill>
                <a:latin typeface="Times New Roman" pitchFamily="18" charset="0"/>
              </a:rPr>
              <a:t>4 Дидактическая игра «4 лишний»</a:t>
            </a:r>
          </a:p>
        </p:txBody>
      </p:sp>
      <p:sp>
        <p:nvSpPr>
          <p:cNvPr id="59398" name="Rectangle 6"/>
          <p:cNvSpPr>
            <a:spLocks noGrp="1" noChangeArrowheads="1"/>
          </p:cNvSpPr>
          <p:nvPr>
            <p:ph type="body" idx="1"/>
          </p:nvPr>
        </p:nvSpPr>
        <p:spPr>
          <a:xfrm>
            <a:off x="457200" y="1052513"/>
            <a:ext cx="8229600" cy="5073650"/>
          </a:xfrm>
        </p:spPr>
        <p:txBody>
          <a:bodyPr/>
          <a:lstStyle/>
          <a:p>
            <a:pPr>
              <a:buFont typeface="Wingdings" pitchFamily="2" charset="2"/>
              <a:buNone/>
            </a:pPr>
            <a:r>
              <a:rPr lang="ru-RU" sz="1400">
                <a:latin typeface="Times New Roman" pitchFamily="18" charset="0"/>
              </a:rPr>
              <a:t>Логопед объясняет, что даны 4 картинки, одна лишняя и просит  детей  найти её., объяснить почему</a:t>
            </a:r>
          </a:p>
        </p:txBody>
      </p:sp>
      <p:pic>
        <p:nvPicPr>
          <p:cNvPr id="12294" name="Picture 6" descr="zarm-moskva"/>
          <p:cNvPicPr>
            <a:picLocks noChangeAspect="1" noChangeArrowheads="1"/>
          </p:cNvPicPr>
          <p:nvPr/>
        </p:nvPicPr>
        <p:blipFill>
          <a:blip r:embed="rId2"/>
          <a:srcRect/>
          <a:stretch>
            <a:fillRect/>
          </a:stretch>
        </p:blipFill>
        <p:spPr bwMode="auto">
          <a:xfrm>
            <a:off x="4787900" y="1773238"/>
            <a:ext cx="3887788" cy="2033587"/>
          </a:xfrm>
          <a:prstGeom prst="rect">
            <a:avLst/>
          </a:prstGeom>
          <a:noFill/>
          <a:ln w="9525">
            <a:noFill/>
            <a:miter lim="800000"/>
            <a:headEnd/>
            <a:tailEnd/>
          </a:ln>
        </p:spPr>
      </p:pic>
      <p:pic>
        <p:nvPicPr>
          <p:cNvPr id="12296" name="Picture 8" descr="item_5808"/>
          <p:cNvPicPr>
            <a:picLocks noChangeAspect="1" noChangeArrowheads="1"/>
          </p:cNvPicPr>
          <p:nvPr/>
        </p:nvPicPr>
        <p:blipFill>
          <a:blip r:embed="rId3"/>
          <a:srcRect/>
          <a:stretch>
            <a:fillRect/>
          </a:stretch>
        </p:blipFill>
        <p:spPr bwMode="auto">
          <a:xfrm>
            <a:off x="395288" y="1700213"/>
            <a:ext cx="4248150" cy="1944687"/>
          </a:xfrm>
          <a:prstGeom prst="rect">
            <a:avLst/>
          </a:prstGeom>
          <a:noFill/>
          <a:ln w="9525">
            <a:noFill/>
            <a:miter lim="800000"/>
            <a:headEnd/>
            <a:tailEnd/>
          </a:ln>
        </p:spPr>
      </p:pic>
      <p:pic>
        <p:nvPicPr>
          <p:cNvPr id="12298" name="Picture 10" descr="f_496368de311d1"/>
          <p:cNvPicPr>
            <a:picLocks noChangeAspect="1" noChangeArrowheads="1"/>
          </p:cNvPicPr>
          <p:nvPr/>
        </p:nvPicPr>
        <p:blipFill>
          <a:blip r:embed="rId4"/>
          <a:srcRect/>
          <a:stretch>
            <a:fillRect/>
          </a:stretch>
        </p:blipFill>
        <p:spPr bwMode="auto">
          <a:xfrm>
            <a:off x="323850" y="4221163"/>
            <a:ext cx="3578225" cy="2386012"/>
          </a:xfrm>
          <a:prstGeom prst="rect">
            <a:avLst/>
          </a:prstGeom>
          <a:noFill/>
          <a:ln w="9525">
            <a:noFill/>
            <a:miter lim="800000"/>
            <a:headEnd/>
            <a:tailEnd/>
          </a:ln>
        </p:spPr>
      </p:pic>
      <p:pic>
        <p:nvPicPr>
          <p:cNvPr id="12300" name="Picture 12" descr="i-173"/>
          <p:cNvPicPr>
            <a:picLocks noChangeAspect="1" noChangeArrowheads="1"/>
          </p:cNvPicPr>
          <p:nvPr/>
        </p:nvPicPr>
        <p:blipFill>
          <a:blip r:embed="rId5"/>
          <a:srcRect/>
          <a:stretch>
            <a:fillRect/>
          </a:stretch>
        </p:blipFill>
        <p:spPr bwMode="auto">
          <a:xfrm>
            <a:off x="4716463" y="4195763"/>
            <a:ext cx="4067175" cy="240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ru-RU" altLang="ru-RU" sz="2000">
                <a:solidFill>
                  <a:srgbClr val="CC0000"/>
                </a:solidFill>
                <a:latin typeface="Times New Roman" pitchFamily="18" charset="0"/>
              </a:rPr>
              <a:t>5. Дидактическая игра «Добавь  словечко» </a:t>
            </a:r>
            <a:br>
              <a:rPr lang="ru-RU" altLang="ru-RU" sz="2000">
                <a:solidFill>
                  <a:srgbClr val="CC0000"/>
                </a:solidFill>
                <a:latin typeface="Times New Roman" pitchFamily="18" charset="0"/>
              </a:rPr>
            </a:br>
            <a:endParaRPr lang="ru-RU" sz="2000">
              <a:solidFill>
                <a:srgbClr val="CC0000"/>
              </a:solidFill>
              <a:latin typeface="Times New Roman" pitchFamily="18" charset="0"/>
            </a:endParaRPr>
          </a:p>
        </p:txBody>
      </p:sp>
      <p:sp>
        <p:nvSpPr>
          <p:cNvPr id="56323" name="Rectangle 3"/>
          <p:cNvSpPr>
            <a:spLocks noGrp="1" noChangeArrowheads="1"/>
          </p:cNvSpPr>
          <p:nvPr>
            <p:ph type="body" idx="1"/>
          </p:nvPr>
        </p:nvSpPr>
        <p:spPr>
          <a:ln>
            <a:solidFill>
              <a:schemeClr val="tx2"/>
            </a:solidFill>
          </a:ln>
        </p:spPr>
        <p:txBody>
          <a:bodyPr/>
          <a:lstStyle/>
          <a:p>
            <a:pPr>
              <a:buFont typeface="Wingdings" pitchFamily="2" charset="2"/>
              <a:buNone/>
            </a:pPr>
            <a:r>
              <a:rPr lang="ru-RU" altLang="ru-RU" sz="1800" b="1">
                <a:latin typeface="Times New Roman" pitchFamily="18" charset="0"/>
              </a:rPr>
              <a:t>Логопед читает начало предложения, дети рассматривают картинку и добавляют слово.</a:t>
            </a:r>
            <a:endParaRPr lang="ru-RU" sz="1800">
              <a:latin typeface="Times New Roman" pitchFamily="18" charset="0"/>
            </a:endParaRPr>
          </a:p>
        </p:txBody>
      </p:sp>
      <p:pic>
        <p:nvPicPr>
          <p:cNvPr id="56324" name="Picture 2"/>
          <p:cNvPicPr>
            <a:picLocks noChangeAspect="1" noChangeArrowheads="1"/>
          </p:cNvPicPr>
          <p:nvPr/>
        </p:nvPicPr>
        <p:blipFill>
          <a:blip r:embed="rId2">
            <a:lum bright="-4000" contrast="34000"/>
          </a:blip>
          <a:srcRect/>
          <a:stretch>
            <a:fillRect/>
          </a:stretch>
        </p:blipFill>
        <p:spPr bwMode="auto">
          <a:xfrm>
            <a:off x="539750" y="2703513"/>
            <a:ext cx="8280400" cy="338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179388" y="476250"/>
            <a:ext cx="8640762" cy="1220788"/>
          </a:xfrm>
          <a:prstGeom prst="rect">
            <a:avLst/>
          </a:prstGeom>
          <a:noFill/>
          <a:ln w="9525">
            <a:noFill/>
            <a:miter lim="800000"/>
            <a:headEnd/>
            <a:tailEnd/>
          </a:ln>
          <a:effectLst/>
        </p:spPr>
        <p:txBody>
          <a:bodyPr>
            <a:spAutoFit/>
          </a:bodyPr>
          <a:lstStyle/>
          <a:p>
            <a:pPr algn="ctr"/>
            <a:r>
              <a:rPr lang="ru-RU" altLang="ru-RU" sz="2000" b="1">
                <a:solidFill>
                  <a:srgbClr val="CC0000"/>
                </a:solidFill>
              </a:rPr>
              <a:t>6. Физминутка</a:t>
            </a:r>
            <a:r>
              <a:rPr lang="ru-RU" altLang="ru-RU" b="1"/>
              <a:t>. </a:t>
            </a:r>
            <a:br>
              <a:rPr lang="ru-RU" altLang="ru-RU" b="1"/>
            </a:br>
            <a:r>
              <a:rPr lang="ru-RU" altLang="ru-RU" b="1"/>
              <a:t>Дети имитируют движения по ходу чтения логопедом стихотворения.</a:t>
            </a:r>
            <a:br>
              <a:rPr lang="ru-RU" altLang="ru-RU" b="1"/>
            </a:br>
            <a:r>
              <a:rPr lang="ru-RU" altLang="ru-RU" b="1"/>
              <a:t>Действия сопровождаются спокойной, негромкой музыкой. </a:t>
            </a:r>
            <a:br>
              <a:rPr lang="ru-RU" altLang="ru-RU" b="1"/>
            </a:br>
            <a:endParaRPr lang="ru-RU" b="1"/>
          </a:p>
        </p:txBody>
      </p:sp>
      <p:sp>
        <p:nvSpPr>
          <p:cNvPr id="64517" name="Rectangle 5"/>
          <p:cNvSpPr>
            <a:spLocks noChangeArrowheads="1"/>
          </p:cNvSpPr>
          <p:nvPr/>
        </p:nvSpPr>
        <p:spPr bwMode="auto">
          <a:xfrm>
            <a:off x="2139950" y="2009775"/>
            <a:ext cx="4865688" cy="2838450"/>
          </a:xfrm>
          <a:prstGeom prst="rect">
            <a:avLst/>
          </a:prstGeom>
          <a:noFill/>
          <a:ln w="9525">
            <a:noFill/>
            <a:miter lim="800000"/>
            <a:headEnd/>
            <a:tailEnd/>
          </a:ln>
          <a:effectLst/>
        </p:spPr>
        <p:txBody>
          <a:bodyPr wrap="none" anchor="ctr">
            <a:spAutoFit/>
          </a:bodyPr>
          <a:lstStyle/>
          <a:p>
            <a:pPr algn="ctr"/>
            <a:r>
              <a:rPr lang="ru-RU"/>
              <a:t>Руки ставим мы вразлет: (</a:t>
            </a:r>
            <a:r>
              <a:rPr lang="ru-RU" i="1"/>
              <a:t>Руки в стороны</a:t>
            </a:r>
            <a:r>
              <a:rPr lang="ru-RU"/>
              <a:t>.)</a:t>
            </a:r>
          </a:p>
          <a:p>
            <a:pPr algn="ctr"/>
            <a:r>
              <a:rPr lang="ru-RU"/>
              <a:t>Появился самолет. (</a:t>
            </a:r>
            <a:r>
              <a:rPr lang="ru-RU" i="1"/>
              <a:t>Полетели как самолеты</a:t>
            </a:r>
            <a:r>
              <a:rPr lang="ru-RU"/>
              <a:t>.)</a:t>
            </a:r>
          </a:p>
          <a:p>
            <a:pPr algn="ctr"/>
            <a:r>
              <a:rPr lang="ru-RU"/>
              <a:t>Мах крылом туда-сюда, (</a:t>
            </a:r>
            <a:r>
              <a:rPr lang="ru-RU" i="1"/>
              <a:t>Наклоны влево-вправо</a:t>
            </a:r>
            <a:r>
              <a:rPr lang="ru-RU"/>
              <a:t>.)</a:t>
            </a:r>
          </a:p>
          <a:p>
            <a:pPr algn="ctr"/>
            <a:r>
              <a:rPr lang="ru-RU"/>
              <a:t>Делай «раз» и делай «два». (</a:t>
            </a:r>
            <a:r>
              <a:rPr lang="ru-RU" i="1"/>
              <a:t>Повороты влево-вправо</a:t>
            </a:r>
            <a:r>
              <a:rPr lang="ru-RU"/>
              <a:t>.)</a:t>
            </a:r>
          </a:p>
          <a:p>
            <a:pPr algn="ctr"/>
            <a:r>
              <a:rPr lang="ru-RU"/>
              <a:t>Раз и два, раз и два! (</a:t>
            </a:r>
            <a:r>
              <a:rPr lang="ru-RU" i="1"/>
              <a:t>Хлопаем в ладоши</a:t>
            </a:r>
            <a:r>
              <a:rPr lang="ru-RU"/>
              <a:t>.)</a:t>
            </a:r>
          </a:p>
          <a:p>
            <a:pPr algn="ctr"/>
            <a:r>
              <a:rPr lang="ru-RU"/>
              <a:t>Руки в стороны держите, (</a:t>
            </a:r>
            <a:r>
              <a:rPr lang="ru-RU" i="1"/>
              <a:t>Руки в стороны</a:t>
            </a:r>
            <a:r>
              <a:rPr lang="ru-RU"/>
              <a:t>.)</a:t>
            </a:r>
          </a:p>
          <a:p>
            <a:pPr algn="ctr"/>
            <a:r>
              <a:rPr lang="ru-RU"/>
              <a:t>Друг на друга посмотрите. (</a:t>
            </a:r>
            <a:r>
              <a:rPr lang="ru-RU" i="1"/>
              <a:t>Повороты влево-вправо</a:t>
            </a:r>
            <a:r>
              <a:rPr lang="ru-RU"/>
              <a:t>.)</a:t>
            </a:r>
          </a:p>
          <a:p>
            <a:pPr algn="ctr"/>
            <a:r>
              <a:rPr lang="ru-RU"/>
              <a:t>Раз и два, раз и два! (</a:t>
            </a:r>
            <a:r>
              <a:rPr lang="ru-RU" i="1"/>
              <a:t>Прыжки на месте</a:t>
            </a:r>
            <a:r>
              <a:rPr lang="ru-RU"/>
              <a:t>.)</a:t>
            </a:r>
          </a:p>
          <a:p>
            <a:pPr algn="ctr"/>
            <a:r>
              <a:rPr lang="ru-RU"/>
              <a:t>Опустили руки вниз, (</a:t>
            </a:r>
            <a:r>
              <a:rPr lang="ru-RU" i="1"/>
              <a:t>Опустили руки</a:t>
            </a:r>
            <a:r>
              <a:rPr lang="ru-RU"/>
              <a:t>.)</a:t>
            </a:r>
          </a:p>
          <a:p>
            <a:pPr algn="ctr"/>
            <a:r>
              <a:rPr lang="ru-RU"/>
              <a:t>И на место все садись! (</a:t>
            </a:r>
            <a:r>
              <a:rPr lang="ru-RU" i="1"/>
              <a:t>Сели на места</a:t>
            </a:r>
            <a:r>
              <a:rPr lang="ru-RU"/>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ru-RU" sz="2000" b="0">
                <a:solidFill>
                  <a:srgbClr val="CC0000"/>
                </a:solidFill>
                <a:latin typeface="Times New Roman" pitchFamily="18" charset="0"/>
              </a:rPr>
              <a:t>7.Составление рассказа </a:t>
            </a:r>
            <a:br>
              <a:rPr lang="ru-RU" sz="2000" b="0">
                <a:solidFill>
                  <a:srgbClr val="CC0000"/>
                </a:solidFill>
                <a:latin typeface="Times New Roman" pitchFamily="18" charset="0"/>
              </a:rPr>
            </a:br>
            <a:r>
              <a:rPr lang="ru-RU" sz="2000" b="0">
                <a:solidFill>
                  <a:srgbClr val="CC0000"/>
                </a:solidFill>
                <a:latin typeface="Times New Roman" pitchFamily="18" charset="0"/>
              </a:rPr>
              <a:t>(с использованием мнемотехники)</a:t>
            </a:r>
          </a:p>
        </p:txBody>
      </p:sp>
      <p:sp>
        <p:nvSpPr>
          <p:cNvPr id="65544" name="Rectangle 8"/>
          <p:cNvSpPr>
            <a:spLocks noGrp="1" noChangeArrowheads="1"/>
          </p:cNvSpPr>
          <p:nvPr>
            <p:ph type="body" sz="half" idx="1"/>
          </p:nvPr>
        </p:nvSpPr>
        <p:spPr>
          <a:xfrm>
            <a:off x="468313" y="1196975"/>
            <a:ext cx="8229600" cy="2592388"/>
          </a:xfrm>
        </p:spPr>
        <p:txBody>
          <a:bodyPr/>
          <a:lstStyle/>
          <a:p>
            <a:pPr>
              <a:buFont typeface="Wingdings" pitchFamily="2" charset="2"/>
              <a:buNone/>
            </a:pPr>
            <a:r>
              <a:rPr lang="ru-RU" altLang="ru-RU" sz="1200">
                <a:latin typeface="Times New Roman" pitchFamily="18" charset="0"/>
              </a:rPr>
              <a:t>            Логопед: : Сейчас мы с вами будем составлять рассказ по таблице «Транспорт» Логопед предлагает детям мнемотаблицу Дети рассматривают таблицу. Давайте мы  с вами рассмотрим самолет. И составим рассказ</a:t>
            </a:r>
          </a:p>
          <a:p>
            <a:pPr>
              <a:buFont typeface="Wingdings" pitchFamily="2" charset="2"/>
              <a:buNone/>
            </a:pPr>
            <a:r>
              <a:rPr lang="ru-RU" altLang="ru-RU" sz="1200" b="1">
                <a:solidFill>
                  <a:srgbClr val="CC0000"/>
                </a:solidFill>
                <a:latin typeface="Times New Roman" pitchFamily="18" charset="0"/>
              </a:rPr>
              <a:t>План описательного рассказа</a:t>
            </a:r>
            <a:r>
              <a:rPr lang="ru-RU" altLang="ru-RU" sz="1200">
                <a:solidFill>
                  <a:srgbClr val="CC0000"/>
                </a:solidFill>
                <a:latin typeface="Times New Roman" pitchFamily="18" charset="0"/>
              </a:rPr>
              <a:t/>
            </a:r>
            <a:br>
              <a:rPr lang="ru-RU" altLang="ru-RU" sz="1200">
                <a:solidFill>
                  <a:srgbClr val="CC0000"/>
                </a:solidFill>
                <a:latin typeface="Times New Roman" pitchFamily="18" charset="0"/>
              </a:rPr>
            </a:br>
            <a:r>
              <a:rPr lang="ru-RU" altLang="ru-RU" sz="1200">
                <a:latin typeface="Times New Roman" pitchFamily="18" charset="0"/>
              </a:rPr>
              <a:t>Цвет. (Какого цвета транспорт?)</a:t>
            </a:r>
            <a:br>
              <a:rPr lang="ru-RU" altLang="ru-RU" sz="1200">
                <a:latin typeface="Times New Roman" pitchFamily="18" charset="0"/>
              </a:rPr>
            </a:br>
            <a:r>
              <a:rPr lang="ru-RU" altLang="ru-RU" sz="1200">
                <a:latin typeface="Times New Roman" pitchFamily="18" charset="0"/>
              </a:rPr>
              <a:t/>
            </a:r>
            <a:br>
              <a:rPr lang="ru-RU" altLang="ru-RU" sz="1200">
                <a:latin typeface="Times New Roman" pitchFamily="18" charset="0"/>
              </a:rPr>
            </a:br>
            <a:r>
              <a:rPr lang="ru-RU" altLang="ru-RU" sz="1200">
                <a:latin typeface="Times New Roman" pitchFamily="18" charset="0"/>
              </a:rPr>
              <a:t>Контур, знак вопроса. (Из какого материала он сделан?)</a:t>
            </a:r>
            <a:br>
              <a:rPr lang="ru-RU" altLang="ru-RU" sz="1200">
                <a:latin typeface="Times New Roman" pitchFamily="18" charset="0"/>
              </a:rPr>
            </a:br>
            <a:r>
              <a:rPr lang="ru-RU" altLang="ru-RU" sz="1200">
                <a:latin typeface="Times New Roman" pitchFamily="18" charset="0"/>
              </a:rPr>
              <a:t/>
            </a:r>
            <a:br>
              <a:rPr lang="ru-RU" altLang="ru-RU" sz="1200">
                <a:latin typeface="Times New Roman" pitchFamily="18" charset="0"/>
              </a:rPr>
            </a:br>
            <a:r>
              <a:rPr lang="ru-RU" altLang="ru-RU" sz="1200">
                <a:latin typeface="Times New Roman" pitchFamily="18" charset="0"/>
              </a:rPr>
              <a:t>Части машины. (Назови детали транспорта.)</a:t>
            </a:r>
            <a:br>
              <a:rPr lang="ru-RU" altLang="ru-RU" sz="1200">
                <a:latin typeface="Times New Roman" pitchFamily="18" charset="0"/>
              </a:rPr>
            </a:br>
            <a:r>
              <a:rPr lang="ru-RU" altLang="ru-RU" sz="1200">
                <a:latin typeface="Times New Roman" pitchFamily="18" charset="0"/>
              </a:rPr>
              <a:t/>
            </a:r>
            <a:br>
              <a:rPr lang="ru-RU" altLang="ru-RU" sz="1200">
                <a:latin typeface="Times New Roman" pitchFamily="18" charset="0"/>
              </a:rPr>
            </a:br>
            <a:r>
              <a:rPr lang="ru-RU" altLang="ru-RU" sz="1200">
                <a:latin typeface="Times New Roman" pitchFamily="18" charset="0"/>
              </a:rPr>
              <a:t>Человек. (Пассажирский транспорт.)</a:t>
            </a:r>
            <a:br>
              <a:rPr lang="ru-RU" altLang="ru-RU" sz="1200">
                <a:latin typeface="Times New Roman" pitchFamily="18" charset="0"/>
              </a:rPr>
            </a:br>
            <a:r>
              <a:rPr lang="ru-RU" altLang="ru-RU" sz="1200">
                <a:latin typeface="Times New Roman" pitchFamily="18" charset="0"/>
              </a:rPr>
              <a:t/>
            </a:r>
            <a:br>
              <a:rPr lang="ru-RU" altLang="ru-RU" sz="1200">
                <a:latin typeface="Times New Roman" pitchFamily="18" charset="0"/>
              </a:rPr>
            </a:br>
            <a:r>
              <a:rPr lang="ru-RU" altLang="ru-RU" sz="1200">
                <a:latin typeface="Times New Roman" pitchFamily="18" charset="0"/>
              </a:rPr>
              <a:t>Мешок. (Грузовой транспорт.)</a:t>
            </a:r>
            <a:br>
              <a:rPr lang="ru-RU" altLang="ru-RU" sz="1200">
                <a:latin typeface="Times New Roman" pitchFamily="18" charset="0"/>
              </a:rPr>
            </a:br>
            <a:r>
              <a:rPr lang="ru-RU" altLang="ru-RU" sz="1200">
                <a:latin typeface="Times New Roman" pitchFamily="18" charset="0"/>
              </a:rPr>
              <a:t/>
            </a:r>
            <a:br>
              <a:rPr lang="ru-RU" altLang="ru-RU" sz="1200">
                <a:latin typeface="Times New Roman" pitchFamily="18" charset="0"/>
              </a:rPr>
            </a:br>
            <a:r>
              <a:rPr lang="ru-RU" altLang="ru-RU" sz="1200">
                <a:latin typeface="Times New Roman" pitchFamily="18" charset="0"/>
              </a:rPr>
              <a:t>Небо, дорога, вода, буква «М». (Воздушный, водный, наземный, подземный.)</a:t>
            </a:r>
            <a:br>
              <a:rPr lang="ru-RU" altLang="ru-RU" sz="1200">
                <a:latin typeface="Times New Roman" pitchFamily="18" charset="0"/>
              </a:rPr>
            </a:br>
            <a:r>
              <a:rPr lang="ru-RU" altLang="ru-RU" sz="1200">
                <a:latin typeface="Times New Roman" pitchFamily="18" charset="0"/>
              </a:rPr>
              <a:t/>
            </a:r>
            <a:br>
              <a:rPr lang="ru-RU" altLang="ru-RU" sz="1200">
                <a:latin typeface="Times New Roman" pitchFamily="18" charset="0"/>
              </a:rPr>
            </a:br>
            <a:endParaRPr lang="ru-RU" altLang="ru-RU" sz="1200">
              <a:latin typeface="Times New Roman" pitchFamily="18" charset="0"/>
            </a:endParaRPr>
          </a:p>
          <a:p>
            <a:pPr>
              <a:buFont typeface="Wingdings" pitchFamily="2" charset="2"/>
              <a:buNone/>
            </a:pPr>
            <a:endParaRPr lang="ru-RU" sz="1200">
              <a:latin typeface="Times New Roman" pitchFamily="18" charset="0"/>
            </a:endParaRPr>
          </a:p>
        </p:txBody>
      </p:sp>
      <p:sp>
        <p:nvSpPr>
          <p:cNvPr id="65545" name="Rectangle 9"/>
          <p:cNvSpPr>
            <a:spLocks noGrp="1" noChangeArrowheads="1"/>
          </p:cNvSpPr>
          <p:nvPr>
            <p:ph sz="half" idx="2"/>
          </p:nvPr>
        </p:nvSpPr>
        <p:spPr/>
        <p:txBody>
          <a:bodyPr/>
          <a:lstStyle/>
          <a:p>
            <a:endParaRPr lang="ru-RU" sz="2800"/>
          </a:p>
        </p:txBody>
      </p:sp>
      <p:pic>
        <p:nvPicPr>
          <p:cNvPr id="65541" name="Picture 5" descr="469361_html_1e1c897"/>
          <p:cNvPicPr>
            <a:picLocks noChangeAspect="1" noChangeArrowheads="1"/>
          </p:cNvPicPr>
          <p:nvPr/>
        </p:nvPicPr>
        <p:blipFill>
          <a:blip r:embed="rId2"/>
          <a:srcRect/>
          <a:stretch>
            <a:fillRect/>
          </a:stretch>
        </p:blipFill>
        <p:spPr bwMode="auto">
          <a:xfrm>
            <a:off x="2124075" y="3933825"/>
            <a:ext cx="5308600" cy="24669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ru-RU" altLang="ru-RU" sz="2000" b="0">
                <a:solidFill>
                  <a:srgbClr val="CC0000"/>
                </a:solidFill>
              </a:rPr>
              <a:t>8. Составление рассказа.</a:t>
            </a:r>
            <a:endParaRPr lang="ru-RU" sz="2000" b="0">
              <a:solidFill>
                <a:srgbClr val="CC0000"/>
              </a:solidFill>
            </a:endParaRPr>
          </a:p>
        </p:txBody>
      </p:sp>
      <p:sp>
        <p:nvSpPr>
          <p:cNvPr id="68611" name="Rectangle 3"/>
          <p:cNvSpPr>
            <a:spLocks noGrp="1" noChangeArrowheads="1"/>
          </p:cNvSpPr>
          <p:nvPr>
            <p:ph type="body" idx="1"/>
          </p:nvPr>
        </p:nvSpPr>
        <p:spPr/>
        <p:txBody>
          <a:bodyPr/>
          <a:lstStyle/>
          <a:p>
            <a:pPr>
              <a:lnSpc>
                <a:spcPct val="90000"/>
              </a:lnSpc>
              <a:buFont typeface="Wingdings" pitchFamily="2" charset="2"/>
              <a:buNone/>
            </a:pPr>
            <a:r>
              <a:rPr lang="ru-RU" altLang="ru-RU" sz="1400" b="1">
                <a:latin typeface="Times New Roman" pitchFamily="18" charset="0"/>
              </a:rPr>
              <a:t>Логопед говорит, что ему понравилось как ребята отвечали на вопросы. Получился целый рассказ.</a:t>
            </a:r>
          </a:p>
          <a:p>
            <a:pPr>
              <a:lnSpc>
                <a:spcPct val="90000"/>
              </a:lnSpc>
              <a:buFont typeface="Wingdings" pitchFamily="2" charset="2"/>
              <a:buNone/>
            </a:pPr>
            <a:r>
              <a:rPr lang="ru-RU" altLang="ru-RU"/>
              <a:t>(</a:t>
            </a:r>
            <a:r>
              <a:rPr lang="ru-RU" altLang="ru-RU" sz="1800">
                <a:latin typeface="Times New Roman" pitchFamily="18" charset="0"/>
              </a:rPr>
              <a:t>Примерный рассказ по таблице)</a:t>
            </a:r>
            <a:endParaRPr lang="ru-RU" altLang="ru-RU" sz="1800" b="1">
              <a:latin typeface="Times New Roman" pitchFamily="18" charset="0"/>
            </a:endParaRPr>
          </a:p>
          <a:p>
            <a:pPr algn="ctr">
              <a:lnSpc>
                <a:spcPct val="90000"/>
              </a:lnSpc>
              <a:buFont typeface="Wingdings" pitchFamily="2" charset="2"/>
              <a:buNone/>
            </a:pPr>
            <a:r>
              <a:rPr lang="ru-RU" altLang="ru-RU" sz="1800">
                <a:latin typeface="Times New Roman" pitchFamily="18" charset="0"/>
              </a:rPr>
              <a:t>Самолет белого цвета. Он сделан из легкого, но прочного металла. Колеса у него резиновые, сиденья кожаные, иллюминаторы стеклянные. У самолета есть крылья, основная часть, в которой находятся салон и кабина пилота, хвост и шасси. Самолет может перевозить пассажиров, а может быть грузовым. Самолет — это воздушный транспорт.</a:t>
            </a:r>
            <a:r>
              <a:rPr lang="ru-RU" altLang="ru-RU" sz="1800" b="1">
                <a:latin typeface="Times New Roman" pitchFamily="18" charset="0"/>
              </a:rPr>
              <a:t/>
            </a:r>
            <a:br>
              <a:rPr lang="ru-RU" altLang="ru-RU" sz="1800" b="1">
                <a:latin typeface="Times New Roman" pitchFamily="18" charset="0"/>
              </a:rPr>
            </a:br>
            <a:r>
              <a:rPr lang="ru-RU" altLang="ru-RU" sz="1800">
                <a:latin typeface="Times New Roman" pitchFamily="18" charset="0"/>
              </a:rPr>
              <a:t>Я очень люблю летать, а когда вырасту, буду пилотом или штурманом.</a:t>
            </a:r>
            <a:r>
              <a:rPr lang="ru-RU" altLang="ru-RU" sz="1800" b="1">
                <a:latin typeface="Times New Roman" pitchFamily="18" charset="0"/>
              </a:rPr>
              <a:t/>
            </a:r>
            <a:br>
              <a:rPr lang="ru-RU" altLang="ru-RU" sz="1800" b="1">
                <a:latin typeface="Times New Roman" pitchFamily="18" charset="0"/>
              </a:rPr>
            </a:br>
            <a:endParaRPr lang="ru-RU" altLang="ru-RU" sz="1800" b="1">
              <a:latin typeface="Times New Roman" pitchFamily="18" charset="0"/>
            </a:endParaRPr>
          </a:p>
          <a:p>
            <a:pPr algn="ctr">
              <a:lnSpc>
                <a:spcPct val="90000"/>
              </a:lnSpc>
              <a:buFont typeface="Wingdings" pitchFamily="2" charset="2"/>
              <a:buNone/>
            </a:pPr>
            <a:r>
              <a:rPr lang="ru-RU" altLang="ru-RU" sz="2000" b="1">
                <a:solidFill>
                  <a:srgbClr val="CC0000"/>
                </a:solidFill>
              </a:rPr>
              <a:t>8. Рассказы детей.</a:t>
            </a:r>
          </a:p>
          <a:p>
            <a:pPr algn="ctr">
              <a:lnSpc>
                <a:spcPct val="90000"/>
              </a:lnSpc>
              <a:spcBef>
                <a:spcPct val="0"/>
              </a:spcBef>
              <a:buFont typeface="Wingdings" pitchFamily="2" charset="2"/>
              <a:buNone/>
            </a:pPr>
            <a:r>
              <a:rPr lang="ru-RU" altLang="ru-RU" sz="1400">
                <a:solidFill>
                  <a:srgbClr val="000099"/>
                </a:solidFill>
              </a:rPr>
              <a:t> </a:t>
            </a:r>
            <a:r>
              <a:rPr lang="ru-RU" altLang="ru-RU" sz="1800"/>
              <a:t>Коллективное составление рассказа детьми, с помощью логопеда, по таблице. Логопед начинает рассказ, а дети продолжают. После совместного составления рассказа дети составляют рассказ индивидуально. Предлагается описать другие виды транспорта</a:t>
            </a:r>
            <a:endParaRPr lang="ru-RU" altLang="ru-RU" sz="1800" b="1">
              <a:latin typeface="Times New Roman" pitchFamily="18" charset="0"/>
            </a:endParaRPr>
          </a:p>
          <a:p>
            <a:pPr algn="ctr">
              <a:lnSpc>
                <a:spcPct val="90000"/>
              </a:lnSpc>
              <a:buFont typeface="Wingdings" pitchFamily="2" charset="2"/>
              <a:buNone/>
            </a:pPr>
            <a:endParaRPr lang="ru-RU" altLang="ru-RU" sz="1800" b="1">
              <a:latin typeface="Times New Roman" pitchFamily="18" charset="0"/>
            </a:endParaRPr>
          </a:p>
          <a:p>
            <a:pPr>
              <a:lnSpc>
                <a:spcPct val="90000"/>
              </a:lnSpc>
              <a:buFont typeface="Wingdings" pitchFamily="2" charset="2"/>
              <a:buNone/>
            </a:pPr>
            <a:endParaRPr lang="ru-RU"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ru-RU">
                <a:solidFill>
                  <a:schemeClr val="hlink"/>
                </a:solidFill>
              </a:rPr>
              <a:t>Актуальность проблемы</a:t>
            </a:r>
          </a:p>
        </p:txBody>
      </p:sp>
      <p:sp>
        <p:nvSpPr>
          <p:cNvPr id="33795" name="Rectangle 3"/>
          <p:cNvSpPr>
            <a:spLocks noGrp="1" noChangeArrowheads="1"/>
          </p:cNvSpPr>
          <p:nvPr>
            <p:ph type="body" idx="1"/>
          </p:nvPr>
        </p:nvSpPr>
        <p:spPr>
          <a:xfrm>
            <a:off x="250825" y="1600200"/>
            <a:ext cx="8435975" cy="4924425"/>
          </a:xfrm>
          <a:ln>
            <a:solidFill>
              <a:schemeClr val="tx1"/>
            </a:solidFill>
          </a:ln>
        </p:spPr>
        <p:txBody>
          <a:bodyPr/>
          <a:lstStyle/>
          <a:p>
            <a:pPr>
              <a:lnSpc>
                <a:spcPct val="80000"/>
              </a:lnSpc>
              <a:buFont typeface="Wingdings" pitchFamily="2" charset="2"/>
              <a:buNone/>
            </a:pPr>
            <a:r>
              <a:rPr lang="ru-RU" sz="1200" b="1">
                <a:latin typeface="Times New Roman" pitchFamily="18" charset="0"/>
              </a:rPr>
              <a:t>              Компьютер уже давно стал обычным явлением в нашей жизни. А для ребенка он становится не только развлечением, но и инструментом познания окружающего мира. Ещё совсем недавно казалось, что компьютер это сложный и загадочный прибор отдаленного будущего, который доступен только избранным. А сегодня, благодаря своей многофункциональности он полезен человеку любой профессии. Именно универсальность компьютерных средств определяет их развивающий эффект в образовании. Интерес детей к компьютеру огромен, и дело взрослых, обратить его в полезное русло. Компьютер, может служить мощным техническим средством обучения и играть роль незаменимого помощника в воспитании и обучении ребенка, а также в формировании речевого и общего психического развития дошкольников.</a:t>
            </a:r>
          </a:p>
          <a:p>
            <a:pPr>
              <a:lnSpc>
                <a:spcPct val="80000"/>
              </a:lnSpc>
              <a:buFont typeface="Wingdings" pitchFamily="2" charset="2"/>
              <a:buNone/>
            </a:pPr>
            <a:r>
              <a:rPr lang="ru-RU" sz="1200" b="1">
                <a:latin typeface="Times New Roman" pitchFamily="18" charset="0"/>
              </a:rPr>
              <a:t>               Использование информационно-коммуникативных технологий в логопедической работе одно из самых новых направлений в отечественной дошкольной педагогике, это комплексный, многоплановый, ресурсоемкий процесс, в котором участвуют и дети,  и педагоги, и родители.           </a:t>
            </a:r>
          </a:p>
          <a:p>
            <a:pPr>
              <a:lnSpc>
                <a:spcPct val="80000"/>
              </a:lnSpc>
              <a:buFont typeface="Wingdings" pitchFamily="2" charset="2"/>
              <a:buNone/>
            </a:pPr>
            <a:r>
              <a:rPr lang="ru-RU" sz="1200" b="1">
                <a:latin typeface="Times New Roman" pitchFamily="18" charset="0"/>
              </a:rPr>
              <a:t>             Отечественные и зарубежные исследования по использованию компьютера в детских садах убедительно доказывают не только возможность и целесообразность этого, но и особую роль компьютра в развитии интеллекта и в целом развитии личности.</a:t>
            </a:r>
          </a:p>
          <a:p>
            <a:pPr>
              <a:lnSpc>
                <a:spcPct val="80000"/>
              </a:lnSpc>
              <a:buFont typeface="Wingdings" pitchFamily="2" charset="2"/>
              <a:buNone/>
            </a:pPr>
            <a:r>
              <a:rPr lang="ru-RU" sz="1200" b="1">
                <a:latin typeface="Times New Roman" pitchFamily="18" charset="0"/>
              </a:rPr>
              <a:t>            Контингент дошкольников, зачисленные на логопункт, составляют дети, имеющие разный уровень речевого развития. Организация обучения этих детей требует особого подхода, который предусматривает постоянную эмоциональную поддержку дошкольников на занятиях. Одной из центральных проблем в логопедической работе является - мотивация. Часто в практике логопеда встречаются дети, с которыми невозможно просто сидеть за столом перебирать картинки, смотреть в зеркало и выполнять </a:t>
            </a:r>
            <a:r>
              <a:rPr lang="ru-RU" sz="1200" b="1">
                <a:latin typeface="Times New Roman" pitchFamily="18" charset="0"/>
                <a:hlinkClick r:id="rId2" tooltip="Артикуляционная гимнастика"/>
              </a:rPr>
              <a:t>артикуляционные упражнения</a:t>
            </a:r>
            <a:r>
              <a:rPr lang="ru-RU" sz="1200" b="1">
                <a:latin typeface="Times New Roman" pitchFamily="18" charset="0"/>
              </a:rPr>
              <a:t>, повторять цепочки слогов и слов. Как трудно удержать внимание таких детей на протяжении всего занятия. Вроде бы и упражнения интересные, картинки красочные и предметы лишние убраны из поля зрения ребенка, а все равно ребенок не включается в занятие. И вот удивительно: таких детей просто «завораживают» аналогичные </a:t>
            </a:r>
            <a:r>
              <a:rPr lang="ru-RU" sz="1200" b="1" i="1">
                <a:latin typeface="Times New Roman" pitchFamily="18" charset="0"/>
              </a:rPr>
              <a:t>упражнения на компьютере</a:t>
            </a:r>
            <a:endParaRPr lang="ru-RU" sz="1200" b="1">
              <a:latin typeface="Times New Roman" pitchFamily="18" charset="0"/>
            </a:endParaRPr>
          </a:p>
          <a:p>
            <a:pPr>
              <a:lnSpc>
                <a:spcPct val="80000"/>
              </a:lnSpc>
              <a:buFont typeface="Wingdings" pitchFamily="2" charset="2"/>
              <a:buNone/>
            </a:pPr>
            <a:r>
              <a:rPr lang="ru-RU" sz="1200" b="1">
                <a:latin typeface="Times New Roman" pitchFamily="18" charset="0"/>
              </a:rPr>
              <a:t>              Применение информационно-коммуникационных технологий в сочетании с традиционными методами позволяет оптимизировать коррекционно-развивающий процесс, сделать его более результативным. Известно, что использование в коррекционной работе разнообразных нетрадиционных методов и приемов предотвращает утомление детей, поддерживает у детей с различной речевой патологией познавательную активность, повышает эффективность логопедической работы в целом.</a:t>
            </a:r>
          </a:p>
        </p:txBody>
      </p:sp>
      <p:pic>
        <p:nvPicPr>
          <p:cNvPr id="33797" name="Picture 5" descr="MC900431505[1]"/>
          <p:cNvPicPr>
            <a:picLocks noChangeAspect="1" noChangeArrowheads="1"/>
          </p:cNvPicPr>
          <p:nvPr/>
        </p:nvPicPr>
        <p:blipFill>
          <a:blip r:embed="rId3"/>
          <a:srcRect/>
          <a:stretch>
            <a:fillRect/>
          </a:stretch>
        </p:blipFill>
        <p:spPr bwMode="auto">
          <a:xfrm>
            <a:off x="8027988" y="5605463"/>
            <a:ext cx="1252537" cy="12525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ru-RU" sz="2000">
                <a:solidFill>
                  <a:srgbClr val="CC0000"/>
                </a:solidFill>
                <a:latin typeface="Times New Roman" pitchFamily="18" charset="0"/>
              </a:rPr>
              <a:t>9. Итог непосредственно образовательной деятельности</a:t>
            </a:r>
          </a:p>
        </p:txBody>
      </p:sp>
      <p:sp>
        <p:nvSpPr>
          <p:cNvPr id="69636" name="Rectangle 4"/>
          <p:cNvSpPr>
            <a:spLocks noChangeArrowheads="1"/>
          </p:cNvSpPr>
          <p:nvPr/>
        </p:nvSpPr>
        <p:spPr bwMode="auto">
          <a:xfrm>
            <a:off x="395288" y="1268413"/>
            <a:ext cx="7777162" cy="1509712"/>
          </a:xfrm>
          <a:prstGeom prst="rect">
            <a:avLst/>
          </a:prstGeom>
          <a:noFill/>
          <a:ln w="9525">
            <a:noFill/>
            <a:miter lim="800000"/>
            <a:headEnd/>
            <a:tailEnd/>
          </a:ln>
          <a:effectLst/>
        </p:spPr>
        <p:txBody>
          <a:bodyPr>
            <a:spAutoFit/>
          </a:bodyPr>
          <a:lstStyle/>
          <a:p>
            <a:r>
              <a:rPr lang="ru-RU" altLang="ru-RU" b="1">
                <a:effectLst>
                  <a:outerShdw blurRad="38100" dist="38100" dir="2700000" algn="tl">
                    <a:srgbClr val="000000"/>
                  </a:outerShdw>
                </a:effectLst>
              </a:rPr>
              <a:t>Логопед:</a:t>
            </a:r>
          </a:p>
          <a:p>
            <a:r>
              <a:rPr lang="ru-RU" altLang="ru-RU" b="1">
                <a:effectLst>
                  <a:outerShdw blurRad="38100" dist="38100" dir="2700000" algn="tl">
                    <a:srgbClr val="000000"/>
                  </a:outerShdw>
                </a:effectLst>
              </a:rPr>
              <a:t>О чем мы сегодня говорили?</a:t>
            </a:r>
          </a:p>
          <a:p>
            <a:r>
              <a:rPr lang="ru-RU" altLang="ru-RU" b="1">
                <a:effectLst>
                  <a:outerShdw blurRad="38100" dist="38100" dir="2700000" algn="tl">
                    <a:srgbClr val="000000"/>
                  </a:outerShdw>
                </a:effectLst>
              </a:rPr>
              <a:t>В какие игры играли?</a:t>
            </a:r>
          </a:p>
          <a:p>
            <a:r>
              <a:rPr lang="ru-RU" altLang="ru-RU" b="1">
                <a:effectLst>
                  <a:outerShdw blurRad="38100" dist="38100" dir="2700000" algn="tl">
                    <a:srgbClr val="000000"/>
                  </a:outerShdw>
                </a:effectLst>
              </a:rPr>
              <a:t>Вам понравилось?</a:t>
            </a:r>
          </a:p>
          <a:p>
            <a:pPr>
              <a:spcBef>
                <a:spcPct val="50000"/>
              </a:spcBef>
              <a:buClr>
                <a:schemeClr val="hlink"/>
              </a:buClr>
              <a:buSzPct val="70000"/>
              <a:buFont typeface="Wingdings" pitchFamily="2" charset="2"/>
              <a:buChar char="n"/>
            </a:pPr>
            <a:endParaRPr lang="ru-RU" sz="1400">
              <a:effectLst>
                <a:outerShdw blurRad="38100" dist="38100" dir="2700000" algn="tl">
                  <a:srgbClr val="000000"/>
                </a:outerShdw>
              </a:effectLst>
              <a:latin typeface="Times New Roman" pitchFamily="18" charset="0"/>
            </a:endParaRPr>
          </a:p>
        </p:txBody>
      </p:sp>
      <p:pic>
        <p:nvPicPr>
          <p:cNvPr id="69637" name="Picture 5" descr="0002-002-Stikhi-M"/>
          <p:cNvPicPr>
            <a:picLocks noChangeAspect="1" noChangeArrowheads="1"/>
          </p:cNvPicPr>
          <p:nvPr/>
        </p:nvPicPr>
        <p:blipFill>
          <a:blip r:embed="rId2"/>
          <a:srcRect/>
          <a:stretch>
            <a:fillRect/>
          </a:stretch>
        </p:blipFill>
        <p:spPr bwMode="auto">
          <a:xfrm>
            <a:off x="2339975" y="2717800"/>
            <a:ext cx="4895850" cy="3673475"/>
          </a:xfrm>
          <a:prstGeom prst="rect">
            <a:avLst/>
          </a:prstGeom>
          <a:noFill/>
          <a:ln w="9525">
            <a:noFill/>
            <a:miter lim="800000"/>
            <a:headEnd/>
            <a:tailEnd/>
          </a:ln>
        </p:spPr>
      </p:pic>
      <p:sp>
        <p:nvSpPr>
          <p:cNvPr id="69638" name="WordArt 6"/>
          <p:cNvSpPr>
            <a:spLocks noChangeArrowheads="1" noChangeShapeType="1" noTextEdit="1"/>
          </p:cNvSpPr>
          <p:nvPr/>
        </p:nvSpPr>
        <p:spPr bwMode="auto">
          <a:xfrm>
            <a:off x="3492500" y="4005263"/>
            <a:ext cx="2520950" cy="865187"/>
          </a:xfrm>
          <a:prstGeom prst="rect">
            <a:avLst/>
          </a:prstGeom>
        </p:spPr>
        <p:txBody>
          <a:bodyPr wrap="none" fromWordArt="1">
            <a:prstTxWarp prst="textPlain">
              <a:avLst>
                <a:gd name="adj" fmla="val 50000"/>
              </a:avLst>
            </a:prstTxWarp>
          </a:bodyPr>
          <a:lstStyle/>
          <a:p>
            <a:pPr algn="ctr"/>
            <a:r>
              <a:rPr lang="ru-RU"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Молодцы!!!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1042988" y="404813"/>
            <a:ext cx="7767637" cy="1068387"/>
          </a:xfrm>
          <a:prstGeom prst="rect">
            <a:avLst/>
          </a:prstGeom>
          <a:noFill/>
          <a:ln w="9525">
            <a:noFill/>
            <a:miter lim="800000"/>
            <a:headEnd/>
            <a:tailEnd/>
          </a:ln>
          <a:effectLst/>
        </p:spPr>
        <p:txBody>
          <a:bodyPr>
            <a:spAutoFit/>
          </a:bodyPr>
          <a:lstStyle/>
          <a:p>
            <a:pPr algn="ctr"/>
            <a:r>
              <a:rPr lang="ru-RU" altLang="ru-RU" sz="2800" b="1" i="1">
                <a:solidFill>
                  <a:srgbClr val="D60093"/>
                </a:solidFill>
                <a:effectLst>
                  <a:outerShdw blurRad="38100" dist="38100" dir="2700000" algn="tl">
                    <a:srgbClr val="000000"/>
                  </a:outerShdw>
                </a:effectLst>
                <a:latin typeface="Times New Roman" pitchFamily="18" charset="0"/>
              </a:rPr>
              <a:t>Фотогалерея.</a:t>
            </a:r>
            <a:br>
              <a:rPr lang="ru-RU" altLang="ru-RU" sz="2800" b="1" i="1">
                <a:solidFill>
                  <a:srgbClr val="D60093"/>
                </a:solidFill>
                <a:effectLst>
                  <a:outerShdw blurRad="38100" dist="38100" dir="2700000" algn="tl">
                    <a:srgbClr val="000000"/>
                  </a:outerShdw>
                </a:effectLst>
                <a:latin typeface="Times New Roman" pitchFamily="18" charset="0"/>
              </a:rPr>
            </a:br>
            <a:r>
              <a:rPr lang="ru-RU" altLang="ru-RU" i="1">
                <a:solidFill>
                  <a:schemeClr val="tx2"/>
                </a:solidFill>
                <a:effectLst>
                  <a:outerShdw blurRad="38100" dist="38100" dir="2700000" algn="tl">
                    <a:srgbClr val="000000"/>
                  </a:outerShdw>
                </a:effectLst>
                <a:latin typeface="Times New Roman" pitchFamily="18" charset="0"/>
              </a:rPr>
              <a:t>Проведение непосредственно образовательной деятельности по развитию речи по теме «Транспорт» </a:t>
            </a:r>
            <a:endParaRPr lang="ru-RU" i="1">
              <a:solidFill>
                <a:schemeClr val="tx2"/>
              </a:solidFill>
              <a:effectLst>
                <a:outerShdw blurRad="38100" dist="38100" dir="2700000" algn="tl">
                  <a:srgbClr val="000000"/>
                </a:outerShdw>
              </a:effectLst>
              <a:latin typeface="Times New Roman" pitchFamily="18" charset="0"/>
            </a:endParaRPr>
          </a:p>
        </p:txBody>
      </p:sp>
      <p:pic>
        <p:nvPicPr>
          <p:cNvPr id="71687" name="Picture 7" descr="Рисунок3"/>
          <p:cNvPicPr>
            <a:picLocks noChangeAspect="1" noChangeArrowheads="1"/>
          </p:cNvPicPr>
          <p:nvPr/>
        </p:nvPicPr>
        <p:blipFill>
          <a:blip r:embed="rId2"/>
          <a:srcRect/>
          <a:stretch>
            <a:fillRect/>
          </a:stretch>
        </p:blipFill>
        <p:spPr bwMode="auto">
          <a:xfrm rot="-677379">
            <a:off x="395288" y="2420938"/>
            <a:ext cx="2627312" cy="3694112"/>
          </a:xfrm>
          <a:prstGeom prst="rect">
            <a:avLst/>
          </a:prstGeom>
          <a:noFill/>
        </p:spPr>
      </p:pic>
      <p:pic>
        <p:nvPicPr>
          <p:cNvPr id="71688" name="Picture 8"/>
          <p:cNvPicPr>
            <a:picLocks noChangeAspect="1" noChangeArrowheads="1"/>
          </p:cNvPicPr>
          <p:nvPr/>
        </p:nvPicPr>
        <p:blipFill>
          <a:blip r:embed="rId3"/>
          <a:srcRect/>
          <a:stretch>
            <a:fillRect/>
          </a:stretch>
        </p:blipFill>
        <p:spPr bwMode="auto">
          <a:xfrm>
            <a:off x="3348038" y="1628775"/>
            <a:ext cx="2274887" cy="3595688"/>
          </a:xfrm>
          <a:prstGeom prst="rect">
            <a:avLst/>
          </a:prstGeom>
          <a:noFill/>
          <a:ln w="9525">
            <a:noFill/>
            <a:miter lim="800000"/>
            <a:headEnd/>
            <a:tailEnd/>
          </a:ln>
          <a:effectLst/>
        </p:spPr>
      </p:pic>
      <p:pic>
        <p:nvPicPr>
          <p:cNvPr id="71689" name="Picture 9"/>
          <p:cNvPicPr>
            <a:picLocks noChangeAspect="1" noChangeArrowheads="1"/>
          </p:cNvPicPr>
          <p:nvPr/>
        </p:nvPicPr>
        <p:blipFill>
          <a:blip r:embed="rId4"/>
          <a:srcRect/>
          <a:stretch>
            <a:fillRect/>
          </a:stretch>
        </p:blipFill>
        <p:spPr bwMode="auto">
          <a:xfrm rot="948204">
            <a:off x="6156325" y="2205038"/>
            <a:ext cx="2574925" cy="3694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srcRect/>
          <a:stretch>
            <a:fillRect/>
          </a:stretch>
        </p:blipFill>
        <p:spPr bwMode="auto">
          <a:xfrm rot="-937176">
            <a:off x="539750" y="2276475"/>
            <a:ext cx="2414588" cy="3700463"/>
          </a:xfrm>
          <a:prstGeom prst="rect">
            <a:avLst/>
          </a:prstGeom>
          <a:noFill/>
          <a:ln w="9525">
            <a:noFill/>
            <a:miter lim="800000"/>
            <a:headEnd/>
            <a:tailEnd/>
          </a:ln>
          <a:effectLst/>
        </p:spPr>
      </p:pic>
      <p:pic>
        <p:nvPicPr>
          <p:cNvPr id="75781" name="Picture 5"/>
          <p:cNvPicPr>
            <a:picLocks noChangeAspect="1" noChangeArrowheads="1"/>
          </p:cNvPicPr>
          <p:nvPr/>
        </p:nvPicPr>
        <p:blipFill>
          <a:blip r:embed="rId3"/>
          <a:srcRect/>
          <a:stretch>
            <a:fillRect/>
          </a:stretch>
        </p:blipFill>
        <p:spPr bwMode="auto">
          <a:xfrm>
            <a:off x="3059113" y="476250"/>
            <a:ext cx="2725737" cy="3743325"/>
          </a:xfrm>
          <a:prstGeom prst="rect">
            <a:avLst/>
          </a:prstGeom>
          <a:noFill/>
          <a:ln w="9525">
            <a:noFill/>
            <a:miter lim="800000"/>
            <a:headEnd/>
            <a:tailEnd/>
          </a:ln>
          <a:effectLst/>
        </p:spPr>
      </p:pic>
      <p:pic>
        <p:nvPicPr>
          <p:cNvPr id="75782" name="Picture 6"/>
          <p:cNvPicPr>
            <a:picLocks noChangeAspect="1" noChangeArrowheads="1"/>
          </p:cNvPicPr>
          <p:nvPr/>
        </p:nvPicPr>
        <p:blipFill>
          <a:blip r:embed="rId4"/>
          <a:srcRect/>
          <a:stretch>
            <a:fillRect/>
          </a:stretch>
        </p:blipFill>
        <p:spPr bwMode="auto">
          <a:xfrm rot="857777">
            <a:off x="5795963" y="2349500"/>
            <a:ext cx="2805112" cy="3751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Rot="1" noChangeArrowheads="1"/>
          </p:cNvSpPr>
          <p:nvPr>
            <p:ph type="title"/>
          </p:nvPr>
        </p:nvSpPr>
        <p:spPr>
          <a:xfrm>
            <a:off x="457200" y="274638"/>
            <a:ext cx="8229600" cy="1066800"/>
          </a:xfrm>
        </p:spPr>
        <p:txBody>
          <a:bodyPr/>
          <a:lstStyle/>
          <a:p>
            <a:r>
              <a:rPr lang="ru-RU">
                <a:solidFill>
                  <a:schemeClr val="hlink"/>
                </a:solidFill>
              </a:rPr>
              <a:t>Цель проекта:</a:t>
            </a:r>
          </a:p>
        </p:txBody>
      </p:sp>
      <p:sp>
        <p:nvSpPr>
          <p:cNvPr id="34822" name="Rectangle 6"/>
          <p:cNvSpPr>
            <a:spLocks noGrp="1" noChangeArrowheads="1"/>
          </p:cNvSpPr>
          <p:nvPr>
            <p:ph type="body" idx="1"/>
          </p:nvPr>
        </p:nvSpPr>
        <p:spPr/>
        <p:txBody>
          <a:bodyPr/>
          <a:lstStyle/>
          <a:p>
            <a:pPr algn="ctr">
              <a:buFont typeface="Wingdings" pitchFamily="2" charset="2"/>
              <a:buNone/>
            </a:pPr>
            <a:r>
              <a:rPr lang="ru-RU" sz="2400" b="1">
                <a:latin typeface="Times New Roman" pitchFamily="18" charset="0"/>
              </a:rPr>
              <a:t>Использование информационно – коммуникационных технологий в логопедической работе, для обогащения устной речи дошкольников. </a:t>
            </a:r>
          </a:p>
          <a:p>
            <a:pPr algn="ctr">
              <a:buFont typeface="Wingdings" pitchFamily="2" charset="2"/>
              <a:buNone/>
            </a:pPr>
            <a:endParaRPr lang="ru-RU" sz="2400" b="1">
              <a:latin typeface="Times New Roman" pitchFamily="18" charset="0"/>
            </a:endParaRPr>
          </a:p>
          <a:p>
            <a:pPr algn="ctr">
              <a:buFont typeface="Wingdings" pitchFamily="2" charset="2"/>
              <a:buNone/>
            </a:pPr>
            <a:endParaRPr lang="ru-RU" sz="2000" b="1">
              <a:latin typeface="Times New Roman" pitchFamily="18" charset="0"/>
            </a:endParaRPr>
          </a:p>
          <a:p>
            <a:pPr algn="ctr">
              <a:buFont typeface="Wingdings" pitchFamily="2" charset="2"/>
              <a:buNone/>
            </a:pPr>
            <a:endParaRPr lang="ru-RU" sz="2000" b="1">
              <a:latin typeface="Times New Roman" pitchFamily="18" charset="0"/>
            </a:endParaRPr>
          </a:p>
        </p:txBody>
      </p:sp>
      <p:pic>
        <p:nvPicPr>
          <p:cNvPr id="34823" name="Picture 7" descr="MC900415498[1]"/>
          <p:cNvPicPr>
            <a:picLocks noChangeAspect="1" noChangeArrowheads="1"/>
          </p:cNvPicPr>
          <p:nvPr/>
        </p:nvPicPr>
        <p:blipFill>
          <a:blip r:embed="rId2"/>
          <a:srcRect/>
          <a:stretch>
            <a:fillRect/>
          </a:stretch>
        </p:blipFill>
        <p:spPr bwMode="auto">
          <a:xfrm>
            <a:off x="2627313" y="2924175"/>
            <a:ext cx="4287837" cy="34496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Rot="1" noChangeArrowheads="1"/>
          </p:cNvSpPr>
          <p:nvPr>
            <p:ph type="title"/>
          </p:nvPr>
        </p:nvSpPr>
        <p:spPr/>
        <p:txBody>
          <a:bodyPr/>
          <a:lstStyle/>
          <a:p>
            <a:r>
              <a:rPr lang="ru-RU">
                <a:solidFill>
                  <a:schemeClr val="hlink"/>
                </a:solidFill>
              </a:rPr>
              <a:t>Задачи проекта:</a:t>
            </a:r>
          </a:p>
        </p:txBody>
      </p:sp>
      <p:sp>
        <p:nvSpPr>
          <p:cNvPr id="37896" name="Rectangle 8"/>
          <p:cNvSpPr>
            <a:spLocks noGrp="1" noChangeArrowheads="1"/>
          </p:cNvSpPr>
          <p:nvPr>
            <p:ph type="body" sz="half" idx="1"/>
          </p:nvPr>
        </p:nvSpPr>
        <p:spPr/>
        <p:txBody>
          <a:bodyPr/>
          <a:lstStyle/>
          <a:p>
            <a:pPr>
              <a:lnSpc>
                <a:spcPct val="80000"/>
              </a:lnSpc>
            </a:pPr>
            <a:r>
              <a:rPr lang="ru-RU" sz="1400"/>
              <a:t>Развитие языковой эрудиции каждого ребёнка</a:t>
            </a:r>
          </a:p>
          <a:p>
            <a:pPr>
              <a:lnSpc>
                <a:spcPct val="80000"/>
              </a:lnSpc>
            </a:pPr>
            <a:r>
              <a:rPr lang="ru-RU" sz="1400"/>
              <a:t> Развитие слухового восприятия.</a:t>
            </a:r>
          </a:p>
          <a:p>
            <a:pPr>
              <a:lnSpc>
                <a:spcPct val="80000"/>
              </a:lnSpc>
            </a:pPr>
            <a:r>
              <a:rPr lang="ru-RU" sz="1400"/>
              <a:t>Обогащение словарного запаса.</a:t>
            </a:r>
          </a:p>
          <a:p>
            <a:pPr>
              <a:lnSpc>
                <a:spcPct val="80000"/>
              </a:lnSpc>
            </a:pPr>
            <a:r>
              <a:rPr lang="ru-RU" sz="1400"/>
              <a:t> Совершенствование грамматического строя речи.</a:t>
            </a:r>
          </a:p>
          <a:p>
            <a:pPr>
              <a:lnSpc>
                <a:spcPct val="80000"/>
              </a:lnSpc>
            </a:pPr>
            <a:r>
              <a:rPr lang="ru-RU" sz="1400"/>
              <a:t>Формирование у детей знаковую функцию сознания, что является крайне важным для их языкового и интеллектуального развития.</a:t>
            </a:r>
          </a:p>
          <a:p>
            <a:pPr>
              <a:lnSpc>
                <a:spcPct val="80000"/>
              </a:lnSpc>
            </a:pPr>
            <a:r>
              <a:rPr lang="ru-RU" sz="1400"/>
              <a:t>Развитие связной речи</a:t>
            </a:r>
          </a:p>
          <a:p>
            <a:pPr>
              <a:lnSpc>
                <a:spcPct val="80000"/>
              </a:lnSpc>
            </a:pPr>
            <a:r>
              <a:rPr lang="ru-RU" sz="1400"/>
              <a:t> Формирование познавательной мотивации.</a:t>
            </a:r>
          </a:p>
          <a:p>
            <a:pPr>
              <a:lnSpc>
                <a:spcPct val="80000"/>
              </a:lnSpc>
            </a:pPr>
            <a:r>
              <a:rPr lang="ru-RU" sz="1400"/>
              <a:t>Развитие внимания, наблюдательности.</a:t>
            </a:r>
          </a:p>
        </p:txBody>
      </p:sp>
      <p:pic>
        <p:nvPicPr>
          <p:cNvPr id="37898" name="Picture 10" descr="j0205582"/>
          <p:cNvPicPr>
            <a:picLocks noGrp="1" noChangeAspect="1" noChangeArrowheads="1"/>
          </p:cNvPicPr>
          <p:nvPr>
            <p:ph sz="half" idx="2"/>
          </p:nvPr>
        </p:nvPicPr>
        <p:blipFill>
          <a:blip r:embed="rId2"/>
          <a:srcRect/>
          <a:stretch>
            <a:fillRect/>
          </a:stretch>
        </p:blipFill>
        <p:spPr>
          <a:xfrm>
            <a:off x="3203575" y="4076700"/>
            <a:ext cx="2543175" cy="23336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p:txBody>
          <a:bodyPr/>
          <a:lstStyle/>
          <a:p>
            <a:r>
              <a:rPr lang="ru-RU">
                <a:solidFill>
                  <a:schemeClr val="hlink"/>
                </a:solidFill>
              </a:rPr>
              <a:t>Содержание работы по проекту</a:t>
            </a:r>
          </a:p>
        </p:txBody>
      </p:sp>
      <p:sp>
        <p:nvSpPr>
          <p:cNvPr id="40965" name="Rectangle 5"/>
          <p:cNvSpPr>
            <a:spLocks noGrp="1" noChangeArrowheads="1"/>
          </p:cNvSpPr>
          <p:nvPr>
            <p:ph type="body" sz="half" idx="1"/>
          </p:nvPr>
        </p:nvSpPr>
        <p:spPr/>
        <p:txBody>
          <a:bodyPr/>
          <a:lstStyle/>
          <a:p>
            <a:pPr>
              <a:lnSpc>
                <a:spcPct val="80000"/>
              </a:lnSpc>
              <a:buFont typeface="Wingdings" pitchFamily="2" charset="2"/>
              <a:buNone/>
            </a:pPr>
            <a:r>
              <a:rPr lang="ru-RU" sz="800"/>
              <a:t>                 </a:t>
            </a:r>
            <a:r>
              <a:rPr lang="ru-RU" sz="1400"/>
              <a:t>Дети с нарушением речи часто имеют ослабленную нервную систему, чтобы ее не перегружать работа с компьютером на одном занятии не должна превышать 5-15 минут, в зависимости от возраста ребенка и степени истощаемости его нервной системы. До начала непосредственно образовательной деятельности  для предупреждения переутомления глаз рекомендуется провести с ребенком зрительную гимнастику: движения глазами вправо-влево, вверх-вниз в течение 8-10 секунд, круговые движения глаз по часовой стрелке и против часовой стрелки по 8-10 раз.</a:t>
            </a:r>
          </a:p>
          <a:p>
            <a:pPr>
              <a:lnSpc>
                <a:spcPct val="80000"/>
              </a:lnSpc>
              <a:buFont typeface="Wingdings" pitchFamily="2" charset="2"/>
              <a:buNone/>
            </a:pPr>
            <a:r>
              <a:rPr lang="ru-RU" sz="1400"/>
              <a:t>              Непосредственно образовательная деятельность по развитию речи с применением  ИКТ проводится  при первостепенной роли учителя-логопеда по принципу тройственного взаимодействия: педагог – компьютер – ребенок. Занятие проводится в малой подгрупповой наполняемости (3-4 человека).</a:t>
            </a:r>
          </a:p>
          <a:p>
            <a:pPr>
              <a:lnSpc>
                <a:spcPct val="80000"/>
              </a:lnSpc>
              <a:buFont typeface="Wingdings" pitchFamily="2" charset="2"/>
              <a:buNone/>
            </a:pPr>
            <a:r>
              <a:rPr lang="ru-RU" sz="1400"/>
              <a:t>              Компьютерная логопедическая презентация по развитию речи «Транспорт» проста в управлении. Она имеет доступный интерфейс - сменяющиеся слайды с дидактическими играми и заданиями по выбранной тематике, сопровождающиеся звуковым и анимационным оформлением. В оформлении слайдов использованы яркие картины, что повышает визуализацию представленного речевого материала и общая заинтересованность занятием ребёнка в целом. Основное управление происходит при помощи манипулятора-мышь или клавишами клавиатуры. </a:t>
            </a:r>
          </a:p>
        </p:txBody>
      </p:sp>
      <p:pic>
        <p:nvPicPr>
          <p:cNvPr id="40969" name="Picture 9" descr="MC900343361[1]"/>
          <p:cNvPicPr>
            <a:picLocks noGrp="1" noChangeAspect="1" noChangeArrowheads="1"/>
          </p:cNvPicPr>
          <p:nvPr>
            <p:ph sz="half" idx="2"/>
          </p:nvPr>
        </p:nvPicPr>
        <p:blipFill>
          <a:blip r:embed="rId2"/>
          <a:srcRect/>
          <a:stretch>
            <a:fillRect/>
          </a:stretch>
        </p:blipFill>
        <p:spPr>
          <a:xfrm>
            <a:off x="3348038" y="4419600"/>
            <a:ext cx="2520950" cy="2438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Rot="1" noChangeArrowheads="1"/>
          </p:cNvSpPr>
          <p:nvPr>
            <p:ph type="title"/>
          </p:nvPr>
        </p:nvSpPr>
        <p:spPr/>
        <p:txBody>
          <a:bodyPr/>
          <a:lstStyle/>
          <a:p>
            <a:r>
              <a:rPr lang="ru-RU" sz="4000">
                <a:solidFill>
                  <a:schemeClr val="hlink"/>
                </a:solidFill>
              </a:rPr>
              <a:t>Методика использования ИКТ на логопедических занятиях</a:t>
            </a:r>
          </a:p>
        </p:txBody>
      </p:sp>
      <p:sp>
        <p:nvSpPr>
          <p:cNvPr id="43013" name="Rectangle 5"/>
          <p:cNvSpPr>
            <a:spLocks noGrp="1" noChangeArrowheads="1"/>
          </p:cNvSpPr>
          <p:nvPr>
            <p:ph type="body" sz="half" idx="1"/>
          </p:nvPr>
        </p:nvSpPr>
        <p:spPr>
          <a:xfrm>
            <a:off x="395288" y="1557338"/>
            <a:ext cx="8229600" cy="2185987"/>
          </a:xfrm>
        </p:spPr>
        <p:txBody>
          <a:bodyPr/>
          <a:lstStyle/>
          <a:p>
            <a:pPr>
              <a:lnSpc>
                <a:spcPct val="80000"/>
              </a:lnSpc>
              <a:buFont typeface="Wingdings" pitchFamily="2" charset="2"/>
              <a:buNone/>
            </a:pPr>
            <a:r>
              <a:rPr lang="ru-RU" sz="1200"/>
              <a:t>                   Любое логопедическое занятие начинается с организационного момента («разминки для ума»). На данном этапе могут быть использованы загадки, задания связанные с обобщением. Посредством решения таких «задачек» у детей формируется алгоритм преодоления трудностей в осознании содержания обычных задач. </a:t>
            </a:r>
          </a:p>
          <a:p>
            <a:pPr>
              <a:lnSpc>
                <a:spcPct val="80000"/>
              </a:lnSpc>
              <a:buFont typeface="Wingdings" pitchFamily="2" charset="2"/>
              <a:buNone/>
            </a:pPr>
            <a:r>
              <a:rPr lang="ru-RU" sz="1200"/>
              <a:t>                 В основной части  непосредственно образовательной деятельности могут быть использованы различные (в зависимости от темы и целей занятия) материалы ИКТ. Это могут быть и вышеуказанные загадки, и самостоятельно созданные материалы. Очень удобны в работе использовать в занятия-презентации по конкретным темам. Эти презентации включают наглядный материал, схемы для составления предложений, карточки с заданиями, анимации  и многое другое. Физкультминутку для детей тоже может провести компьютер. На экране монитора появляются схематичные изображения человечков в разных гимнастических позах. </a:t>
            </a:r>
          </a:p>
          <a:p>
            <a:pPr>
              <a:lnSpc>
                <a:spcPct val="80000"/>
              </a:lnSpc>
              <a:buFont typeface="Wingdings" pitchFamily="2" charset="2"/>
              <a:buNone/>
            </a:pPr>
            <a:r>
              <a:rPr lang="ru-RU" sz="1200"/>
              <a:t>                 Заключительная часть непосредственно образовательной деятельности  может в текстовом файле содержать проблемные вопросы по теме беседы (для подведения итогов) или стать поощрением за хорошую работу.</a:t>
            </a:r>
          </a:p>
        </p:txBody>
      </p:sp>
      <p:pic>
        <p:nvPicPr>
          <p:cNvPr id="43015" name="Picture 7" descr="j0285750"/>
          <p:cNvPicPr>
            <a:picLocks noGrp="1" noChangeAspect="1" noChangeArrowheads="1"/>
          </p:cNvPicPr>
          <p:nvPr>
            <p:ph sz="half" idx="2"/>
          </p:nvPr>
        </p:nvPicPr>
        <p:blipFill>
          <a:blip r:embed="rId2"/>
          <a:srcRect/>
          <a:stretch>
            <a:fillRect/>
          </a:stretch>
        </p:blipFill>
        <p:spPr>
          <a:xfrm>
            <a:off x="3419475" y="4581525"/>
            <a:ext cx="2784475" cy="17113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Rot="1" noChangeArrowheads="1"/>
          </p:cNvSpPr>
          <p:nvPr>
            <p:ph type="title"/>
          </p:nvPr>
        </p:nvSpPr>
        <p:spPr/>
        <p:txBody>
          <a:bodyPr/>
          <a:lstStyle/>
          <a:p>
            <a:r>
              <a:rPr lang="ru-RU" sz="4000">
                <a:solidFill>
                  <a:schemeClr val="hlink"/>
                </a:solidFill>
              </a:rPr>
              <a:t>Структура непосредственно образовательной деятельности</a:t>
            </a:r>
          </a:p>
        </p:txBody>
      </p:sp>
      <p:sp>
        <p:nvSpPr>
          <p:cNvPr id="45061" name="Rectangle 5"/>
          <p:cNvSpPr>
            <a:spLocks noGrp="1" noChangeArrowheads="1"/>
          </p:cNvSpPr>
          <p:nvPr>
            <p:ph type="body" sz="half" idx="1"/>
          </p:nvPr>
        </p:nvSpPr>
        <p:spPr>
          <a:xfrm>
            <a:off x="457200" y="1600200"/>
            <a:ext cx="8578850" cy="2185988"/>
          </a:xfrm>
        </p:spPr>
        <p:txBody>
          <a:bodyPr/>
          <a:lstStyle/>
          <a:p>
            <a:pPr>
              <a:lnSpc>
                <a:spcPct val="80000"/>
              </a:lnSpc>
              <a:buFont typeface="Wingdings" pitchFamily="2" charset="2"/>
              <a:buNone/>
            </a:pPr>
            <a:r>
              <a:rPr lang="ru-RU" sz="1600"/>
              <a:t>Непосредственно образовательная деятельность по  развитию речи с применением ИКТ по теме «Транспорт» имеет туже структуру организации занятий, что и классический урок. </a:t>
            </a:r>
          </a:p>
          <a:p>
            <a:pPr>
              <a:lnSpc>
                <a:spcPct val="80000"/>
              </a:lnSpc>
            </a:pPr>
            <a:r>
              <a:rPr lang="ru-RU" sz="1600"/>
              <a:t>	1.Организационный момент.</a:t>
            </a:r>
          </a:p>
          <a:p>
            <a:pPr>
              <a:lnSpc>
                <a:spcPct val="80000"/>
              </a:lnSpc>
            </a:pPr>
            <a:r>
              <a:rPr lang="ru-RU" sz="1600"/>
              <a:t>	2. Объявление темы .</a:t>
            </a:r>
          </a:p>
          <a:p>
            <a:pPr>
              <a:lnSpc>
                <a:spcPct val="80000"/>
              </a:lnSpc>
            </a:pPr>
            <a:r>
              <a:rPr lang="ru-RU" sz="1600"/>
              <a:t>	3. Отгадывание загадок.</a:t>
            </a:r>
          </a:p>
          <a:p>
            <a:pPr>
              <a:lnSpc>
                <a:spcPct val="80000"/>
              </a:lnSpc>
            </a:pPr>
            <a:r>
              <a:rPr lang="ru-RU" sz="1600"/>
              <a:t>	4. Дидактическая игра «4 лишний» </a:t>
            </a:r>
          </a:p>
          <a:p>
            <a:pPr>
              <a:lnSpc>
                <a:spcPct val="80000"/>
              </a:lnSpc>
            </a:pPr>
            <a:r>
              <a:rPr lang="ru-RU" sz="1600"/>
              <a:t>           5. Дидактическая игра «Добавь слово»</a:t>
            </a:r>
          </a:p>
          <a:p>
            <a:pPr>
              <a:lnSpc>
                <a:spcPct val="80000"/>
              </a:lnSpc>
            </a:pPr>
            <a:r>
              <a:rPr lang="ru-RU" sz="1600"/>
              <a:t>	6. Физкультминутка</a:t>
            </a:r>
          </a:p>
          <a:p>
            <a:pPr>
              <a:lnSpc>
                <a:spcPct val="80000"/>
              </a:lnSpc>
            </a:pPr>
            <a:r>
              <a:rPr lang="ru-RU" sz="1600"/>
              <a:t>	7 Беседа по мнемотаблице</a:t>
            </a:r>
          </a:p>
          <a:p>
            <a:pPr>
              <a:lnSpc>
                <a:spcPct val="80000"/>
              </a:lnSpc>
            </a:pPr>
            <a:r>
              <a:rPr lang="ru-RU" sz="1600"/>
              <a:t>	8. Составление рассказа.</a:t>
            </a:r>
          </a:p>
          <a:p>
            <a:pPr>
              <a:lnSpc>
                <a:spcPct val="80000"/>
              </a:lnSpc>
            </a:pPr>
            <a:r>
              <a:rPr lang="ru-RU" sz="1600"/>
              <a:t>	9 Рассказы детей.</a:t>
            </a:r>
          </a:p>
          <a:p>
            <a:pPr>
              <a:lnSpc>
                <a:spcPct val="80000"/>
              </a:lnSpc>
            </a:pPr>
            <a:r>
              <a:rPr lang="ru-RU" sz="1600"/>
              <a:t>	10. Итог.</a:t>
            </a:r>
          </a:p>
        </p:txBody>
      </p:sp>
      <p:pic>
        <p:nvPicPr>
          <p:cNvPr id="45063" name="Picture 7" descr="j0195384"/>
          <p:cNvPicPr>
            <a:picLocks noGrp="1" noChangeAspect="1" noChangeArrowheads="1"/>
          </p:cNvPicPr>
          <p:nvPr>
            <p:ph sz="half" idx="2"/>
          </p:nvPr>
        </p:nvPicPr>
        <p:blipFill>
          <a:blip r:embed="rId2"/>
          <a:srcRect/>
          <a:stretch>
            <a:fillRect/>
          </a:stretch>
        </p:blipFill>
        <p:spPr>
          <a:xfrm>
            <a:off x="4932363" y="3933825"/>
            <a:ext cx="2397125" cy="24479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Rot="1" noChangeArrowheads="1"/>
          </p:cNvSpPr>
          <p:nvPr>
            <p:ph type="title"/>
          </p:nvPr>
        </p:nvSpPr>
        <p:spPr/>
        <p:txBody>
          <a:bodyPr/>
          <a:lstStyle/>
          <a:p>
            <a:r>
              <a:rPr lang="ru-RU" altLang="ru-RU">
                <a:solidFill>
                  <a:schemeClr val="hlink"/>
                </a:solidFill>
              </a:rPr>
              <a:t>Описание основных результатов</a:t>
            </a:r>
            <a:r>
              <a:rPr lang="ru-RU" altLang="ru-RU" b="0">
                <a:solidFill>
                  <a:schemeClr val="hlink"/>
                </a:solidFill>
              </a:rPr>
              <a:t>:</a:t>
            </a:r>
            <a:endParaRPr lang="ru-RU" b="0">
              <a:solidFill>
                <a:schemeClr val="hlink"/>
              </a:solidFill>
            </a:endParaRPr>
          </a:p>
        </p:txBody>
      </p:sp>
      <p:sp>
        <p:nvSpPr>
          <p:cNvPr id="72712" name="Rectangle 8"/>
          <p:cNvSpPr>
            <a:spLocks noGrp="1" noChangeArrowheads="1"/>
          </p:cNvSpPr>
          <p:nvPr>
            <p:ph type="body" idx="1"/>
          </p:nvPr>
        </p:nvSpPr>
        <p:spPr/>
        <p:txBody>
          <a:bodyPr/>
          <a:lstStyle/>
          <a:p>
            <a:pPr>
              <a:lnSpc>
                <a:spcPct val="80000"/>
              </a:lnSpc>
            </a:pPr>
            <a:r>
              <a:rPr lang="ru-RU" altLang="ru-RU" sz="2000"/>
              <a:t>Анализ результатов непосредственно образовательной деятельности по развитию речи с применением информационно-коммуникативных технологий показал, что познавательная мотивация дошкольников увеличивается, облегчается овладение сложным материалом. Благодаря презентациям, дети, которые обычно не отличались высокой речевой активностью на занятиях, стали активно высказывать своё мнение, рассуждать. Также у детей развиваются креативные способности, пространственное воображение, образное мышление, логика, повышается интерес изучения компьютера, такие уроки побуждают детей к самостоятельности, к индивидуальности.</a:t>
            </a:r>
          </a:p>
          <a:p>
            <a:pPr>
              <a:lnSpc>
                <a:spcPct val="80000"/>
              </a:lnSpc>
            </a:pPr>
            <a:r>
              <a:rPr lang="ru-RU" altLang="ru-RU" sz="2000"/>
              <a:t>фрагменты непосредственно образовательной деятельности, на которых используются презентации, отражают один из главных принципов создания современного урока - принцип фасцинации </a:t>
            </a:r>
          </a:p>
          <a:p>
            <a:pPr>
              <a:lnSpc>
                <a:spcPct val="80000"/>
              </a:lnSpc>
              <a:buFont typeface="Wingdings" pitchFamily="2" charset="2"/>
              <a:buNone/>
            </a:pPr>
            <a:r>
              <a:rPr lang="ru-RU" altLang="ru-RU" sz="2000"/>
              <a:t>	(принцип привлекательности). </a:t>
            </a:r>
          </a:p>
          <a:p>
            <a:pPr>
              <a:lnSpc>
                <a:spcPct val="80000"/>
              </a:lnSpc>
              <a:buFont typeface="Wingdings" pitchFamily="2" charset="2"/>
              <a:buNone/>
            </a:pPr>
            <a:endParaRPr lang="ru-RU" sz="2000"/>
          </a:p>
        </p:txBody>
      </p:sp>
      <p:pic>
        <p:nvPicPr>
          <p:cNvPr id="72713" name="Picture 9" descr="MC900233965[1]"/>
          <p:cNvPicPr>
            <a:picLocks noChangeAspect="1" noChangeArrowheads="1"/>
          </p:cNvPicPr>
          <p:nvPr/>
        </p:nvPicPr>
        <p:blipFill>
          <a:blip r:embed="rId2"/>
          <a:srcRect/>
          <a:stretch>
            <a:fillRect/>
          </a:stretch>
        </p:blipFill>
        <p:spPr bwMode="auto">
          <a:xfrm>
            <a:off x="5003800" y="4652963"/>
            <a:ext cx="2808288" cy="21161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p:cNvSpPr>
            <a:spLocks noChangeArrowheads="1"/>
          </p:cNvSpPr>
          <p:nvPr/>
        </p:nvSpPr>
        <p:spPr bwMode="auto">
          <a:xfrm>
            <a:off x="0" y="549275"/>
            <a:ext cx="9144000" cy="1150938"/>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ru-RU" sz="2000" b="1">
                <a:solidFill>
                  <a:schemeClr val="hlink"/>
                </a:solidFill>
              </a:rPr>
              <a:t>МБДОУ «Ромодановский детский сад комбинированного вида»</a:t>
            </a:r>
          </a:p>
        </p:txBody>
      </p:sp>
      <p:sp>
        <p:nvSpPr>
          <p:cNvPr id="47109" name="WordArt 5"/>
          <p:cNvSpPr>
            <a:spLocks noChangeArrowheads="1" noChangeShapeType="1" noTextEdit="1"/>
          </p:cNvSpPr>
          <p:nvPr/>
        </p:nvSpPr>
        <p:spPr bwMode="auto">
          <a:xfrm>
            <a:off x="611188" y="3068638"/>
            <a:ext cx="8380412" cy="1152525"/>
          </a:xfrm>
          <a:prstGeom prst="rect">
            <a:avLst/>
          </a:prstGeom>
        </p:spPr>
        <p:txBody>
          <a:bodyPr wrap="none" fromWordArt="1">
            <a:prstTxWarp prst="textPlain">
              <a:avLst>
                <a:gd name="adj" fmla="val 50000"/>
              </a:avLst>
            </a:prstTxWarp>
          </a:bodyPr>
          <a:lstStyle/>
          <a:p>
            <a:pPr algn="ctr"/>
            <a:r>
              <a:rPr lang="ru-RU"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Развитие речи  дошкольников</a:t>
            </a:r>
          </a:p>
          <a:p>
            <a:pPr algn="ctr"/>
            <a:r>
              <a:rPr lang="ru-RU"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старшей группы  (ОНР III ур.)</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337</TotalTime>
  <Words>1621</Words>
  <Application>Microsoft Office PowerPoint</Application>
  <PresentationFormat>Экран (4:3)</PresentationFormat>
  <Paragraphs>133</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Garamond</vt:lpstr>
      <vt:lpstr>Times New Roman</vt:lpstr>
      <vt:lpstr>Wingdings</vt:lpstr>
      <vt:lpstr>Течение</vt:lpstr>
      <vt:lpstr>Слайд 1</vt:lpstr>
      <vt:lpstr>Актуальность проблемы</vt:lpstr>
      <vt:lpstr>Цель проекта:</vt:lpstr>
      <vt:lpstr>Задачи проекта:</vt:lpstr>
      <vt:lpstr>Содержание работы по проекту</vt:lpstr>
      <vt:lpstr>Методика использования ИКТ на логопедических занятиях</vt:lpstr>
      <vt:lpstr>Структура непосредственно образовательной деятельности</vt:lpstr>
      <vt:lpstr>Описание основных результатов:</vt:lpstr>
      <vt:lpstr>Слайд 9</vt:lpstr>
      <vt:lpstr>Тема непосредственно образовательной деятельности: «Транспорт»</vt:lpstr>
      <vt:lpstr>Слайд 11</vt:lpstr>
      <vt:lpstr>Слайд 12</vt:lpstr>
      <vt:lpstr>Слайд 13</vt:lpstr>
      <vt:lpstr>Слайд 14</vt:lpstr>
      <vt:lpstr>4 Дидактическая игра «4 лишний»</vt:lpstr>
      <vt:lpstr>5. Дидактическая игра «Добавь  словечко»  </vt:lpstr>
      <vt:lpstr>Слайд 17</vt:lpstr>
      <vt:lpstr>7.Составление рассказа  (с использованием мнемотехники)</vt:lpstr>
      <vt:lpstr>8. Составление рассказа.</vt:lpstr>
      <vt:lpstr>9. Итог непосредственно образовательной деятельности</vt:lpstr>
      <vt:lpstr>Слайд 21</vt:lpstr>
      <vt:lpstr>Слайд 22</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Ольга</cp:lastModifiedBy>
  <cp:revision>5</cp:revision>
  <dcterms:created xsi:type="dcterms:W3CDTF">2013-11-28T15:19:49Z</dcterms:created>
  <dcterms:modified xsi:type="dcterms:W3CDTF">2014-04-17T16:30:45Z</dcterms:modified>
</cp:coreProperties>
</file>