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8" r:id="rId4"/>
    <p:sldId id="257" r:id="rId5"/>
    <p:sldId id="268" r:id="rId6"/>
    <p:sldId id="276" r:id="rId7"/>
    <p:sldId id="262" r:id="rId8"/>
    <p:sldId id="259" r:id="rId9"/>
    <p:sldId id="265" r:id="rId10"/>
    <p:sldId id="277" r:id="rId11"/>
    <p:sldId id="264" r:id="rId12"/>
    <p:sldId id="266" r:id="rId13"/>
    <p:sldId id="278" r:id="rId14"/>
    <p:sldId id="267" r:id="rId15"/>
    <p:sldId id="270" r:id="rId16"/>
    <p:sldId id="279" r:id="rId17"/>
    <p:sldId id="273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  <a:ln cmpd="sng">
            <a:solidFill>
              <a:schemeClr val="bg1">
                <a:alpha val="92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Конспект занятия «Лесная дорожка»</a:t>
            </a:r>
            <a:endParaRPr lang="ru-RU" sz="6600" dirty="0">
              <a:solidFill>
                <a:srgbClr val="FF0000"/>
              </a:solidFill>
            </a:endParaRPr>
          </a:p>
        </p:txBody>
      </p:sp>
      <p:sp useBgFill="1"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разработки</a:t>
            </a:r>
          </a:p>
          <a:p>
            <a:r>
              <a:rPr lang="ru-RU" dirty="0" err="1" smtClean="0"/>
              <a:t>Голубева</a:t>
            </a:r>
            <a:r>
              <a:rPr lang="ru-RU" dirty="0" smtClean="0"/>
              <a:t> Полина Юрьевна</a:t>
            </a:r>
          </a:p>
          <a:p>
            <a:r>
              <a:rPr lang="ru-RU" dirty="0" smtClean="0"/>
              <a:t>Учитель-логопед </a:t>
            </a:r>
            <a:r>
              <a:rPr lang="ru-RU" dirty="0" smtClean="0"/>
              <a:t>ДОУ №</a:t>
            </a:r>
            <a:r>
              <a:rPr lang="ru-RU" dirty="0" smtClean="0"/>
              <a:t>50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сформированности  фонематического анализа и синтеза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Отправляемся дальше. Посмотрите, мы с вами приблизились к чудо –дереву. </a:t>
            </a:r>
            <a:r>
              <a:rPr lang="ru-RU" i="1" dirty="0" smtClean="0"/>
              <a:t>Дети подходят  к макету дерева, на котором прикреплены картинки</a:t>
            </a:r>
            <a:endParaRPr lang="ru-RU" dirty="0" smtClean="0"/>
          </a:p>
          <a:p>
            <a:r>
              <a:rPr lang="ru-RU" dirty="0" smtClean="0"/>
              <a:t>. Каждый возьмите себе одну картинку и садитесь на ступеньки.</a:t>
            </a:r>
          </a:p>
          <a:p>
            <a:r>
              <a:rPr lang="ru-RU" dirty="0" smtClean="0"/>
              <a:t>Назовите, что у вас нарисовано. </a:t>
            </a:r>
            <a:r>
              <a:rPr lang="ru-RU" i="1" dirty="0" smtClean="0"/>
              <a:t>Называют изображенные предметы</a:t>
            </a:r>
            <a:endParaRPr lang="ru-RU" dirty="0" smtClean="0"/>
          </a:p>
          <a:p>
            <a:r>
              <a:rPr lang="ru-RU" dirty="0" smtClean="0"/>
              <a:t> Дайте характеристику заданному звуку. </a:t>
            </a:r>
            <a:r>
              <a:rPr lang="ru-RU" i="1" dirty="0" smtClean="0"/>
              <a:t>Логопед называет любой по счету звук, дети определяют его и дают характеристику</a:t>
            </a:r>
            <a:endParaRPr lang="ru-RU" dirty="0" smtClean="0"/>
          </a:p>
          <a:p>
            <a:r>
              <a:rPr lang="ru-RU" dirty="0" smtClean="0"/>
              <a:t>Посмотрите, у нас появилась еще одна буква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821882"/>
            <a:ext cx="3857652" cy="469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00287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Проверка сформированности слогового анализа и синтеза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400287" cy="2351089"/>
          </a:xfrm>
        </p:spPr>
        <p:txBody>
          <a:bodyPr/>
          <a:lstStyle/>
          <a:p>
            <a:r>
              <a:rPr lang="ru-RU" dirty="0" smtClean="0"/>
              <a:t>Ребята, чудо-дерево приготовило для нас еще одно задание.</a:t>
            </a:r>
          </a:p>
          <a:p>
            <a:r>
              <a:rPr lang="ru-RU" dirty="0" smtClean="0"/>
              <a:t>Составьте слова из слогов. Отхлопайте слово по слогам.</a:t>
            </a:r>
            <a:endParaRPr lang="en-US" dirty="0" smtClean="0"/>
          </a:p>
          <a:p>
            <a:r>
              <a:rPr lang="ru-RU" dirty="0" smtClean="0"/>
              <a:t>Давайте посмотрим, если вы правильно составили все слова, у нас появится еще  одна буква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071546"/>
            <a:ext cx="704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5857892"/>
            <a:ext cx="704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714488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4786322"/>
            <a:ext cx="6477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86710" y="642918"/>
            <a:ext cx="781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1928802"/>
            <a:ext cx="8572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86644" y="2000240"/>
            <a:ext cx="800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14744" y="4500570"/>
            <a:ext cx="828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43570" y="571480"/>
            <a:ext cx="885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786710" y="2714620"/>
            <a:ext cx="9620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715272" y="4071942"/>
            <a:ext cx="10096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00628" y="3500438"/>
            <a:ext cx="1047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143636" y="2571744"/>
            <a:ext cx="12858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429388" y="3929066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429520" y="5643578"/>
            <a:ext cx="11525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000496" y="3071810"/>
            <a:ext cx="657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72198" y="5357826"/>
            <a:ext cx="1047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сформированности навыков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Какие вы ловкие и умелые! Вы собрали уже почти все буквы. Но нам еще предстоит последнее испытание. </a:t>
            </a:r>
            <a:endParaRPr lang="ru-RU" dirty="0" smtClean="0"/>
          </a:p>
          <a:p>
            <a:r>
              <a:rPr lang="ru-RU" dirty="0" smtClean="0"/>
              <a:t>Дети подходят к цветочной клумбе, украшенной цветами:</a:t>
            </a:r>
            <a:endParaRPr lang="ru-RU" dirty="0" smtClean="0"/>
          </a:p>
          <a:p>
            <a:r>
              <a:rPr lang="ru-RU" dirty="0" smtClean="0"/>
              <a:t>Посмотрите, какая красивая полянка! Сколько цветов! Но цветочки эти не </a:t>
            </a:r>
            <a:r>
              <a:rPr lang="ru-RU" dirty="0" smtClean="0"/>
              <a:t>простые </a:t>
            </a:r>
            <a:r>
              <a:rPr lang="ru-RU" dirty="0" smtClean="0"/>
              <a:t>– волшебные!</a:t>
            </a:r>
          </a:p>
          <a:p>
            <a:r>
              <a:rPr lang="ru-RU" dirty="0" smtClean="0"/>
              <a:t>Пусть каждый из вас возьмет себе цветочек. Переверните его: прочитайте предложение, определите количество слов и предлог.</a:t>
            </a:r>
          </a:p>
          <a:p>
            <a:r>
              <a:rPr lang="ru-RU" dirty="0" smtClean="0"/>
              <a:t>Выдается последняя буква.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13112"/>
            <a:ext cx="3500462" cy="472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277115"/>
            <a:ext cx="3786213" cy="4752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Окончание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Логопед подводит детей к разноцветному домику:</a:t>
            </a:r>
          </a:p>
          <a:p>
            <a:r>
              <a:rPr lang="ru-RU" dirty="0" smtClean="0"/>
              <a:t>Молодцы</a:t>
            </a:r>
            <a:r>
              <a:rPr lang="ru-RU" dirty="0" smtClean="0"/>
              <a:t>! Мы приблизились к домику Шарика. Но чтобы ему войти в него, нужно знать волшебное слово. У нас есть буквы, попробуем составить из них слово</a:t>
            </a:r>
            <a:r>
              <a:rPr lang="ru-RU" dirty="0" smtClean="0"/>
              <a:t>!</a:t>
            </a:r>
            <a:r>
              <a:rPr lang="ru-RU" dirty="0" smtClean="0"/>
              <a:t> </a:t>
            </a:r>
            <a:r>
              <a:rPr lang="ru-RU" dirty="0" smtClean="0"/>
              <a:t>Дети на ковре составляют </a:t>
            </a:r>
            <a:r>
              <a:rPr lang="ru-RU" dirty="0" smtClean="0"/>
              <a:t>слово </a:t>
            </a:r>
            <a:r>
              <a:rPr lang="ru-RU" dirty="0" smtClean="0"/>
              <a:t>(умницы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Шарик </a:t>
            </a:r>
            <a:r>
              <a:rPr lang="ru-RU" dirty="0" smtClean="0"/>
              <a:t>входит в домик, благодарит детей за помощь и угощает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Дети благодарят Шарика, прощаются с гостями и </a:t>
            </a:r>
            <a:r>
              <a:rPr lang="ru-RU" dirty="0" smtClean="0"/>
              <a:t>уходят.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ru-RU" dirty="0" smtClean="0"/>
              <a:t>Немножко статистики</a:t>
            </a:r>
            <a:endParaRPr lang="ru-RU" dirty="0"/>
          </a:p>
        </p:txBody>
      </p:sp>
      <p:pic>
        <p:nvPicPr>
          <p:cNvPr id="1026" name="Picture 2" descr="H:\фотки\IMG_34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357694"/>
            <a:ext cx="3823101" cy="1961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 начало просмотра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</p:spPr>
        <p:txBody>
          <a:bodyPr/>
          <a:lstStyle/>
          <a:p>
            <a:r>
              <a:rPr lang="ru-RU" dirty="0" smtClean="0"/>
              <a:t>Об авторе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</p:spPr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3571868" y="3000372"/>
            <a:ext cx="1928826" cy="164307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sz="2400" dirty="0" smtClean="0">
                <a:hlinkClick r:id="rId2" action="ppaction://hlinksldjump"/>
              </a:rPr>
              <a:t>Теоретическая часть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>
                <a:hlinkClick r:id="rId3" action="ppaction://hlinksldjump"/>
              </a:rPr>
              <a:t>Ход занятия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hlinkClick r:id="rId4" action="ppaction://hlinksldjump"/>
              </a:rPr>
              <a:t>Оргмомент 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>
                <a:hlinkClick r:id="rId5" action="ppaction://hlinksldjump"/>
              </a:rPr>
              <a:t>Проверка состояния звукопроизношения детей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>
                <a:hlinkClick r:id="rId6" action="ppaction://hlinksldjump"/>
              </a:rPr>
              <a:t>Подарок 1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>
                <a:hlinkClick r:id="rId7" action="ppaction://hlinksldjump"/>
              </a:rPr>
              <a:t>Проверка состояния связной речи детей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>
                <a:hlinkClick r:id="rId8" action="ppaction://hlinksldjump"/>
              </a:rPr>
              <a:t>Подарок 2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>
                <a:hlinkClick r:id="rId9" action="ppaction://hlinksldjump"/>
              </a:rPr>
              <a:t>Проверка сформированности фонематического анализа и синтеза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>
                <a:hlinkClick r:id="rId10" action="ppaction://hlinksldjump"/>
              </a:rPr>
              <a:t>Подарок 3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>
                <a:hlinkClick r:id="rId11" action="ppaction://hlinksldjump"/>
              </a:rPr>
              <a:t>Проверка сформированности слогового анализа и синтеза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>
                <a:hlinkClick r:id="rId10" action="ppaction://hlinksldjump"/>
              </a:rPr>
              <a:t>Подарок 4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>
                <a:hlinkClick r:id="rId12" action="ppaction://hlinksldjump"/>
              </a:rPr>
              <a:t>Проверка сформированности навыков чтения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>
                <a:hlinkClick r:id="rId13" action="ppaction://hlinksldjump"/>
              </a:rPr>
              <a:t>Подарок 5</a:t>
            </a:r>
            <a:endParaRPr lang="ru-RU" sz="2400" dirty="0" smtClean="0"/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1857364"/>
            <a:ext cx="36675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Спасибо</a:t>
            </a:r>
            <a:r>
              <a:rPr lang="ru-RU" sz="6000" dirty="0" smtClean="0"/>
              <a:t> </a:t>
            </a:r>
            <a:r>
              <a:rPr lang="ru-RU" sz="6000" b="1" dirty="0" smtClean="0"/>
              <a:t>за</a:t>
            </a:r>
            <a:r>
              <a:rPr lang="ru-RU" sz="6000" dirty="0" smtClean="0"/>
              <a:t> </a:t>
            </a:r>
            <a:r>
              <a:rPr lang="ru-RU" sz="6000" b="1" dirty="0" smtClean="0"/>
              <a:t>внимание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/>
          <a:lstStyle/>
          <a:p>
            <a:r>
              <a:rPr lang="ru-RU" dirty="0" smtClean="0"/>
              <a:t>Теоретическая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70000" lnSpcReduction="20000"/>
          </a:bodyPr>
          <a:lstStyle/>
          <a:p>
            <a:r>
              <a:rPr lang="ru-RU" sz="3100" b="1" dirty="0" smtClean="0"/>
              <a:t>Цели</a:t>
            </a:r>
            <a:r>
              <a:rPr lang="ru-RU" sz="3100" b="1" dirty="0" smtClean="0"/>
              <a:t>:</a:t>
            </a:r>
            <a:endParaRPr lang="en-US" sz="3100" b="1" dirty="0" smtClean="0"/>
          </a:p>
          <a:p>
            <a:pPr lvl="0"/>
            <a:r>
              <a:rPr lang="ru-RU" sz="2600" b="1" dirty="0" smtClean="0"/>
              <a:t>Коррекционно-образовательные цели: </a:t>
            </a:r>
            <a:endParaRPr lang="en-US" sz="2600" b="1" dirty="0" smtClean="0"/>
          </a:p>
          <a:p>
            <a:pPr lvl="0"/>
            <a:r>
              <a:rPr lang="ru-RU" sz="2300" dirty="0" smtClean="0"/>
              <a:t>Уточнение</a:t>
            </a:r>
            <a:r>
              <a:rPr lang="ru-RU" sz="2300" dirty="0" smtClean="0"/>
              <a:t>, активизация и актуализация словаря по </a:t>
            </a:r>
            <a:r>
              <a:rPr lang="ru-RU" sz="2300" dirty="0" smtClean="0"/>
              <a:t>теме.</a:t>
            </a:r>
            <a:endParaRPr lang="en-US" sz="2300" dirty="0" smtClean="0"/>
          </a:p>
          <a:p>
            <a:r>
              <a:rPr lang="ru-RU" sz="2300" dirty="0" smtClean="0"/>
              <a:t>Формирование </a:t>
            </a:r>
            <a:r>
              <a:rPr lang="ru-RU" sz="2300" dirty="0" smtClean="0"/>
              <a:t>готовности к школе</a:t>
            </a:r>
            <a:r>
              <a:rPr lang="ru-RU" sz="2300" dirty="0" smtClean="0"/>
              <a:t>.</a:t>
            </a:r>
            <a:r>
              <a:rPr lang="ru-RU" sz="2300" dirty="0" smtClean="0"/>
              <a:t> </a:t>
            </a:r>
            <a:endParaRPr lang="en-US" sz="2300" dirty="0" smtClean="0"/>
          </a:p>
          <a:p>
            <a:pPr lvl="0"/>
            <a:r>
              <a:rPr lang="ru-RU" sz="2300" dirty="0" smtClean="0"/>
              <a:t>Пополнение </a:t>
            </a:r>
            <a:r>
              <a:rPr lang="ru-RU" sz="2300" dirty="0" smtClean="0"/>
              <a:t>экспрессивной речи</a:t>
            </a:r>
            <a:r>
              <a:rPr lang="ru-RU" sz="2300" dirty="0" smtClean="0"/>
              <a:t>.</a:t>
            </a:r>
            <a:r>
              <a:rPr lang="ru-RU" sz="2300" dirty="0" smtClean="0"/>
              <a:t> </a:t>
            </a:r>
            <a:endParaRPr lang="en-US" sz="2300" dirty="0" smtClean="0"/>
          </a:p>
          <a:p>
            <a:pPr lvl="0"/>
            <a:r>
              <a:rPr lang="ru-RU" sz="2300" dirty="0" smtClean="0"/>
              <a:t>Совершенствование </a:t>
            </a:r>
            <a:r>
              <a:rPr lang="ru-RU" sz="2300" dirty="0" smtClean="0"/>
              <a:t>грамматического строя речи</a:t>
            </a:r>
            <a:r>
              <a:rPr lang="ru-RU" sz="2300" dirty="0" smtClean="0"/>
              <a:t>.</a:t>
            </a:r>
            <a:endParaRPr lang="ru-RU" sz="2300" dirty="0" smtClean="0"/>
          </a:p>
          <a:p>
            <a:r>
              <a:rPr lang="ru-RU" sz="2300" dirty="0" smtClean="0"/>
              <a:t>Совершенствование навыков составления слов из букв, слов из </a:t>
            </a:r>
            <a:r>
              <a:rPr lang="ru-RU" sz="2300" dirty="0" smtClean="0"/>
              <a:t>слогов.</a:t>
            </a:r>
          </a:p>
          <a:p>
            <a:pPr lvl="0"/>
            <a:r>
              <a:rPr lang="ru-RU" sz="2300" dirty="0" smtClean="0"/>
              <a:t>Совершенствование навыков чтения слов и предложений.</a:t>
            </a:r>
          </a:p>
          <a:p>
            <a:pPr lvl="0"/>
            <a:r>
              <a:rPr lang="ru-RU" sz="2300" dirty="0" smtClean="0"/>
              <a:t>Развитие фонематических представлений, навыков звукового анализа и синтеза (выделение гласных из слов, слогов; выделение ударного звука, ударного слога в слове; различение твёрдых и мягких согласных</a:t>
            </a:r>
            <a:r>
              <a:rPr lang="ru-RU" sz="2300" dirty="0" smtClean="0"/>
              <a:t>).</a:t>
            </a:r>
          </a:p>
          <a:p>
            <a:r>
              <a:rPr lang="ru-RU" sz="2300" dirty="0" smtClean="0"/>
              <a:t>Совершенствование навыка слогового анализа слов.</a:t>
            </a:r>
          </a:p>
          <a:p>
            <a:pPr lvl="0"/>
            <a:r>
              <a:rPr lang="ru-RU" sz="2300" dirty="0" smtClean="0"/>
              <a:t>Совершенствование умения выразительно декламировать стихи.</a:t>
            </a:r>
          </a:p>
          <a:p>
            <a:pPr lvl="0"/>
            <a:r>
              <a:rPr lang="ru-RU" sz="2300" dirty="0" smtClean="0"/>
              <a:t>Автоматизация правильного произношения и дифференциация всех поставленных звуков в стихах, песнях и свободной речи детей.</a:t>
            </a:r>
          </a:p>
          <a:p>
            <a:r>
              <a:rPr lang="ru-RU" sz="2600" b="1" dirty="0" smtClean="0"/>
              <a:t>Коррекционно-развивающие цели</a:t>
            </a:r>
            <a:r>
              <a:rPr lang="ru-RU" sz="2600" b="1" dirty="0" smtClean="0"/>
              <a:t>:</a:t>
            </a:r>
          </a:p>
          <a:p>
            <a:pPr lvl="0"/>
            <a:r>
              <a:rPr lang="ru-RU" sz="2300" dirty="0" smtClean="0"/>
              <a:t>Развитие связной речи.</a:t>
            </a:r>
          </a:p>
          <a:p>
            <a:pPr lvl="0"/>
            <a:r>
              <a:rPr lang="ru-RU" sz="2300" dirty="0" smtClean="0"/>
              <a:t>Развитие фонематических процессов.</a:t>
            </a:r>
          </a:p>
          <a:p>
            <a:pPr lvl="0"/>
            <a:r>
              <a:rPr lang="ru-RU" sz="2600" b="1" dirty="0" smtClean="0"/>
              <a:t>Воспитательные </a:t>
            </a:r>
            <a:r>
              <a:rPr lang="ru-RU" sz="2600" b="1" dirty="0" smtClean="0"/>
              <a:t>цели:</a:t>
            </a:r>
          </a:p>
          <a:p>
            <a:pPr lvl="0"/>
            <a:r>
              <a:rPr lang="ru-RU" sz="2300" dirty="0" smtClean="0"/>
              <a:t>Воспитание </a:t>
            </a:r>
            <a:r>
              <a:rPr lang="ru-RU" sz="2300" dirty="0" smtClean="0"/>
              <a:t>навыков взаимодействия и сотрудничества.</a:t>
            </a:r>
          </a:p>
          <a:p>
            <a:pPr lvl="0"/>
            <a:r>
              <a:rPr lang="ru-RU" sz="2300" dirty="0" smtClean="0"/>
              <a:t>Воспитание активности и самостоятельности.</a:t>
            </a:r>
          </a:p>
          <a:p>
            <a:endParaRPr lang="ru-RU" sz="2600" b="1" dirty="0" smtClean="0"/>
          </a:p>
          <a:p>
            <a:endParaRPr lang="ru-RU" sz="2600" dirty="0" smtClean="0"/>
          </a:p>
          <a:p>
            <a:pPr lvl="0"/>
            <a:endParaRPr lang="ru-RU" sz="2400" dirty="0" smtClean="0"/>
          </a:p>
          <a:p>
            <a:endParaRPr lang="ru-RU" sz="2600" dirty="0" smtClean="0"/>
          </a:p>
          <a:p>
            <a:pPr lvl="0"/>
            <a:endParaRPr lang="ru-RU" sz="2400" dirty="0" smtClean="0"/>
          </a:p>
          <a:p>
            <a:endParaRPr lang="en-US" sz="2400" dirty="0" smtClean="0"/>
          </a:p>
          <a:p>
            <a:endParaRPr lang="ru-RU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ru-RU" sz="2400" dirty="0" smtClean="0"/>
          </a:p>
          <a:p>
            <a:endParaRPr lang="en-US" sz="2800" b="1" dirty="0" smtClean="0"/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Ход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500174"/>
            <a:ext cx="4657700" cy="435771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smtClean="0"/>
              <a:t>Логопед с детьми заходят в зал.</a:t>
            </a:r>
          </a:p>
          <a:p>
            <a:pPr algn="just"/>
            <a:r>
              <a:rPr lang="ru-RU" sz="1800" dirty="0" smtClean="0"/>
              <a:t>Дорогие </a:t>
            </a:r>
            <a:r>
              <a:rPr lang="ru-RU" sz="1800" dirty="0" smtClean="0"/>
              <a:t>ребята, поздоровайтесь с нашими гостями.</a:t>
            </a:r>
          </a:p>
          <a:p>
            <a:pPr algn="just"/>
            <a:r>
              <a:rPr lang="ru-RU" sz="1800" dirty="0" smtClean="0"/>
              <a:t>Сегодня у нас необычное занятие. Мы будем спасателями. Наш любимый друг </a:t>
            </a:r>
            <a:r>
              <a:rPr lang="ru-RU" sz="1800" dirty="0" err="1" smtClean="0"/>
              <a:t>Тигрик</a:t>
            </a:r>
            <a:r>
              <a:rPr lang="ru-RU" sz="1800" dirty="0" smtClean="0"/>
              <a:t> попал в беду. </a:t>
            </a:r>
          </a:p>
          <a:p>
            <a:pPr algn="just"/>
            <a:r>
              <a:rPr lang="ru-RU" sz="1900" dirty="0" smtClean="0"/>
              <a:t>Ему не добраться домой, поможем?</a:t>
            </a:r>
          </a:p>
          <a:p>
            <a:pPr algn="just"/>
            <a:r>
              <a:rPr lang="ru-RU" sz="1900" dirty="0" smtClean="0"/>
              <a:t> Итак, нам предстоит трудный путь через лес! За каждый пройденный этап вы будете получать букву, в конце путешествия они нам понадобятся.</a:t>
            </a:r>
          </a:p>
          <a:p>
            <a:pPr algn="just"/>
            <a:r>
              <a:rPr lang="ru-RU" sz="1900" dirty="0" smtClean="0"/>
              <a:t>Вы готовы к путешествию? Не испугаетесь?</a:t>
            </a:r>
          </a:p>
          <a:p>
            <a:pPr algn="just"/>
            <a:r>
              <a:rPr lang="ru-RU" sz="1900" dirty="0" smtClean="0"/>
              <a:t>Ну тогда закрывайте глаза.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10" name="Рисунок 9" descr="1262944462_tiger-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714488"/>
            <a:ext cx="3013792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285728"/>
            <a:ext cx="2000263" cy="571504"/>
          </a:xfrm>
        </p:spPr>
        <p:txBody>
          <a:bodyPr/>
          <a:lstStyle/>
          <a:p>
            <a:pPr algn="ctr"/>
            <a:r>
              <a:rPr lang="ru-RU" dirty="0" smtClean="0"/>
              <a:t>Оргмомент </a:t>
            </a:r>
            <a:endParaRPr lang="ru-RU" dirty="0"/>
          </a:p>
        </p:txBody>
      </p:sp>
      <p:pic>
        <p:nvPicPr>
          <p:cNvPr id="5" name="Содержимое 4" descr="443634-wp-124894013428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1" y="428604"/>
            <a:ext cx="6500858" cy="607223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1" y="1435100"/>
            <a:ext cx="2000263" cy="4691063"/>
          </a:xfrm>
        </p:spPr>
        <p:txBody>
          <a:bodyPr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</a:rPr>
              <a:t>-Вытяните ладошку.</a:t>
            </a:r>
            <a:endParaRPr lang="ru-RU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</a:rPr>
              <a:t>-Кому на ладошку упала капелька росы, тот уже оказался</a:t>
            </a:r>
            <a:r>
              <a:rPr lang="en-US" dirty="0" smtClean="0">
                <a:ea typeface="Times New Roman" pitchFamily="18" charset="0"/>
              </a:rPr>
              <a:t> </a:t>
            </a:r>
            <a:r>
              <a:rPr lang="ru-RU" dirty="0" smtClean="0">
                <a:ea typeface="Times New Roman" pitchFamily="18" charset="0"/>
              </a:rPr>
              <a:t>в волшебном лесу, может открывать глазки.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</a:rPr>
              <a:t>-Ну вот, мы с вами и очутились в волшебном лесу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состояния звукопроизношения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Дети подходят к разноцветному домику, около которого сидит гном.</a:t>
            </a:r>
          </a:p>
          <a:p>
            <a:pPr algn="just"/>
            <a:r>
              <a:rPr lang="ru-RU" dirty="0" smtClean="0"/>
              <a:t>Посмотрите</a:t>
            </a:r>
            <a:r>
              <a:rPr lang="ru-RU" dirty="0" smtClean="0"/>
              <a:t>, какой необычный дом. В нём живёт наш гном Гоша. Давно он не видел детей в своем лесу, загрустил. Порадуем его, расскажем стихотворения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Дети рассказывают стихи.</a:t>
            </a:r>
            <a:endParaRPr lang="ru-RU" dirty="0" smtClean="0"/>
          </a:p>
          <a:p>
            <a:pPr algn="just"/>
            <a:r>
              <a:rPr lang="ru-RU" dirty="0" smtClean="0"/>
              <a:t>Гном даёт ребятам букву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071546"/>
            <a:ext cx="350046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состояния связной речи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Гном  играл </a:t>
            </a:r>
            <a:r>
              <a:rPr lang="ru-RU" dirty="0" smtClean="0"/>
              <a:t>в прятки со своими друзьями. Теперь не </a:t>
            </a:r>
            <a:r>
              <a:rPr lang="ru-RU" dirty="0" smtClean="0"/>
              <a:t>может </a:t>
            </a:r>
            <a:r>
              <a:rPr lang="ru-RU" dirty="0" smtClean="0"/>
              <a:t>их найти. Поможем</a:t>
            </a:r>
            <a:r>
              <a:rPr lang="ru-RU" dirty="0" smtClean="0"/>
              <a:t>?</a:t>
            </a:r>
          </a:p>
          <a:p>
            <a:r>
              <a:rPr lang="ru-RU" dirty="0" smtClean="0"/>
              <a:t>Логопед обращает внимание детей на насекомых, спрятанных в различных частях дома (под крышей, на трубе и т.д.). </a:t>
            </a:r>
            <a:r>
              <a:rPr lang="ru-RU" dirty="0" smtClean="0"/>
              <a:t>Если вы нашли бабочку, нужно сказать: «Красная бабочка спряталась под окошком». </a:t>
            </a:r>
            <a:endParaRPr lang="ru-RU" dirty="0" smtClean="0"/>
          </a:p>
          <a:p>
            <a:r>
              <a:rPr lang="ru-RU" dirty="0" smtClean="0"/>
              <a:t>После того, как дети нашли всех насекомых гномы </a:t>
            </a:r>
            <a:r>
              <a:rPr lang="ru-RU" dirty="0" smtClean="0"/>
              <a:t>дают </a:t>
            </a:r>
            <a:r>
              <a:rPr lang="ru-RU" dirty="0" smtClean="0"/>
              <a:t>ребятам </a:t>
            </a:r>
            <a:r>
              <a:rPr lang="ru-RU" dirty="0" smtClean="0"/>
              <a:t>букву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208214"/>
            <a:ext cx="3857652" cy="479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707</Words>
  <PresentationFormat>Экран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Конспект занятия «Лесная дорожка»</vt:lpstr>
      <vt:lpstr>Оглавление </vt:lpstr>
      <vt:lpstr>Теоретическая часть</vt:lpstr>
      <vt:lpstr>Ход занятия</vt:lpstr>
      <vt:lpstr>Оргмомент </vt:lpstr>
      <vt:lpstr>Проверка состояния звукопроизношения детей</vt:lpstr>
      <vt:lpstr>Слайд 7</vt:lpstr>
      <vt:lpstr>Проверка состояния связной речи детей</vt:lpstr>
      <vt:lpstr>Слайд 9</vt:lpstr>
      <vt:lpstr>Проверка сформированности  фонематического анализа и синтеза</vt:lpstr>
      <vt:lpstr>Слайд 11</vt:lpstr>
      <vt:lpstr>Проверка сформированности слогового анализа и синтеза</vt:lpstr>
      <vt:lpstr>Проверка сформированности навыков чтения</vt:lpstr>
      <vt:lpstr>Слайд 14</vt:lpstr>
      <vt:lpstr>Слайд 15</vt:lpstr>
      <vt:lpstr>Окончание занятия</vt:lpstr>
      <vt:lpstr>Немножко статистики</vt:lpstr>
      <vt:lpstr>Литература:</vt:lpstr>
      <vt:lpstr>Об авторе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Polina</cp:lastModifiedBy>
  <cp:revision>90</cp:revision>
  <dcterms:modified xsi:type="dcterms:W3CDTF">2013-06-13T21:34:36Z</dcterms:modified>
</cp:coreProperties>
</file>