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7" r:id="rId2"/>
    <p:sldId id="258" r:id="rId3"/>
    <p:sldId id="256" r:id="rId4"/>
    <p:sldId id="272" r:id="rId5"/>
    <p:sldId id="263" r:id="rId6"/>
    <p:sldId id="280" r:id="rId7"/>
    <p:sldId id="282" r:id="rId8"/>
    <p:sldId id="281" r:id="rId9"/>
    <p:sldId id="271" r:id="rId10"/>
    <p:sldId id="275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E105D1"/>
    <a:srgbClr val="800000"/>
    <a:srgbClr val="FBE38D"/>
    <a:srgbClr val="00FF00"/>
    <a:srgbClr val="8924F8"/>
    <a:srgbClr val="28D4F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C425-8861-46DD-9A48-DAA755427E1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BCB0-6F75-4E21-B950-93E3FEA8E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45e1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902436" cy="5184000"/>
          </a:xfrm>
        </p:spPr>
      </p:pic>
      <p:pic>
        <p:nvPicPr>
          <p:cNvPr id="6" name="Рисунок 5" descr="angelia-1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05722" y="1214422"/>
            <a:ext cx="1538278" cy="1905000"/>
          </a:xfrm>
          <a:prstGeom prst="rect">
            <a:avLst/>
          </a:prstGeom>
        </p:spPr>
      </p:pic>
      <p:pic>
        <p:nvPicPr>
          <p:cNvPr id="8" name="Рисунок 7" descr="sun1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4418">
            <a:off x="0" y="500042"/>
            <a:ext cx="2907002" cy="255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15370" cy="17859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Автор презентации Стрекозова Наталья Викторовна воспитатель МАДОУ «ЦРР- детский сад «Солнышко» п.Чернянка Белгородской области»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anime-zvezdy-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14676" y="1214422"/>
            <a:ext cx="1558479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28575">
                  <a:solidFill>
                    <a:srgbClr val="28D4FC"/>
                  </a:solidFill>
                </a:ln>
                <a:solidFill>
                  <a:srgbClr val="000099"/>
                </a:solidFill>
              </a:rPr>
              <a:t>Память</a:t>
            </a:r>
            <a:endParaRPr lang="ru-RU" sz="7200" b="1" dirty="0">
              <a:ln w="28575">
                <a:solidFill>
                  <a:srgbClr val="FF0000"/>
                </a:solidFill>
              </a:ln>
              <a:solidFill>
                <a:srgbClr val="8924F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786314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Через 30 лет  в 1422 году были обретены нетленные мощи. В настоящее время мощи Сергия Радонежского находятся  В Троице – Сергиевой  Лавре. Там же стоит памятник Преподобному Сергию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2977" cy="5184000"/>
          </a:xfrm>
          <a:prstGeom prst="rect">
            <a:avLst/>
          </a:prstGeom>
        </p:spPr>
      </p:pic>
      <p:pic>
        <p:nvPicPr>
          <p:cNvPr id="5" name="Рисунок 4" descr="an_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9352">
            <a:off x="283112" y="4266581"/>
            <a:ext cx="33201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Молитва Сергею Радонежскому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421481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8924F8"/>
                </a:solidFill>
              </a:rPr>
              <a:t>Преподобный Сергею Радонежский, угодниче Господний!</a:t>
            </a:r>
          </a:p>
          <a:p>
            <a:pPr>
              <a:buNone/>
            </a:pPr>
            <a:r>
              <a:rPr lang="ru-RU" dirty="0" smtClean="0">
                <a:solidFill>
                  <a:srgbClr val="8924F8"/>
                </a:solidFill>
              </a:rPr>
              <a:t>Помоги мне стать на ум крепкий, обрести знания, пройти испытания.</a:t>
            </a:r>
          </a:p>
          <a:p>
            <a:pPr>
              <a:buNone/>
            </a:pPr>
            <a:r>
              <a:rPr lang="ru-RU" dirty="0" smtClean="0">
                <a:solidFill>
                  <a:srgbClr val="8924F8"/>
                </a:solidFill>
              </a:rPr>
              <a:t>Помоги с достоинством показать свои знания.</a:t>
            </a:r>
          </a:p>
          <a:p>
            <a:pPr>
              <a:buNone/>
            </a:pPr>
            <a:r>
              <a:rPr lang="ru-RU" dirty="0" smtClean="0">
                <a:solidFill>
                  <a:srgbClr val="8924F8"/>
                </a:solidFill>
              </a:rPr>
              <a:t>Прошу твоего заступничества и благословления перед экзаменом!</a:t>
            </a:r>
          </a:p>
          <a:p>
            <a:pPr>
              <a:buNone/>
            </a:pPr>
            <a:r>
              <a:rPr lang="ru-RU" dirty="0" smtClean="0">
                <a:solidFill>
                  <a:srgbClr val="8924F8"/>
                </a:solidFill>
              </a:rPr>
              <a:t>Во славу Господа нашего, Аминь!</a:t>
            </a:r>
            <a:endParaRPr lang="ru-RU" dirty="0">
              <a:solidFill>
                <a:srgbClr val="8924F8"/>
              </a:solidFill>
            </a:endParaRPr>
          </a:p>
        </p:txBody>
      </p:sp>
      <p:pic>
        <p:nvPicPr>
          <p:cNvPr id="4" name="Рисунок 3" descr="knigi-1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6513">
            <a:off x="306344" y="2622653"/>
            <a:ext cx="4615646" cy="3240000"/>
          </a:xfrm>
          <a:prstGeom prst="rect">
            <a:avLst/>
          </a:prstGeom>
        </p:spPr>
      </p:pic>
      <p:pic>
        <p:nvPicPr>
          <p:cNvPr id="5" name="Рисунок 4" descr="17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5857">
            <a:off x="0" y="928670"/>
            <a:ext cx="3205476" cy="9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2f5edd4d36b2673785f63fdf7107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5238750" cy="3657600"/>
          </a:xfrm>
          <a:prstGeom prst="rect">
            <a:avLst/>
          </a:prstGeom>
        </p:spPr>
      </p:pic>
      <p:pic>
        <p:nvPicPr>
          <p:cNvPr id="5" name="Рисунок 4" descr="angelia-3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2254000" cy="1764000"/>
          </a:xfrm>
          <a:prstGeom prst="rect">
            <a:avLst/>
          </a:prstGeom>
        </p:spPr>
      </p:pic>
      <p:pic>
        <p:nvPicPr>
          <p:cNvPr id="7" name="Рисунок 6" descr="sun1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6630">
            <a:off x="6068478" y="195553"/>
            <a:ext cx="2907002" cy="2556000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1285852" y="4071942"/>
            <a:ext cx="6858048" cy="2628000"/>
          </a:xfrm>
          <a:prstGeom prst="cloud">
            <a:avLst/>
          </a:prstGeom>
          <a:gradFill flip="none" rotWithShape="1">
            <a:gsLst>
              <a:gs pos="0">
                <a:srgbClr val="E105D1">
                  <a:tint val="66000"/>
                  <a:satMod val="160000"/>
                </a:srgbClr>
              </a:gs>
              <a:gs pos="50000">
                <a:srgbClr val="E105D1">
                  <a:tint val="44500"/>
                  <a:satMod val="160000"/>
                </a:srgbClr>
              </a:gs>
              <a:gs pos="100000">
                <a:srgbClr val="E105D1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В презентации использовалась литература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Б. Зайцев – Житие  Сергия Радонежского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        С. Бородин – Дмитрий Донской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Д. Балашов – Хвала Сергию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                - Святая Русь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 </a:t>
            </a:r>
            <a:r>
              <a:rPr lang="ru-RU" sz="6600" b="1" dirty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С</a:t>
            </a:r>
            <a:r>
              <a:rPr lang="ru-RU" sz="6600" b="1" dirty="0" smtClean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ергий </a:t>
            </a:r>
            <a:r>
              <a:rPr lang="ru-RU" sz="6600" b="1" dirty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Р</a:t>
            </a:r>
            <a:r>
              <a:rPr lang="ru-RU" sz="6600" b="1" dirty="0" smtClean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адонежский</a:t>
            </a:r>
            <a:endParaRPr lang="ru-RU" sz="6600" b="1" dirty="0">
              <a:ln w="28575">
                <a:solidFill>
                  <a:srgbClr val="28D4FC"/>
                </a:solidFill>
              </a:ln>
              <a:solidFill>
                <a:srgbClr val="8924F8"/>
              </a:solidFill>
            </a:endParaRPr>
          </a:p>
        </p:txBody>
      </p:sp>
      <p:pic>
        <p:nvPicPr>
          <p:cNvPr id="4" name="Содержимое 3" descr="Varni8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177246" cy="4500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Преподобный Сергий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 родился в селе Варницы, 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под Ростовом,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3 мая 1314 года в семье благочестивых и знатных бояр Кирилла и 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Марии</a:t>
            </a:r>
          </a:p>
          <a:p>
            <a:pPr>
              <a:buNone/>
            </a:pP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angelia-3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153352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135729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8575">
                  <a:solidFill>
                    <a:srgbClr val="28D4FC"/>
                  </a:solidFill>
                  <a:prstDash val="solid"/>
                </a:ln>
                <a:solidFill>
                  <a:srgbClr val="8924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Сергий Радонежский  </a:t>
            </a:r>
            <a:endParaRPr lang="ru-RU" sz="6600" b="1" dirty="0">
              <a:ln w="28575">
                <a:solidFill>
                  <a:srgbClr val="28D4FC"/>
                </a:solidFill>
                <a:prstDash val="solid"/>
              </a:ln>
              <a:solidFill>
                <a:srgbClr val="8924F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1571612"/>
            <a:ext cx="4786314" cy="4929222"/>
          </a:xfrm>
        </p:spPr>
        <p:txBody>
          <a:bodyPr>
            <a:noAutofit/>
          </a:bodyPr>
          <a:lstStyle/>
          <a:p>
            <a:pPr algn="just"/>
            <a:endParaRPr lang="ru-RU" sz="4400" dirty="0" smtClean="0"/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агруженно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00108"/>
            <a:ext cx="4088688" cy="5040000"/>
          </a:xfrm>
          <a:prstGeom prst="rect">
            <a:avLst/>
          </a:prstGeom>
        </p:spPr>
      </p:pic>
      <p:pic>
        <p:nvPicPr>
          <p:cNvPr id="5" name="Рисунок 4" descr="0_7759b_ad73a78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770000"/>
            <a:ext cx="3932722" cy="2088000"/>
          </a:xfrm>
          <a:prstGeom prst="rect">
            <a:avLst/>
          </a:prstGeom>
        </p:spPr>
      </p:pic>
      <p:pic>
        <p:nvPicPr>
          <p:cNvPr id="6" name="Рисунок 5" descr="0_8044c_3fe52114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71866" y="1357298"/>
            <a:ext cx="1536508" cy="1904762"/>
          </a:xfrm>
          <a:prstGeom prst="rect">
            <a:avLst/>
          </a:prstGeom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Сергий Радонежский</a:t>
            </a:r>
            <a:endParaRPr lang="ru-RU" sz="6600" b="1" dirty="0">
              <a:ln w="28575">
                <a:solidFill>
                  <a:srgbClr val="28D4FC"/>
                </a:solidFill>
              </a:ln>
              <a:solidFill>
                <a:srgbClr val="8924F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6867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Около 1328 года родители Преподобного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Сергия переселились из Ростова в     Радонеж </a:t>
            </a:r>
            <a:endParaRPr lang="ru-RU" dirty="0"/>
          </a:p>
        </p:txBody>
      </p:sp>
      <p:pic>
        <p:nvPicPr>
          <p:cNvPr id="4" name="Рисунок 3" descr="101px-SergijRadonezhski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172" y="2000240"/>
            <a:ext cx="923544" cy="2002536"/>
          </a:xfrm>
          <a:prstGeom prst="rect">
            <a:avLst/>
          </a:prstGeom>
        </p:spPr>
      </p:pic>
      <p:pic>
        <p:nvPicPr>
          <p:cNvPr id="5" name="Рисунок 4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1866" y="2643182"/>
            <a:ext cx="1933575" cy="2362200"/>
          </a:xfrm>
          <a:prstGeom prst="rect">
            <a:avLst/>
          </a:prstGeom>
        </p:spPr>
      </p:pic>
      <p:pic>
        <p:nvPicPr>
          <p:cNvPr id="7" name="Рисунок 6" descr="animashki-svechi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857496"/>
            <a:ext cx="1578990" cy="324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28575">
                  <a:solidFill>
                    <a:srgbClr val="28D4FC"/>
                  </a:solidFill>
                </a:ln>
                <a:solidFill>
                  <a:srgbClr val="8924F8"/>
                </a:solidFill>
              </a:rPr>
              <a:t>Сергий Радонежский</a:t>
            </a:r>
            <a:endParaRPr lang="ru-RU" sz="6600" b="1" dirty="0">
              <a:ln w="28575">
                <a:solidFill>
                  <a:srgbClr val="28D4FC"/>
                </a:solidFill>
              </a:ln>
              <a:solidFill>
                <a:srgbClr val="8924F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588"/>
            <a:ext cx="4214842" cy="1500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Преподобный отличался редким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трудолюбием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428736"/>
            <a:ext cx="3929089" cy="5357264"/>
          </a:xfrm>
          <a:prstGeom prst="rect">
            <a:avLst/>
          </a:prstGeom>
        </p:spPr>
      </p:pic>
      <p:pic>
        <p:nvPicPr>
          <p:cNvPr id="6" name="Рисунок 5" descr="xram-svato-troiz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280174" cy="16287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Сам Господь сказал о храме так: «Дом Мой -  домом  молитвы наречется…»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Храм от слова «храмина», означает «здание», «дом»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Название «церковь» - греческое, переводится «дом Божий</a:t>
            </a:r>
            <a:r>
              <a:rPr lang="ru-RU" dirty="0" smtClean="0">
                <a:solidFill>
                  <a:srgbClr val="CC00FF"/>
                </a:solidFill>
              </a:rPr>
              <a:t>»</a:t>
            </a:r>
            <a:r>
              <a:rPr lang="ru-RU" dirty="0" smtClean="0">
                <a:solidFill>
                  <a:srgbClr val="CC00FF"/>
                </a:solidFill>
              </a:rPr>
              <a:t/>
            </a:r>
            <a:br>
              <a:rPr lang="ru-RU" dirty="0" smtClean="0">
                <a:solidFill>
                  <a:srgbClr val="CC00FF"/>
                </a:solidFill>
              </a:rPr>
            </a:br>
            <a:endParaRPr lang="ru-RU" dirty="0"/>
          </a:p>
        </p:txBody>
      </p:sp>
      <p:pic>
        <p:nvPicPr>
          <p:cNvPr id="5" name="Рисунок 4" descr="x_ee71edd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8E0453"/>
                </a:solidFill>
              </a:rPr>
              <a:t>Кроме этих общих названий, каждый храм имеет свое частное название, в зависимости от того священного события или лица, в память которых он построен.</a:t>
            </a:r>
            <a:br>
              <a:rPr lang="ru-RU" sz="1600" b="1" dirty="0" smtClean="0">
                <a:solidFill>
                  <a:srgbClr val="8E0453"/>
                </a:solidFill>
              </a:rPr>
            </a:br>
            <a:r>
              <a:rPr lang="ru-RU" sz="1600" b="1" dirty="0" smtClean="0">
                <a:solidFill>
                  <a:srgbClr val="8E0453"/>
                </a:solidFill>
              </a:rPr>
              <a:t> Например, храм Воскресения Христова, храм Успения Богородицы, Свято-Екатерининский и т. п. </a:t>
            </a:r>
            <a:r>
              <a:rPr lang="ru-RU" sz="3200" dirty="0" smtClean="0">
                <a:solidFill>
                  <a:srgbClr val="8E0453"/>
                </a:solidFill>
              </a:rPr>
              <a:t/>
            </a:r>
            <a:br>
              <a:rPr lang="ru-RU" sz="3200" dirty="0" smtClean="0">
                <a:solidFill>
                  <a:srgbClr val="8E0453"/>
                </a:solidFill>
              </a:rPr>
            </a:br>
            <a:endParaRPr lang="ru-RU" sz="3200" dirty="0"/>
          </a:p>
        </p:txBody>
      </p:sp>
      <p:pic>
        <p:nvPicPr>
          <p:cNvPr id="8" name="Рисунок 7" descr="zasov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643050"/>
            <a:ext cx="3500462" cy="4705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86388"/>
            <a:ext cx="5486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8E0453"/>
                </a:solidFill>
              </a:rPr>
              <a:t>Если в городе имеется несколько храмов, то главный из них называется «собором»</a:t>
            </a:r>
            <a:endParaRPr lang="ru-RU" dirty="0"/>
          </a:p>
        </p:txBody>
      </p:sp>
      <p:pic>
        <p:nvPicPr>
          <p:cNvPr id="5" name="Рисунок 4" descr="x_0b18a98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28575">
                  <a:solidFill>
                    <a:srgbClr val="28D4FC"/>
                  </a:solidFill>
                </a:ln>
                <a:solidFill>
                  <a:srgbClr val="000099"/>
                </a:solidFill>
              </a:rPr>
              <a:t>Преподобный</a:t>
            </a:r>
            <a:endParaRPr lang="ru-RU" sz="7200" b="1" dirty="0">
              <a:ln w="28575">
                <a:solidFill>
                  <a:srgbClr val="28D4FC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43050"/>
            <a:ext cx="4000528" cy="4525963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Главный  Завет, претворению которого он отдал это земное воплощение и которое было символично возвещено миру его троекратным возгласом еще до рождения – Служение Троице</a:t>
            </a:r>
          </a:p>
          <a:p>
            <a:pPr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И доныне сей великий чудотворец помогает всем, с верою притекающим к нему, и совершает великие и 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бесчисленные чудеса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101px-SergijRadonezhski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4610" y="2071678"/>
            <a:ext cx="923544" cy="2002536"/>
          </a:xfrm>
          <a:prstGeom prst="rect">
            <a:avLst/>
          </a:prstGeom>
        </p:spPr>
      </p:pic>
      <p:pic>
        <p:nvPicPr>
          <p:cNvPr id="5" name="Рисунок 4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3641339" cy="5472000"/>
          </a:xfrm>
          <a:prstGeom prst="rect">
            <a:avLst/>
          </a:prstGeom>
        </p:spPr>
      </p:pic>
      <p:pic>
        <p:nvPicPr>
          <p:cNvPr id="6" name="Рисунок 5" descr="animashki-svechi-1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0"/>
            <a:ext cx="806400" cy="1260000"/>
          </a:xfrm>
          <a:prstGeom prst="rect">
            <a:avLst/>
          </a:prstGeom>
        </p:spPr>
      </p:pic>
      <p:pic>
        <p:nvPicPr>
          <p:cNvPr id="7" name="Рисунок 6" descr="animashki-svechi-1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0"/>
            <a:ext cx="80640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197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Автор презентации Стрекозова Наталья Викторовна воспитатель МАДОУ «ЦРР- детский сад «Солнышко» п.Чернянка Белгородской области»</vt:lpstr>
      <vt:lpstr> Сергий Радонежский</vt:lpstr>
      <vt:lpstr> Сергий Радонежский  </vt:lpstr>
      <vt:lpstr>Сергий Радонежский</vt:lpstr>
      <vt:lpstr>Сергий Радонежский</vt:lpstr>
      <vt:lpstr>Сам Господь сказал о храме так: «Дом Мой -  домом  молитвы наречется…»   Храм от слова «храмина», означает «здание», «дом»  Название «церковь» - греческое, переводится «дом Божий» </vt:lpstr>
      <vt:lpstr>Кроме этих общих названий, каждый храм имеет свое частное название, в зависимости от того священного события или лица, в память которых он построен.  Например, храм Воскресения Христова, храм Успения Богородицы, Свято-Екатерининский и т. п.  </vt:lpstr>
      <vt:lpstr>Если в городе имеется несколько храмов, то главный из них называется «собором»</vt:lpstr>
      <vt:lpstr>Преподобный</vt:lpstr>
      <vt:lpstr>Память</vt:lpstr>
      <vt:lpstr>Молитва Сергею Радонежскому  </vt:lpstr>
      <vt:lpstr>Слайд 12</vt:lpstr>
    </vt:vector>
  </TitlesOfParts>
  <Company>Пользователь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Шутова</cp:lastModifiedBy>
  <cp:revision>67</cp:revision>
  <dcterms:created xsi:type="dcterms:W3CDTF">2013-11-07T19:49:27Z</dcterms:created>
  <dcterms:modified xsi:type="dcterms:W3CDTF">2013-11-25T12:51:58Z</dcterms:modified>
</cp:coreProperties>
</file>