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50375-1CF2-4275-9011-31B3152F724A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79762-4D2F-4596-B371-4CE5D3321D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304255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Презентация к занятию по Развитию речи(старшая группа)</a:t>
            </a:r>
            <a:br>
              <a:rPr lang="ru-RU" sz="4000" b="1" i="1" dirty="0" smtClean="0">
                <a:solidFill>
                  <a:srgbClr val="002060"/>
                </a:solidFill>
              </a:rPr>
            </a:br>
            <a:r>
              <a:rPr lang="ru-RU" sz="4000" b="1" i="1" dirty="0" smtClean="0">
                <a:solidFill>
                  <a:srgbClr val="002060"/>
                </a:solidFill>
              </a:rPr>
              <a:t>«Язык-друг, язык-враг»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i="1" dirty="0" smtClean="0">
                <a:solidFill>
                  <a:schemeClr val="tx1"/>
                </a:solidFill>
              </a:rPr>
              <a:t>Автор: воспитатель ГБДОУ № 74 </a:t>
            </a:r>
          </a:p>
          <a:p>
            <a:r>
              <a:rPr lang="ru-RU" sz="2400" b="1" i="1" dirty="0" smtClean="0">
                <a:solidFill>
                  <a:schemeClr val="tx1"/>
                </a:solidFill>
              </a:rPr>
              <a:t>Чернакова Тамара Владимировна</a:t>
            </a:r>
          </a:p>
          <a:p>
            <a:endParaRPr lang="ru-RU" sz="2400" b="1" i="1" dirty="0" smtClean="0">
              <a:solidFill>
                <a:schemeClr val="tx1"/>
              </a:solidFill>
            </a:endParaRPr>
          </a:p>
          <a:p>
            <a:r>
              <a:rPr lang="ru-RU" sz="2400" b="1" i="1" dirty="0" smtClean="0">
                <a:solidFill>
                  <a:schemeClr val="tx1"/>
                </a:solidFill>
              </a:rPr>
              <a:t>Санкт-Петербург 2014</a:t>
            </a:r>
            <a:endParaRPr lang="ru-RU" sz="2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002060"/>
                </a:solidFill>
              </a:rPr>
              <a:t>Петрушка:</a:t>
            </a:r>
            <a:endParaRPr lang="ru-RU" sz="3200" i="1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20924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60979" y="273050"/>
            <a:ext cx="4739891" cy="58531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/>
            </a:r>
            <a:br>
              <a:rPr lang="ru-RU" sz="2000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Эй, мальчишка из первого ряда,</a:t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Ты не узнал меня с первого взгляда? Думаешь, что за игрушка?</a:t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А я - Петрушка!</a:t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Остер колпачок - Еще острее язычок,</a:t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Ох, и посмеюсь я сейчас над вами,</a:t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Да так, что и вы захохочете сами!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3008313" cy="1844824"/>
          </a:xfrm>
        </p:spPr>
        <p:txBody>
          <a:bodyPr>
            <a:noAutofit/>
          </a:bodyPr>
          <a:lstStyle/>
          <a:p>
            <a:r>
              <a:rPr lang="ru-RU" sz="2200" i="1" dirty="0" smtClean="0">
                <a:solidFill>
                  <a:srgbClr val="7030A0"/>
                </a:solidFill>
              </a:rPr>
              <a:t>Петрушка: Я принес для вас картинки - веселинки</a:t>
            </a:r>
            <a:r>
              <a:rPr lang="ru-RU" sz="2200" dirty="0" smtClean="0">
                <a:solidFill>
                  <a:srgbClr val="7030A0"/>
                </a:solidFill>
              </a:rPr>
              <a:t> </a:t>
            </a:r>
            <a:r>
              <a:rPr lang="ru-RU" sz="2200" i="1" dirty="0" smtClean="0">
                <a:solidFill>
                  <a:srgbClr val="7030A0"/>
                </a:solidFill>
              </a:rPr>
              <a:t>,да картинки-загадки. Вот первая из них.</a:t>
            </a:r>
            <a:endParaRPr lang="ru-RU" sz="2200" i="1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1291275705_1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49674" y="188640"/>
            <a:ext cx="4998789" cy="633670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752528"/>
          </a:xfrm>
        </p:spPr>
        <p:txBody>
          <a:bodyPr>
            <a:noAutofit/>
          </a:bodyPr>
          <a:lstStyle/>
          <a:p>
            <a:r>
              <a:rPr lang="ru-RU" sz="2400" b="1" i="1" dirty="0" smtClean="0"/>
              <a:t>Из-за леса, из-за гор </a:t>
            </a:r>
            <a:br>
              <a:rPr lang="ru-RU" sz="2400" b="1" i="1" dirty="0" smtClean="0"/>
            </a:br>
            <a:r>
              <a:rPr lang="ru-RU" sz="2400" b="1" i="1" dirty="0" smtClean="0"/>
              <a:t>Едет дедушка Егор</a:t>
            </a:r>
            <a:br>
              <a:rPr lang="ru-RU" sz="2400" b="1" i="1" dirty="0" smtClean="0"/>
            </a:br>
            <a:r>
              <a:rPr lang="ru-RU" sz="2400" b="1" i="1" dirty="0" smtClean="0"/>
              <a:t> На булановой телеге,</a:t>
            </a:r>
            <a:br>
              <a:rPr lang="ru-RU" sz="2400" b="1" i="1" dirty="0" smtClean="0"/>
            </a:br>
            <a:r>
              <a:rPr lang="ru-RU" sz="2400" b="1" i="1" dirty="0" smtClean="0"/>
              <a:t>На скрипучей лошади.</a:t>
            </a:r>
            <a:br>
              <a:rPr lang="ru-RU" sz="2400" b="1" i="1" dirty="0" smtClean="0"/>
            </a:br>
            <a:r>
              <a:rPr lang="ru-RU" sz="2400" b="1" i="1" dirty="0" smtClean="0"/>
              <a:t>Сапоги на нем с карманами,</a:t>
            </a:r>
            <a:br>
              <a:rPr lang="ru-RU" sz="2400" b="1" i="1" dirty="0" smtClean="0"/>
            </a:br>
            <a:r>
              <a:rPr lang="ru-RU" sz="2400" b="1" i="1" dirty="0" smtClean="0"/>
              <a:t>А жилетка с каблуком.</a:t>
            </a:r>
            <a:br>
              <a:rPr lang="ru-RU" sz="2400" b="1" i="1" dirty="0" smtClean="0"/>
            </a:br>
            <a:r>
              <a:rPr lang="ru-RU" sz="2400" b="1" i="1" dirty="0" smtClean="0"/>
              <a:t>Подпоясался дубиной,</a:t>
            </a:r>
            <a:br>
              <a:rPr lang="ru-RU" sz="2400" b="1" i="1" dirty="0" smtClean="0"/>
            </a:br>
            <a:r>
              <a:rPr lang="ru-RU" sz="2400" b="1" i="1" dirty="0" smtClean="0"/>
              <a:t>Опирался кушаком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7030A0"/>
                </a:solidFill>
              </a:rPr>
              <a:t>Петрушка: А вот картинка другая!</a:t>
            </a:r>
            <a:endParaRPr lang="ru-RU" sz="2800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5917_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495690"/>
            <a:ext cx="5111750" cy="340783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b="1" i="1" dirty="0" smtClean="0"/>
              <a:t>"Ах, ты, старый плавучий чемодан, глупая тетка Тортилла, чем ты можешь от меня откупиться? Разве своей костяной крышкой, куда прячешь лапы и голову..Я бы продал  твою крышку на гребешки...</a:t>
            </a:r>
          </a:p>
          <a:p>
            <a:r>
              <a:rPr lang="ru-RU" sz="2000" b="1" i="1" dirty="0" smtClean="0"/>
              <a:t>- Клянусь – ни  ты и никто другой не получит волшебного ключика! Клянусь - его получит только тот человек, кто заставит все население пруда просить меня об этом.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1246460"/>
          </a:xfrm>
        </p:spPr>
        <p:txBody>
          <a:bodyPr>
            <a:normAutofit fontScale="90000"/>
          </a:bodyPr>
          <a:lstStyle/>
          <a:p>
            <a:r>
              <a:rPr lang="ru-RU" sz="2400" i="1" dirty="0" smtClean="0">
                <a:solidFill>
                  <a:srgbClr val="7030A0"/>
                </a:solidFill>
              </a:rPr>
              <a:t>Петрушка: Ой-ой-ой, какой грубый Дуремар! Не умеет добрые слова говорить. Давайте побыстрее уберем эту картинку!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konek_gorbuno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1961" y="1124744"/>
            <a:ext cx="4752528" cy="532859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24744"/>
            <a:ext cx="3898776" cy="5733256"/>
          </a:xfrm>
        </p:spPr>
        <p:txBody>
          <a:bodyPr>
            <a:normAutofit fontScale="85000" lnSpcReduction="20000"/>
          </a:bodyPr>
          <a:lstStyle/>
          <a:p>
            <a:r>
              <a:rPr lang="ru-RU" sz="1600" b="1" i="1" dirty="0" smtClean="0"/>
              <a:t>"Что, Иванушка, невесел?</a:t>
            </a:r>
          </a:p>
          <a:p>
            <a:r>
              <a:rPr lang="ru-RU" sz="1600" b="1" i="1" dirty="0" smtClean="0"/>
              <a:t>Что головушку повесил? - Говорит ему Конек, - Аль, мой милый, занемог?</a:t>
            </a:r>
          </a:p>
          <a:p>
            <a:r>
              <a:rPr lang="ru-RU" sz="1600" b="1" i="1" dirty="0" smtClean="0"/>
              <a:t>Аль попался к лиходею?"</a:t>
            </a:r>
          </a:p>
          <a:p>
            <a:r>
              <a:rPr lang="ru-RU" sz="1600" b="1" i="1" dirty="0" smtClean="0"/>
              <a:t>Пал Иванушка на шею.</a:t>
            </a:r>
          </a:p>
          <a:p>
            <a:r>
              <a:rPr lang="ru-RU" sz="1600" b="1" i="1" dirty="0" smtClean="0"/>
              <a:t>Обнимал и целовал.</a:t>
            </a:r>
          </a:p>
          <a:p>
            <a:r>
              <a:rPr lang="ru-RU" sz="1600" b="1" i="1" dirty="0" smtClean="0"/>
              <a:t>"Ох, беда. Конек! - сказал. –</a:t>
            </a:r>
          </a:p>
          <a:p>
            <a:r>
              <a:rPr lang="ru-RU" sz="1600" b="1" i="1" dirty="0" smtClean="0"/>
              <a:t> Царь велит в свою светлицу</a:t>
            </a:r>
          </a:p>
          <a:p>
            <a:r>
              <a:rPr lang="ru-RU" sz="1600" b="1" i="1" dirty="0" smtClean="0"/>
              <a:t> Мне достать, слышь. Царь-девицу.</a:t>
            </a:r>
          </a:p>
          <a:p>
            <a:r>
              <a:rPr lang="ru-RU" sz="1600" b="1" i="1" dirty="0" smtClean="0"/>
              <a:t>Что мне делать, Горбунок?"</a:t>
            </a:r>
          </a:p>
          <a:p>
            <a:r>
              <a:rPr lang="ru-RU" sz="1600" b="1" i="1" dirty="0" smtClean="0"/>
              <a:t>Говорит ему Конек:</a:t>
            </a:r>
          </a:p>
          <a:p>
            <a:r>
              <a:rPr lang="ru-RU" sz="1600" b="1" i="1" dirty="0" smtClean="0"/>
              <a:t>"Велика беда, не спорю;</a:t>
            </a:r>
          </a:p>
          <a:p>
            <a:r>
              <a:rPr lang="ru-RU" sz="1600" b="1" i="1" dirty="0" smtClean="0"/>
              <a:t>Но могу помочь я горю.</a:t>
            </a:r>
          </a:p>
          <a:p>
            <a:r>
              <a:rPr lang="ru-RU" sz="1600" b="1" i="1" dirty="0" smtClean="0"/>
              <a:t>Оттого беда твоя.</a:t>
            </a:r>
          </a:p>
          <a:p>
            <a:r>
              <a:rPr lang="ru-RU" sz="1600" b="1" i="1" dirty="0" smtClean="0"/>
              <a:t>Что не слушался меня.</a:t>
            </a:r>
          </a:p>
          <a:p>
            <a:r>
              <a:rPr lang="ru-RU" sz="1600" b="1" i="1" dirty="0" smtClean="0"/>
              <a:t>Но, сказать тебе по дружбе,</a:t>
            </a:r>
          </a:p>
          <a:p>
            <a:r>
              <a:rPr lang="ru-RU" sz="1600" b="1" i="1" dirty="0" smtClean="0"/>
              <a:t>Это службишка, не служба;</a:t>
            </a:r>
          </a:p>
          <a:p>
            <a:r>
              <a:rPr lang="ru-RU" sz="1600" b="1" i="1" dirty="0" smtClean="0"/>
              <a:t>Служба все, брат, впереди!</a:t>
            </a:r>
          </a:p>
          <a:p>
            <a:r>
              <a:rPr lang="ru-RU" sz="1600" b="1" i="1" dirty="0" smtClean="0"/>
              <a:t>Ты к царю теперь поди </a:t>
            </a:r>
          </a:p>
          <a:p>
            <a:r>
              <a:rPr lang="ru-RU" sz="1600" b="1" i="1" dirty="0" smtClean="0"/>
              <a:t>И скажи: "Ведь для поимки </a:t>
            </a:r>
          </a:p>
          <a:p>
            <a:r>
              <a:rPr lang="ru-RU" sz="1600" b="1" i="1" dirty="0" smtClean="0"/>
              <a:t>Надо, царь, мне две ширинки.</a:t>
            </a:r>
          </a:p>
          <a:p>
            <a:r>
              <a:rPr lang="ru-RU" sz="1600" b="1" i="1" dirty="0" smtClean="0"/>
              <a:t>Шитый золотом шатер</a:t>
            </a:r>
          </a:p>
          <a:p>
            <a:r>
              <a:rPr lang="ru-RU" sz="1600" b="1" i="1" dirty="0" smtClean="0"/>
              <a:t> Да обеденный прибор –</a:t>
            </a:r>
          </a:p>
          <a:p>
            <a:r>
              <a:rPr lang="ru-RU" sz="1600" b="1" i="1" dirty="0" smtClean="0"/>
              <a:t> Весь заморского варенья – </a:t>
            </a:r>
          </a:p>
          <a:p>
            <a:r>
              <a:rPr lang="ru-RU" sz="1600" b="1" i="1" dirty="0" smtClean="0"/>
              <a:t>И сластей для прохлажденья".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</a:rPr>
              <a:t>Отдохнули? Теперь послушайте стихотворение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ec132ac2-c79c-4ec7-a1c7-f4c2912d8dd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412776"/>
            <a:ext cx="4248472" cy="460851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71338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smtClean="0"/>
              <a:t>Даю вам честное слово.</a:t>
            </a:r>
          </a:p>
          <a:p>
            <a:pPr>
              <a:buNone/>
            </a:pPr>
            <a:r>
              <a:rPr lang="ru-RU" b="1" i="1" dirty="0" smtClean="0"/>
              <a:t>   Вчера в половине восьмого</a:t>
            </a:r>
          </a:p>
          <a:p>
            <a:pPr>
              <a:buNone/>
            </a:pPr>
            <a:r>
              <a:rPr lang="ru-RU" b="1" i="1" dirty="0" smtClean="0"/>
              <a:t>   Я видел двух свинок </a:t>
            </a:r>
          </a:p>
          <a:p>
            <a:pPr>
              <a:buNone/>
            </a:pPr>
            <a:r>
              <a:rPr lang="ru-RU" b="1" i="1" dirty="0" smtClean="0"/>
              <a:t>   Без шляп и ботинок.</a:t>
            </a:r>
          </a:p>
          <a:p>
            <a:pPr>
              <a:buNone/>
            </a:pPr>
            <a:r>
              <a:rPr lang="ru-RU" b="1" i="1" dirty="0" smtClean="0"/>
              <a:t>    Даю вам честное слово!</a:t>
            </a:r>
          </a:p>
          <a:p>
            <a:pPr>
              <a:buNone/>
            </a:pPr>
            <a:r>
              <a:rPr lang="ru-RU" b="1" i="1" dirty="0" smtClean="0"/>
              <a:t>(Английская народная песенка, пер. С. Маршака.)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196752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</a:rPr>
              <a:t>Мы с вами тоже можем сочинить веселые стихи про разных животных. Я буду начинать строчки, а вы закончите. </a:t>
            </a:r>
            <a:endParaRPr lang="ru-RU" sz="2400" i="1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0a250b858ae6ec650dd84dd9eb4ab4a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1960" y="1412776"/>
            <a:ext cx="3096344" cy="178822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sz="2000" b="1" dirty="0" smtClean="0"/>
              <a:t>Даем вам честное слово.</a:t>
            </a:r>
          </a:p>
          <a:p>
            <a:r>
              <a:rPr lang="ru-RU" sz="2000" b="1" dirty="0" smtClean="0"/>
              <a:t>Вчера в половине шестого</a:t>
            </a:r>
          </a:p>
          <a:p>
            <a:r>
              <a:rPr lang="ru-RU" sz="2000" b="1" dirty="0" smtClean="0"/>
              <a:t> Мы видели двух сорок</a:t>
            </a:r>
          </a:p>
          <a:p>
            <a:r>
              <a:rPr lang="ru-RU" sz="2000" b="1" dirty="0" smtClean="0"/>
              <a:t> Без... </a:t>
            </a:r>
            <a:r>
              <a:rPr lang="ru-RU" sz="2000" b="1" i="1" dirty="0" smtClean="0"/>
              <a:t>(ботинок)</a:t>
            </a:r>
            <a:r>
              <a:rPr lang="ru-RU" sz="2000" b="1" dirty="0" smtClean="0"/>
              <a:t> и... </a:t>
            </a:r>
            <a:r>
              <a:rPr lang="ru-RU" sz="2000" b="1" i="1" dirty="0" smtClean="0"/>
              <a:t>(чулок).</a:t>
            </a:r>
            <a:endParaRPr lang="ru-RU" sz="2000" b="1" dirty="0" smtClean="0"/>
          </a:p>
          <a:p>
            <a:r>
              <a:rPr lang="ru-RU" sz="2000" b="1" dirty="0" smtClean="0"/>
              <a:t>И щенков без... </a:t>
            </a:r>
            <a:r>
              <a:rPr lang="ru-RU" sz="2000" b="1" i="1" dirty="0" smtClean="0"/>
              <a:t>(носков)</a:t>
            </a:r>
            <a:endParaRPr lang="ru-RU" sz="2000" b="1" dirty="0" smtClean="0"/>
          </a:p>
          <a:p>
            <a:r>
              <a:rPr lang="ru-RU" sz="2000" b="1" dirty="0" smtClean="0"/>
              <a:t>И синичек</a:t>
            </a:r>
          </a:p>
          <a:p>
            <a:r>
              <a:rPr lang="ru-RU" sz="2000" b="1" i="1" dirty="0" smtClean="0"/>
              <a:t>Без... </a:t>
            </a:r>
            <a:r>
              <a:rPr lang="ru-RU" sz="2000" b="1" dirty="0" smtClean="0"/>
              <a:t>(тапочек)</a:t>
            </a:r>
            <a:r>
              <a:rPr lang="ru-RU" sz="2000" b="1" i="1" dirty="0" smtClean="0"/>
              <a:t> и... </a:t>
            </a:r>
            <a:r>
              <a:rPr lang="ru-RU" sz="2000" b="1" dirty="0" smtClean="0"/>
              <a:t>(рукавичек). </a:t>
            </a:r>
            <a:endParaRPr lang="ru-RU" sz="2000" b="1" i="1" dirty="0" smtClean="0"/>
          </a:p>
          <a:p>
            <a:r>
              <a:rPr lang="ru-RU" sz="2000" b="1" dirty="0" smtClean="0"/>
              <a:t>Мы видели сорок без ботинок и... </a:t>
            </a:r>
            <a:r>
              <a:rPr lang="ru-RU" sz="2000" b="1" i="1" dirty="0" smtClean="0"/>
              <a:t>(чулок),</a:t>
            </a:r>
            <a:endParaRPr lang="ru-RU" sz="2000" b="1" dirty="0" smtClean="0"/>
          </a:p>
          <a:p>
            <a:r>
              <a:rPr lang="ru-RU" sz="2000" b="1" dirty="0" smtClean="0"/>
              <a:t>Без носков - </a:t>
            </a:r>
            <a:r>
              <a:rPr lang="ru-RU" sz="2000" b="1" i="1" dirty="0" smtClean="0"/>
              <a:t>...(щенков),</a:t>
            </a:r>
            <a:endParaRPr lang="ru-RU" sz="2000" b="1" dirty="0" smtClean="0"/>
          </a:p>
          <a:p>
            <a:r>
              <a:rPr lang="ru-RU" sz="2000" b="1" dirty="0" smtClean="0"/>
              <a:t>Без тапочек и рукавичек - ... </a:t>
            </a:r>
            <a:r>
              <a:rPr lang="ru-RU" sz="2000" b="1" i="1" dirty="0" smtClean="0"/>
              <a:t>(синичек).</a:t>
            </a:r>
            <a:endParaRPr lang="ru-RU" sz="2000" b="1" dirty="0" smtClean="0"/>
          </a:p>
          <a:p>
            <a:endParaRPr lang="ru-RU" dirty="0"/>
          </a:p>
        </p:txBody>
      </p:sp>
      <p:pic>
        <p:nvPicPr>
          <p:cNvPr id="6" name="Рисунок 5" descr="2873_13173782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3861048"/>
            <a:ext cx="2664296" cy="2209800"/>
          </a:xfrm>
          <a:prstGeom prst="rect">
            <a:avLst/>
          </a:prstGeom>
        </p:spPr>
      </p:pic>
      <p:pic>
        <p:nvPicPr>
          <p:cNvPr id="7" name="Рисунок 6" descr="x_1d1efcd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3356992"/>
            <a:ext cx="2945904" cy="2107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428</Words>
  <Application>Microsoft Office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к занятию по Развитию речи(старшая группа) «Язык-друг, язык-враг»</vt:lpstr>
      <vt:lpstr>Петрушка:</vt:lpstr>
      <vt:lpstr>Петрушка: Я принес для вас картинки - веселинки ,да картинки-загадки. Вот первая из них.</vt:lpstr>
      <vt:lpstr>Петрушка: А вот картинка другая!</vt:lpstr>
      <vt:lpstr>Петрушка: Ой-ой-ой, какой грубый Дуремар! Не умеет добрые слова говорить. Давайте побыстрее уберем эту картинку! </vt:lpstr>
      <vt:lpstr>Отдохнули? Теперь послушайте стихотворение</vt:lpstr>
      <vt:lpstr>Мы с вами тоже можем сочинить веселые стихи про разных животных. Я буду начинать строчки, а вы закончите.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Эй, мальчишка из первого ряда, Ты не узнал меня с первого взгляда? Думаешь, что за игрушка? А я - Петрушка! Остер колпачок - Еще острее язычок, Ох, и посмеюсь я сейчас над вами, Да так, что и вы захохочете сами! </dc:title>
  <dc:creator>тамара</dc:creator>
  <cp:lastModifiedBy>тамара</cp:lastModifiedBy>
  <cp:revision>11</cp:revision>
  <dcterms:created xsi:type="dcterms:W3CDTF">2014-03-15T11:31:29Z</dcterms:created>
  <dcterms:modified xsi:type="dcterms:W3CDTF">2014-03-31T13:00:32Z</dcterms:modified>
</cp:coreProperties>
</file>