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A628E9A9-87CE-4FAB-900F-AC77BAE28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D4F6A59-7790-498B-BC75-BF47DB2F082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C8A701D-41A2-4543-B176-8B24C15F3996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E8E1E68-F3FA-4B9A-A47D-B2CBB1133909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CCA55EB-1572-46F9-B28F-C2A85CD26ED9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EEC8E99-0FFB-41F4-AAA3-7F5416D86F7B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A90C5F-5EEA-4445-9644-25D9761F1560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EDBE5D0-9E3A-4F79-B238-B07F1D36B0C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E28BA2D-CF07-45E5-9906-70AC9085E943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C85CB15-48E6-4645-8259-194C218C90E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1A553C4-2AA5-4197-B7FC-BBBA0E3386F8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06A0CE8-BAC2-499A-9F16-DFB2E8F39259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09AFF04-0DBA-4573-AD01-F9C009697BFF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F99E003-926A-4B57-A553-F9424D736638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D1F83C6-F614-4DAE-B8FC-C2591FC19599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137A969-FEBE-4F45-81BA-1D1F0D1286B8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145F76C-204C-4535-AA08-FF8AEA7BA67E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084CE40-CA4D-4750-8EA6-358C68477015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015E504-8C24-4A90-A188-64FF13DCF641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1032F14-2A6A-442E-841B-8CFBFC0D6248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564F9BE-5523-4229-8FDE-8EAFE879B385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567BE1B-D841-4C5F-B8F2-5310AEF066BA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612D696-A300-43AE-A060-B247ABD852A0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E58FDED-D5F3-4B7A-95D9-D508B587B72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7A6EC29-2523-49E6-B17F-889E64E0D93A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5BD9522-4BEC-40A5-88AA-576A77CAA349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FE29B4A-0794-4B26-9CDF-F8C5CE975E5E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35B724-9C89-45B5-AFAB-B94C0ADE02B7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25605" name="AutoShap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2971800 w 2971800"/>
              <a:gd name="T1" fmla="*/ 228600 h 457200"/>
              <a:gd name="T2" fmla="*/ 1485900 w 2971800"/>
              <a:gd name="T3" fmla="*/ 457200 h 457200"/>
              <a:gd name="T4" fmla="*/ 0 w 2971800"/>
              <a:gd name="T5" fmla="*/ 228600 h 457200"/>
              <a:gd name="T6" fmla="*/ 1485900 w 2971800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2971800"/>
              <a:gd name="T13" fmla="*/ 0 h 457200"/>
              <a:gd name="T14" fmla="*/ 2971800 w 2971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1800" h="457200">
                <a:moveTo>
                  <a:pt x="0" y="0"/>
                </a:moveTo>
                <a:lnTo>
                  <a:pt x="8254" y="0"/>
                </a:lnTo>
                <a:lnTo>
                  <a:pt x="8254" y="1269"/>
                </a:lnTo>
                <a:lnTo>
                  <a:pt x="0" y="126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9B435C-BDA1-43E5-B6F9-365E3D879002}" type="slidenum">
              <a:rPr lang="ru-RU" sz="1200">
                <a:solidFill>
                  <a:srgbClr val="000000"/>
                </a:solidFill>
                <a:latin typeface="Calibri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3D075BF-3F9F-4823-8CF2-3EF35C48BBC0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FABB66A-36E6-47B5-92D5-7CAC55351DF6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E348A81-D711-4FB6-AF68-7346E61101F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A4EDD2-BA45-4AC5-8078-6A7D91EE29E9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C9E1AB5-2D59-47E9-ADDD-193830E33203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F0EB8F-1066-47F9-BC64-7A4F91445DD4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9AAB825-4CE2-4040-A0E3-32EC674FEA1C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240F4A7-A7C7-4E2A-9EEB-6E406581344B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8F3DE4A-5C31-43F5-B979-37CFEF250339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B8A8A7A-55E1-4017-8867-428801DA76F8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8B35990-EAFB-4D19-BA0F-30FDD3BE94A4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84C4BA6-C8A4-4BC1-83D6-02987906DAB3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19075"/>
            <a:ext cx="2055813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6625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4937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4838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2275" cy="428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638" y="2924175"/>
            <a:ext cx="2374900" cy="2243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875" y="3284538"/>
            <a:ext cx="1655763" cy="175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1187450" y="333375"/>
            <a:ext cx="7632700" cy="912813"/>
          </a:xfrm>
          <a:custGeom>
            <a:avLst/>
            <a:gdLst>
              <a:gd name="T0" fmla="*/ 7632700 w 7632700"/>
              <a:gd name="T1" fmla="*/ 456406 h 912812"/>
              <a:gd name="T2" fmla="*/ 3816350 w 7632700"/>
              <a:gd name="T3" fmla="*/ 912821 h 912812"/>
              <a:gd name="T4" fmla="*/ 0 w 7632700"/>
              <a:gd name="T5" fmla="*/ 456406 h 912812"/>
              <a:gd name="T6" fmla="*/ 3816350 w 7632700"/>
              <a:gd name="T7" fmla="*/ 0 h 912812"/>
              <a:gd name="T8" fmla="*/ 0 60000 65536"/>
              <a:gd name="T9" fmla="*/ 0 60000 65536"/>
              <a:gd name="T10" fmla="*/ 0 60000 65536"/>
              <a:gd name="T11" fmla="*/ 0 60000 65536"/>
              <a:gd name="T12" fmla="*/ 0 w 7632700"/>
              <a:gd name="T13" fmla="*/ 0 h 912812"/>
              <a:gd name="T14" fmla="*/ 7632700 w 7632700"/>
              <a:gd name="T15" fmla="*/ 912812 h 912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32700" h="912812">
                <a:moveTo>
                  <a:pt x="0" y="0"/>
                </a:moveTo>
                <a:lnTo>
                  <a:pt x="21201" y="0"/>
                </a:lnTo>
                <a:lnTo>
                  <a:pt x="21201" y="2537"/>
                </a:lnTo>
                <a:lnTo>
                  <a:pt x="0" y="253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</a:rPr>
              <a:t>Государственное бюджетное дошкольное образовательное  учреждение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</a:rPr>
              <a:t>детский сад № 2 комбинированного вида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</a:rPr>
              <a:t>Петродворцового района г. Санкт-Петербург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692275" y="1412875"/>
            <a:ext cx="6410325" cy="1768475"/>
          </a:xfrm>
          <a:custGeom>
            <a:avLst/>
            <a:gdLst>
              <a:gd name="T0" fmla="*/ 6410325 w 6410325"/>
              <a:gd name="T1" fmla="*/ 884238 h 1768475"/>
              <a:gd name="T2" fmla="*/ 3205163 w 6410325"/>
              <a:gd name="T3" fmla="*/ 1768475 h 1768475"/>
              <a:gd name="T4" fmla="*/ 0 w 6410325"/>
              <a:gd name="T5" fmla="*/ 884238 h 1768475"/>
              <a:gd name="T6" fmla="*/ 3205163 w 6410325"/>
              <a:gd name="T7" fmla="*/ 0 h 1768475"/>
              <a:gd name="T8" fmla="*/ 0 60000 65536"/>
              <a:gd name="T9" fmla="*/ 0 60000 65536"/>
              <a:gd name="T10" fmla="*/ 0 60000 65536"/>
              <a:gd name="T11" fmla="*/ 0 60000 65536"/>
              <a:gd name="T12" fmla="*/ 0 w 6410325"/>
              <a:gd name="T13" fmla="*/ 0 h 1768475"/>
              <a:gd name="T14" fmla="*/ 6410325 w 6410325"/>
              <a:gd name="T15" fmla="*/ 1768475 h 1768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10325" h="1768475">
                <a:moveTo>
                  <a:pt x="0" y="0"/>
                </a:moveTo>
                <a:lnTo>
                  <a:pt x="17808" y="0"/>
                </a:lnTo>
                <a:lnTo>
                  <a:pt x="17808" y="4912"/>
                </a:lnTo>
                <a:lnTo>
                  <a:pt x="0" y="491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Итоговое мероприятие в рамках реализации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краткосрочного проекта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«Веселые овощи»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4787900" y="5157788"/>
            <a:ext cx="4354513" cy="1614487"/>
          </a:xfrm>
          <a:custGeom>
            <a:avLst/>
            <a:gdLst>
              <a:gd name="T0" fmla="*/ 4354513 w 4354513"/>
              <a:gd name="T1" fmla="*/ 807244 h 1614487"/>
              <a:gd name="T2" fmla="*/ 2177257 w 4354513"/>
              <a:gd name="T3" fmla="*/ 1614487 h 1614487"/>
              <a:gd name="T4" fmla="*/ 0 w 4354513"/>
              <a:gd name="T5" fmla="*/ 807244 h 1614487"/>
              <a:gd name="T6" fmla="*/ 2177257 w 4354513"/>
              <a:gd name="T7" fmla="*/ 0 h 1614487"/>
              <a:gd name="T8" fmla="*/ 0 60000 65536"/>
              <a:gd name="T9" fmla="*/ 0 60000 65536"/>
              <a:gd name="T10" fmla="*/ 0 60000 65536"/>
              <a:gd name="T11" fmla="*/ 0 60000 65536"/>
              <a:gd name="T12" fmla="*/ 0 w 4354513"/>
              <a:gd name="T13" fmla="*/ 0 h 1614487"/>
              <a:gd name="T14" fmla="*/ 4354513 w 4354513"/>
              <a:gd name="T15" fmla="*/ 1614487 h 16144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4513" h="1614487">
                <a:moveTo>
                  <a:pt x="0" y="0"/>
                </a:moveTo>
                <a:lnTo>
                  <a:pt x="12099" y="0"/>
                </a:lnTo>
                <a:lnTo>
                  <a:pt x="12099" y="4486"/>
                </a:lnTo>
                <a:lnTo>
                  <a:pt x="0" y="448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Составители: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воспитатель высшей категории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Гайдай Елена Николаевна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тифлопедагог высшей категории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Довгий Светлана Владимировна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468313" y="0"/>
            <a:ext cx="8353425" cy="981075"/>
          </a:xfrm>
          <a:custGeom>
            <a:avLst/>
            <a:gdLst>
              <a:gd name="T0" fmla="*/ 8357393 w 8352928"/>
              <a:gd name="T1" fmla="*/ 491929 h 980728"/>
              <a:gd name="T2" fmla="*/ 4178697 w 8352928"/>
              <a:gd name="T3" fmla="*/ 983855 h 980728"/>
              <a:gd name="T4" fmla="*/ 0 w 8352928"/>
              <a:gd name="T5" fmla="*/ 491929 h 980728"/>
              <a:gd name="T6" fmla="*/ 4178697 w 8352928"/>
              <a:gd name="T7" fmla="*/ 0 h 980728"/>
              <a:gd name="T8" fmla="*/ 0 60000 65536"/>
              <a:gd name="T9" fmla="*/ 0 60000 65536"/>
              <a:gd name="T10" fmla="*/ 0 60000 65536"/>
              <a:gd name="T11" fmla="*/ 0 60000 65536"/>
              <a:gd name="T12" fmla="*/ 0 w 8352928"/>
              <a:gd name="T13" fmla="*/ 0 h 980728"/>
              <a:gd name="T14" fmla="*/ 8352928 w 8352928"/>
              <a:gd name="T15" fmla="*/ 980728 h 980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52928" h="980728">
                <a:moveTo>
                  <a:pt x="0" y="0"/>
                </a:moveTo>
                <a:lnTo>
                  <a:pt x="13068" y="0"/>
                </a:lnTo>
                <a:lnTo>
                  <a:pt x="13068" y="6347"/>
                </a:lnTo>
                <a:lnTo>
                  <a:pt x="0" y="634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Закрепим полученные знания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в самостоятельной игре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1763" y="3925888"/>
            <a:ext cx="3328987" cy="2620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3250" y="3925888"/>
            <a:ext cx="3505200" cy="2646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1763" y="1122363"/>
            <a:ext cx="3378200" cy="252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 descr="C:\Users\Samsung\Desktop\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96753"/>
            <a:ext cx="3456384" cy="259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684213" y="404813"/>
            <a:ext cx="3209925" cy="1187450"/>
          </a:xfrm>
          <a:custGeom>
            <a:avLst/>
            <a:gdLst>
              <a:gd name="T0" fmla="*/ 3209925 w 3209925"/>
              <a:gd name="T1" fmla="*/ 593725 h 1187450"/>
              <a:gd name="T2" fmla="*/ 1604972 w 3209925"/>
              <a:gd name="T3" fmla="*/ 1187450 h 1187450"/>
              <a:gd name="T4" fmla="*/ 0 w 3209925"/>
              <a:gd name="T5" fmla="*/ 593725 h 1187450"/>
              <a:gd name="T6" fmla="*/ 1604972 w 3209925"/>
              <a:gd name="T7" fmla="*/ 0 h 1187450"/>
              <a:gd name="T8" fmla="*/ 0 60000 65536"/>
              <a:gd name="T9" fmla="*/ 0 60000 65536"/>
              <a:gd name="T10" fmla="*/ 0 60000 65536"/>
              <a:gd name="T11" fmla="*/ 0 60000 65536"/>
              <a:gd name="T12" fmla="*/ 0 w 3209925"/>
              <a:gd name="T13" fmla="*/ 0 h 1187450"/>
              <a:gd name="T14" fmla="*/ 3209925 w 3209925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9925" h="1187450">
                <a:moveTo>
                  <a:pt x="0" y="0"/>
                </a:moveTo>
                <a:lnTo>
                  <a:pt x="8919" y="0"/>
                </a:lnTo>
                <a:lnTo>
                  <a:pt x="8919" y="3299"/>
                </a:lnTo>
                <a:lnTo>
                  <a:pt x="0" y="32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Будем дружно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мы играть-</a:t>
            </a:r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5003800" y="1412875"/>
            <a:ext cx="3811588" cy="1187450"/>
          </a:xfrm>
          <a:custGeom>
            <a:avLst/>
            <a:gdLst>
              <a:gd name="T0" fmla="*/ 3811588 w 3811588"/>
              <a:gd name="T1" fmla="*/ 593725 h 1187450"/>
              <a:gd name="T2" fmla="*/ 1905794 w 3811588"/>
              <a:gd name="T3" fmla="*/ 1187450 h 1187450"/>
              <a:gd name="T4" fmla="*/ 0 w 3811588"/>
              <a:gd name="T5" fmla="*/ 593725 h 1187450"/>
              <a:gd name="T6" fmla="*/ 1905794 w 3811588"/>
              <a:gd name="T7" fmla="*/ 0 h 1187450"/>
              <a:gd name="T8" fmla="*/ 0 60000 65536"/>
              <a:gd name="T9" fmla="*/ 0 60000 65536"/>
              <a:gd name="T10" fmla="*/ 0 60000 65536"/>
              <a:gd name="T11" fmla="*/ 0 60000 65536"/>
              <a:gd name="T12" fmla="*/ 0 w 3811588"/>
              <a:gd name="T13" fmla="*/ 0 h 1187450"/>
              <a:gd name="T14" fmla="*/ 3811588 w 3811588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1588" h="1187450">
                <a:moveTo>
                  <a:pt x="0" y="0"/>
                </a:moveTo>
                <a:lnTo>
                  <a:pt x="10587" y="0"/>
                </a:lnTo>
                <a:lnTo>
                  <a:pt x="10587" y="3299"/>
                </a:lnTo>
                <a:lnTo>
                  <a:pt x="0" y="32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овощи друг другу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передавать.</a:t>
            </a:r>
          </a:p>
        </p:txBody>
      </p:sp>
      <p:pic>
        <p:nvPicPr>
          <p:cNvPr id="3074" name="Picture 2" descr="C:\Users\Samsung\Desktop\Фото к веселым овощам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36912"/>
            <a:ext cx="4896544" cy="367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344488" y="1484313"/>
            <a:ext cx="4108450" cy="1187450"/>
          </a:xfrm>
          <a:custGeom>
            <a:avLst/>
            <a:gdLst>
              <a:gd name="T0" fmla="*/ 4108450 w 4108450"/>
              <a:gd name="T1" fmla="*/ 593725 h 1187450"/>
              <a:gd name="T2" fmla="*/ 2054225 w 4108450"/>
              <a:gd name="T3" fmla="*/ 1187450 h 1187450"/>
              <a:gd name="T4" fmla="*/ 0 w 4108450"/>
              <a:gd name="T5" fmla="*/ 593725 h 1187450"/>
              <a:gd name="T6" fmla="*/ 2054225 w 4108450"/>
              <a:gd name="T7" fmla="*/ 0 h 1187450"/>
              <a:gd name="T8" fmla="*/ 0 60000 65536"/>
              <a:gd name="T9" fmla="*/ 0 60000 65536"/>
              <a:gd name="T10" fmla="*/ 0 60000 65536"/>
              <a:gd name="T11" fmla="*/ 0 60000 65536"/>
              <a:gd name="T12" fmla="*/ 0 w 4108450"/>
              <a:gd name="T13" fmla="*/ 0 h 1187450"/>
              <a:gd name="T14" fmla="*/ 4108450 w 4108450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08450" h="1187450">
                <a:moveTo>
                  <a:pt x="0" y="0"/>
                </a:moveTo>
                <a:lnTo>
                  <a:pt x="11412" y="0"/>
                </a:lnTo>
                <a:lnTo>
                  <a:pt x="11412" y="3299"/>
                </a:lnTo>
                <a:lnTo>
                  <a:pt x="0" y="32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Капуста, морковка,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огурчик и лук</a:t>
            </a:r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4870450" y="4005263"/>
            <a:ext cx="4335463" cy="1187450"/>
          </a:xfrm>
          <a:custGeom>
            <a:avLst/>
            <a:gdLst>
              <a:gd name="T0" fmla="*/ 4335463 w 4335463"/>
              <a:gd name="T1" fmla="*/ 593725 h 1187450"/>
              <a:gd name="T2" fmla="*/ 2167750 w 4335463"/>
              <a:gd name="T3" fmla="*/ 1187450 h 1187450"/>
              <a:gd name="T4" fmla="*/ 0 w 4335463"/>
              <a:gd name="T5" fmla="*/ 593725 h 1187450"/>
              <a:gd name="T6" fmla="*/ 2167750 w 4335463"/>
              <a:gd name="T7" fmla="*/ 0 h 1187450"/>
              <a:gd name="T8" fmla="*/ 0 60000 65536"/>
              <a:gd name="T9" fmla="*/ 0 60000 65536"/>
              <a:gd name="T10" fmla="*/ 0 60000 65536"/>
              <a:gd name="T11" fmla="*/ 0 60000 65536"/>
              <a:gd name="T12" fmla="*/ 0 w 4335463"/>
              <a:gd name="T13" fmla="*/ 0 h 1187450"/>
              <a:gd name="T14" fmla="*/ 4335463 w 4335463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5463" h="1187450">
                <a:moveTo>
                  <a:pt x="0" y="0"/>
                </a:moveTo>
                <a:lnTo>
                  <a:pt x="12043" y="0"/>
                </a:lnTo>
                <a:lnTo>
                  <a:pt x="12043" y="3299"/>
                </a:lnTo>
                <a:lnTo>
                  <a:pt x="0" y="32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весело в гости к нам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с грядки идут</a:t>
            </a:r>
          </a:p>
        </p:txBody>
      </p:sp>
      <p:pic>
        <p:nvPicPr>
          <p:cNvPr id="4098" name="Picture 2" descr="C:\Users\Samsung\Desktop\Фото к веселым овощам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8481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Samsung\Desktop\Фото к веселым овощам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5021263" y="4149725"/>
            <a:ext cx="3756025" cy="1735138"/>
          </a:xfrm>
          <a:custGeom>
            <a:avLst/>
            <a:gdLst>
              <a:gd name="T0" fmla="*/ 3756025 w 3756025"/>
              <a:gd name="T1" fmla="*/ 867569 h 1735138"/>
              <a:gd name="T2" fmla="*/ 1878022 w 3756025"/>
              <a:gd name="T3" fmla="*/ 1735138 h 1735138"/>
              <a:gd name="T4" fmla="*/ 0 w 3756025"/>
              <a:gd name="T5" fmla="*/ 867569 h 1735138"/>
              <a:gd name="T6" fmla="*/ 1878022 w 3756025"/>
              <a:gd name="T7" fmla="*/ 0 h 1735138"/>
              <a:gd name="T8" fmla="*/ 0 60000 65536"/>
              <a:gd name="T9" fmla="*/ 0 60000 65536"/>
              <a:gd name="T10" fmla="*/ 0 60000 65536"/>
              <a:gd name="T11" fmla="*/ 0 60000 65536"/>
              <a:gd name="T12" fmla="*/ 0 w 3756025"/>
              <a:gd name="T13" fmla="*/ 0 h 1735138"/>
              <a:gd name="T14" fmla="*/ 3756025 w 3756025"/>
              <a:gd name="T15" fmla="*/ 1735138 h 1735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6025" h="1735138">
                <a:moveTo>
                  <a:pt x="0" y="0"/>
                </a:moveTo>
                <a:lnTo>
                  <a:pt x="10434" y="0"/>
                </a:lnTo>
                <a:lnTo>
                  <a:pt x="10434" y="4823"/>
                </a:lnTo>
                <a:lnTo>
                  <a:pt x="0" y="482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Овощи помоем и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в салат отправим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38675" y="255588"/>
            <a:ext cx="3968750" cy="298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6" descr="C:\Users\Samsung\Desktop\Фото овощи\20141003_0911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3" y="476672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C:\Users\Samsung\Desktop\Фото овощи\20141003_0919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64502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2079625" y="188913"/>
            <a:ext cx="5614988" cy="2284412"/>
          </a:xfrm>
          <a:custGeom>
            <a:avLst/>
            <a:gdLst>
              <a:gd name="T0" fmla="*/ 5614988 w 5614988"/>
              <a:gd name="T1" fmla="*/ 1142206 h 2284412"/>
              <a:gd name="T2" fmla="*/ 2807494 w 5614988"/>
              <a:gd name="T3" fmla="*/ 2284412 h 2284412"/>
              <a:gd name="T4" fmla="*/ 0 w 5614988"/>
              <a:gd name="T5" fmla="*/ 1142206 h 2284412"/>
              <a:gd name="T6" fmla="*/ 2807494 w 5614988"/>
              <a:gd name="T7" fmla="*/ 0 h 2284412"/>
              <a:gd name="T8" fmla="*/ 0 60000 65536"/>
              <a:gd name="T9" fmla="*/ 0 60000 65536"/>
              <a:gd name="T10" fmla="*/ 0 60000 65536"/>
              <a:gd name="T11" fmla="*/ 0 60000 65536"/>
              <a:gd name="T12" fmla="*/ 0 w 5614988"/>
              <a:gd name="T13" fmla="*/ 0 h 2284412"/>
              <a:gd name="T14" fmla="*/ 5614988 w 5614988"/>
              <a:gd name="T15" fmla="*/ 2284412 h 2284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14988" h="2284412">
                <a:moveTo>
                  <a:pt x="0" y="0"/>
                </a:moveTo>
                <a:lnTo>
                  <a:pt x="15599" y="0"/>
                </a:lnTo>
                <a:lnTo>
                  <a:pt x="15599" y="6347"/>
                </a:lnTo>
                <a:lnTo>
                  <a:pt x="0" y="634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Очень важно для здоровья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Витаминов много есть.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Огурец, томат, морковка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Вызывают интерес.</a:t>
            </a:r>
          </a:p>
        </p:txBody>
      </p:sp>
      <p:pic>
        <p:nvPicPr>
          <p:cNvPr id="2053" name="Picture 5" descr="C:\Users\Samsung\Desktop\Фото к веселым овощам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5472608" cy="411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719263" y="188913"/>
            <a:ext cx="5213350" cy="60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  <a:cs typeface="Calibri" charset="0"/>
              </a:rPr>
              <a:t>Игры в программе</a:t>
            </a:r>
            <a:r>
              <a:rPr lang="en-US" sz="3600" b="1">
                <a:solidFill>
                  <a:srgbClr val="000000"/>
                </a:solidFill>
                <a:latin typeface="Calibri" charset="0"/>
                <a:cs typeface="Calibri" charset="0"/>
              </a:rPr>
              <a:t> mimio</a:t>
            </a:r>
          </a:p>
        </p:txBody>
      </p:sp>
      <p:pic>
        <p:nvPicPr>
          <p:cNvPr id="16391" name="Picture 7" descr="C:\Users\Samsung\Desktop\Фото овощи\20141002_1528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83671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C:\Users\Samsung\Desktop\Фото овощи\20141002_154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1" y="386104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C:\Users\Samsung\Desktop\Фото овощи\20141002_1533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76470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C:\Users\Samsung\Desktop\Фото овощи\20141002_1544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393305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323850" y="549275"/>
            <a:ext cx="4789488" cy="1065213"/>
          </a:xfrm>
          <a:custGeom>
            <a:avLst/>
            <a:gdLst>
              <a:gd name="T0" fmla="*/ 4789488 w 4789488"/>
              <a:gd name="T1" fmla="*/ 532607 h 1065213"/>
              <a:gd name="T2" fmla="*/ 2394744 w 4789488"/>
              <a:gd name="T3" fmla="*/ 1065213 h 1065213"/>
              <a:gd name="T4" fmla="*/ 0 w 4789488"/>
              <a:gd name="T5" fmla="*/ 532607 h 1065213"/>
              <a:gd name="T6" fmla="*/ 2394744 w 4789488"/>
              <a:gd name="T7" fmla="*/ 0 h 1065213"/>
              <a:gd name="T8" fmla="*/ 0 60000 65536"/>
              <a:gd name="T9" fmla="*/ 0 60000 65536"/>
              <a:gd name="T10" fmla="*/ 0 60000 65536"/>
              <a:gd name="T11" fmla="*/ 0 60000 65536"/>
              <a:gd name="T12" fmla="*/ 0 w 4789488"/>
              <a:gd name="T13" fmla="*/ 0 h 1065213"/>
              <a:gd name="T14" fmla="*/ 4789488 w 4789488"/>
              <a:gd name="T15" fmla="*/ 1065213 h 106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9488" h="1065213">
                <a:moveTo>
                  <a:pt x="0" y="0"/>
                </a:moveTo>
                <a:lnTo>
                  <a:pt x="13305" y="0"/>
                </a:lnTo>
                <a:lnTo>
                  <a:pt x="13305" y="2959"/>
                </a:lnTo>
                <a:lnTo>
                  <a:pt x="0" y="295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Мы корзиночки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возьмем,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Урожай в них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соберем</a:t>
            </a:r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5940425" y="4508500"/>
            <a:ext cx="2203450" cy="1185863"/>
          </a:xfrm>
          <a:custGeom>
            <a:avLst/>
            <a:gdLst>
              <a:gd name="T0" fmla="*/ 2203450 w 2203450"/>
              <a:gd name="T1" fmla="*/ 592932 h 1185863"/>
              <a:gd name="T2" fmla="*/ 1101725 w 2203450"/>
              <a:gd name="T3" fmla="*/ 1185863 h 1185863"/>
              <a:gd name="T4" fmla="*/ 0 w 2203450"/>
              <a:gd name="T5" fmla="*/ 592932 h 1185863"/>
              <a:gd name="T6" fmla="*/ 1101725 w 2203450"/>
              <a:gd name="T7" fmla="*/ 0 h 1185863"/>
              <a:gd name="T8" fmla="*/ 0 60000 65536"/>
              <a:gd name="T9" fmla="*/ 0 60000 65536"/>
              <a:gd name="T10" fmla="*/ 0 60000 65536"/>
              <a:gd name="T11" fmla="*/ 0 60000 65536"/>
              <a:gd name="T12" fmla="*/ 0 w 2203450"/>
              <a:gd name="T13" fmla="*/ 0 h 1185863"/>
              <a:gd name="T14" fmla="*/ 2203450 w 2203450"/>
              <a:gd name="T15" fmla="*/ 1185863 h 11858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3450" h="1185863">
                <a:moveTo>
                  <a:pt x="0" y="0"/>
                </a:moveTo>
                <a:lnTo>
                  <a:pt x="6121" y="0"/>
                </a:lnTo>
                <a:lnTo>
                  <a:pt x="6121" y="3297"/>
                </a:lnTo>
                <a:lnTo>
                  <a:pt x="0" y="329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ru-RU" sz="3600" b="1">
                <a:solidFill>
                  <a:srgbClr val="000000"/>
                </a:solidFill>
                <a:latin typeface="Calibri" charset="0"/>
              </a:rPr>
              <a:t>Хоровод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«Урожай»</a:t>
            </a:r>
          </a:p>
        </p:txBody>
      </p:sp>
      <p:pic>
        <p:nvPicPr>
          <p:cNvPr id="5122" name="Picture 2" descr="C:\Users\Samsung\Desktop\Фото к веселым овощам\Рисунок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466725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Samsung\Desktop\Фото к веселым овощам\Рисунок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66725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Group 1"/>
          <p:cNvGraphicFramePr>
            <a:graphicFrameLocks noGrp="1"/>
          </p:cNvGraphicFramePr>
          <p:nvPr/>
        </p:nvGraphicFramePr>
        <p:xfrm>
          <a:off x="250825" y="620713"/>
          <a:ext cx="8499475" cy="3463925"/>
        </p:xfrm>
        <a:graphic>
          <a:graphicData uri="http://schemas.openxmlformats.org/drawingml/2006/table">
            <a:tbl>
              <a:tblPr/>
              <a:tblGrid>
                <a:gridCol w="3384550"/>
                <a:gridCol w="5114925"/>
              </a:tblGrid>
              <a:tr h="9271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Беседы</a:t>
                      </a: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Чтение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36825">
                <a:tc>
                  <a:txBody>
                    <a:bodyPr/>
                    <a:lstStyle/>
                    <a:p>
                      <a:pPr marL="215900" marR="0" lvl="0" indent="-212725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Где растут овощи?</a:t>
                      </a: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О пользе овощей и фруктов</a:t>
                      </a: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Что можно приготовить из овощей?</a:t>
                      </a: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-212725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Песенки, потешки, поговорки, загадки</a:t>
                      </a: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Сказка ( «Репка», «Мужик и медведь», «Пых», «Как варить компот»</a:t>
                      </a: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Стихи «Овощи», «Купите лук», «Посадила баба Фекла…»</a:t>
                      </a: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445" name="AutoShape 18"/>
          <p:cNvSpPr>
            <a:spLocks noChangeArrowheads="1"/>
          </p:cNvSpPr>
          <p:nvPr/>
        </p:nvSpPr>
        <p:spPr bwMode="auto">
          <a:xfrm>
            <a:off x="3203575" y="188913"/>
            <a:ext cx="5502275" cy="792162"/>
          </a:xfrm>
          <a:custGeom>
            <a:avLst/>
            <a:gdLst>
              <a:gd name="T0" fmla="*/ 5502275 w 5502275"/>
              <a:gd name="T1" fmla="*/ 396081 h 792163"/>
              <a:gd name="T2" fmla="*/ 2751156 w 5502275"/>
              <a:gd name="T3" fmla="*/ 792154 h 792163"/>
              <a:gd name="T4" fmla="*/ 0 w 5502275"/>
              <a:gd name="T5" fmla="*/ 396081 h 792163"/>
              <a:gd name="T6" fmla="*/ 2751156 w 5502275"/>
              <a:gd name="T7" fmla="*/ 0 h 792163"/>
              <a:gd name="T8" fmla="*/ 0 60000 65536"/>
              <a:gd name="T9" fmla="*/ 0 60000 65536"/>
              <a:gd name="T10" fmla="*/ 0 60000 65536"/>
              <a:gd name="T11" fmla="*/ 0 60000 65536"/>
              <a:gd name="T12" fmla="*/ 0 w 5502275"/>
              <a:gd name="T13" fmla="*/ 0 h 792163"/>
              <a:gd name="T14" fmla="*/ 5502275 w 5502275"/>
              <a:gd name="T15" fmla="*/ 792163 h 7921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2275" h="792163">
                <a:moveTo>
                  <a:pt x="0" y="0"/>
                </a:moveTo>
                <a:lnTo>
                  <a:pt x="15285" y="0"/>
                </a:lnTo>
                <a:lnTo>
                  <a:pt x="15285" y="2203"/>
                </a:lnTo>
                <a:lnTo>
                  <a:pt x="0" y="220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Развитие речи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8447" name="Picture 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4293096"/>
            <a:ext cx="3146425" cy="236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Group 1"/>
          <p:cNvGraphicFramePr>
            <a:graphicFrameLocks noGrp="1"/>
          </p:cNvGraphicFramePr>
          <p:nvPr/>
        </p:nvGraphicFramePr>
        <p:xfrm>
          <a:off x="684213" y="765175"/>
          <a:ext cx="7562850" cy="1854201"/>
        </p:xfrm>
        <a:graphic>
          <a:graphicData uri="http://schemas.openxmlformats.org/drawingml/2006/table">
            <a:tbl>
              <a:tblPr/>
              <a:tblGrid>
                <a:gridCol w="2519362"/>
                <a:gridCol w="2914650"/>
                <a:gridCol w="2128838"/>
              </a:tblGrid>
              <a:tr h="6365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6" charset="0"/>
                        </a:rPr>
                        <a:t>Рисование</a:t>
                      </a: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6" charset="0"/>
                        </a:rPr>
                        <a:t>Аппликация</a:t>
                      </a: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6" charset="0"/>
                        </a:rPr>
                        <a:t>Лепка</a:t>
                      </a: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17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«Овощи спрятались»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«Овощи на тарелочке»</a:t>
                      </a:r>
                    </a:p>
                  </a:txBody>
                  <a:tcPr marL="90000" marR="90000" marT="10728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«Фрукты: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яблоки и груши»</a:t>
                      </a:r>
                    </a:p>
                  </a:txBody>
                  <a:tcPr marL="90000" marR="90000" marT="10728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472" name="AutoShape 25"/>
          <p:cNvSpPr>
            <a:spLocks noChangeArrowheads="1"/>
          </p:cNvSpPr>
          <p:nvPr/>
        </p:nvSpPr>
        <p:spPr bwMode="auto">
          <a:xfrm>
            <a:off x="684213" y="0"/>
            <a:ext cx="7775575" cy="1217613"/>
          </a:xfrm>
          <a:custGeom>
            <a:avLst/>
            <a:gdLst>
              <a:gd name="T0" fmla="*/ 7775575 w 7775575"/>
              <a:gd name="T1" fmla="*/ 608806 h 1217613"/>
              <a:gd name="T2" fmla="*/ 3887806 w 7775575"/>
              <a:gd name="T3" fmla="*/ 1217612 h 1217613"/>
              <a:gd name="T4" fmla="*/ 0 w 7775575"/>
              <a:gd name="T5" fmla="*/ 608806 h 1217613"/>
              <a:gd name="T6" fmla="*/ 3887806 w 7775575"/>
              <a:gd name="T7" fmla="*/ 0 h 1217613"/>
              <a:gd name="T8" fmla="*/ 0 60000 65536"/>
              <a:gd name="T9" fmla="*/ 0 60000 65536"/>
              <a:gd name="T10" fmla="*/ 0 60000 65536"/>
              <a:gd name="T11" fmla="*/ 0 60000 65536"/>
              <a:gd name="T12" fmla="*/ 0 w 7775575"/>
              <a:gd name="T13" fmla="*/ 0 h 1217613"/>
              <a:gd name="T14" fmla="*/ 7775575 w 7775575"/>
              <a:gd name="T15" fmla="*/ 1217613 h 1217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75575" h="1217613">
                <a:moveTo>
                  <a:pt x="0" y="0"/>
                </a:moveTo>
                <a:lnTo>
                  <a:pt x="21600" y="0"/>
                </a:lnTo>
                <a:lnTo>
                  <a:pt x="21600" y="3384"/>
                </a:lnTo>
                <a:lnTo>
                  <a:pt x="0" y="338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ИЗОБРАЗИТЕЛЬНАЯ ДЕЯТЕЛЬНОСТЬ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9473" name="Picture 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963" y="4602163"/>
            <a:ext cx="2820987" cy="205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4" name="Picture 2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63888" y="2657475"/>
            <a:ext cx="2816225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6" name="Picture 20" descr="C:\Users\Samsung\Desktop\Фото овощи\20140925_1002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458112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323850" y="836613"/>
            <a:ext cx="4643438" cy="1065212"/>
          </a:xfrm>
          <a:custGeom>
            <a:avLst/>
            <a:gdLst>
              <a:gd name="T0" fmla="*/ 4643438 w 4643438"/>
              <a:gd name="T1" fmla="*/ 532606 h 1065213"/>
              <a:gd name="T2" fmla="*/ 2321719 w 4643438"/>
              <a:gd name="T3" fmla="*/ 1065204 h 1065213"/>
              <a:gd name="T4" fmla="*/ 0 w 4643438"/>
              <a:gd name="T5" fmla="*/ 532606 h 1065213"/>
              <a:gd name="T6" fmla="*/ 2321719 w 4643438"/>
              <a:gd name="T7" fmla="*/ 0 h 1065213"/>
              <a:gd name="T8" fmla="*/ 0 60000 65536"/>
              <a:gd name="T9" fmla="*/ 0 60000 65536"/>
              <a:gd name="T10" fmla="*/ 0 60000 65536"/>
              <a:gd name="T11" fmla="*/ 0 60000 65536"/>
              <a:gd name="T12" fmla="*/ 0 w 4643438"/>
              <a:gd name="T13" fmla="*/ 0 h 1065213"/>
              <a:gd name="T14" fmla="*/ 4643438 w 4643438"/>
              <a:gd name="T15" fmla="*/ 1065213 h 106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43438" h="1065213">
                <a:moveTo>
                  <a:pt x="0" y="0"/>
                </a:moveTo>
                <a:lnTo>
                  <a:pt x="12899" y="0"/>
                </a:lnTo>
                <a:lnTo>
                  <a:pt x="12899" y="2959"/>
                </a:lnTo>
                <a:lnTo>
                  <a:pt x="0" y="295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u="sng">
                <a:solidFill>
                  <a:srgbClr val="000000"/>
                </a:solidFill>
                <a:latin typeface="Calibri" charset="0"/>
              </a:rPr>
              <a:t>Инсценировка р.н. песни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«Тень-тень-потетень…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В огороде-то плетень.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В избе печка топится,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Бабушка торопится: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Она репку печет,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По тарелочкам кладет.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Кот к тарелке – скок!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Себе нос обжег.</a:t>
            </a:r>
          </a:p>
        </p:txBody>
      </p:sp>
      <p:pic>
        <p:nvPicPr>
          <p:cNvPr id="20485" name="Picture 5" descr="C:\Users\Samsung\Desktop\Фото овощи\20141014_155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35554" y="476672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C:\Users\Samsung\Desktop\Фото овощи\20141014_1552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3573016"/>
            <a:ext cx="3720413" cy="279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58775" y="188913"/>
            <a:ext cx="8785225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500" b="1">
                <a:solidFill>
                  <a:srgbClr val="000000"/>
                </a:solidFill>
              </a:rPr>
              <a:t>                             </a:t>
            </a:r>
            <a:r>
              <a:rPr lang="ru-RU" sz="3200" b="1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Цель проекта:</a:t>
            </a:r>
            <a:r>
              <a:rPr lang="ru-RU" sz="1400" b="1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1400" b="1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Уточнить и расширить представления детей об овощах: названиях, форме, цвете, вкусе, запахе, твердости (мягкости);</a:t>
            </a:r>
            <a:b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развивать речь, сенсорные способности, формировать умение объединять плоды по сходному признаку.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8038" y="3716338"/>
            <a:ext cx="1584325" cy="2274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1619250" y="3573463"/>
            <a:ext cx="6840538" cy="914400"/>
          </a:xfrm>
          <a:custGeom>
            <a:avLst/>
            <a:gdLst>
              <a:gd name="T0" fmla="*/ 6840538 w 6840537"/>
              <a:gd name="T1" fmla="*/ 457200 h 914400"/>
              <a:gd name="T2" fmla="*/ 3420269 w 6840537"/>
              <a:gd name="T3" fmla="*/ 914400 h 914400"/>
              <a:gd name="T4" fmla="*/ 0 w 6840537"/>
              <a:gd name="T5" fmla="*/ 457200 h 914400"/>
              <a:gd name="T6" fmla="*/ 3420269 w 6840537"/>
              <a:gd name="T7" fmla="*/ 0 h 914400"/>
              <a:gd name="T8" fmla="*/ 0 60000 65536"/>
              <a:gd name="T9" fmla="*/ 0 60000 65536"/>
              <a:gd name="T10" fmla="*/ 0 60000 65536"/>
              <a:gd name="T11" fmla="*/ 0 60000 65536"/>
              <a:gd name="T12" fmla="*/ 0 w 6840537"/>
              <a:gd name="T13" fmla="*/ 0 h 914400"/>
              <a:gd name="T14" fmla="*/ 6840537 w 6840537"/>
              <a:gd name="T15" fmla="*/ 914400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40537" h="914400">
                <a:moveTo>
                  <a:pt x="0" y="0"/>
                </a:moveTo>
                <a:lnTo>
                  <a:pt x="19002" y="0"/>
                </a:lnTo>
                <a:lnTo>
                  <a:pt x="19002" y="2541"/>
                </a:lnTo>
                <a:lnTo>
                  <a:pt x="0" y="254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>
                <a:solidFill>
                  <a:srgbClr val="5E447C"/>
                </a:solidFill>
                <a:latin typeface="Calibri" charset="0"/>
              </a:rPr>
              <a:t>Спасибо за внимание!</a:t>
            </a:r>
          </a:p>
        </p:txBody>
      </p:sp>
      <p:sp>
        <p:nvSpPr>
          <p:cNvPr id="21507" name="Freeform 2"/>
          <p:cNvSpPr>
            <a:spLocks noChangeArrowheads="1"/>
          </p:cNvSpPr>
          <p:nvPr/>
        </p:nvSpPr>
        <p:spPr bwMode="auto">
          <a:xfrm>
            <a:off x="3060700" y="2636838"/>
            <a:ext cx="2592388" cy="647700"/>
          </a:xfrm>
          <a:custGeom>
            <a:avLst/>
            <a:gdLst>
              <a:gd name="T0" fmla="*/ 2592388 w 2592388"/>
              <a:gd name="T1" fmla="*/ 323850 h 647700"/>
              <a:gd name="T2" fmla="*/ 1296194 w 2592388"/>
              <a:gd name="T3" fmla="*/ 647700 h 647700"/>
              <a:gd name="T4" fmla="*/ 0 w 2592388"/>
              <a:gd name="T5" fmla="*/ 323850 h 647700"/>
              <a:gd name="T6" fmla="*/ 1296194 w 2592388"/>
              <a:gd name="T7" fmla="*/ 0 h 647700"/>
              <a:gd name="T8" fmla="*/ 0 60000 65536"/>
              <a:gd name="T9" fmla="*/ 0 60000 65536"/>
              <a:gd name="T10" fmla="*/ 0 60000 65536"/>
              <a:gd name="T11" fmla="*/ 0 60000 65536"/>
              <a:gd name="T12" fmla="*/ 0 w 2592388"/>
              <a:gd name="T13" fmla="*/ 0 h 647700"/>
              <a:gd name="T14" fmla="*/ 2592388 w 2592388"/>
              <a:gd name="T15" fmla="*/ 647700 h 647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388" h="647700">
                <a:moveTo>
                  <a:pt x="0" y="0"/>
                </a:moveTo>
                <a:lnTo>
                  <a:pt x="7200" y="0"/>
                </a:lnTo>
                <a:lnTo>
                  <a:pt x="7200" y="1799"/>
                </a:lnTo>
                <a:lnTo>
                  <a:pt x="0" y="1799"/>
                </a:lnTo>
                <a:close/>
              </a:path>
            </a:pathLst>
          </a:custGeom>
          <a:solidFill>
            <a:srgbClr val="FFFFFF"/>
          </a:solidFill>
          <a:ln w="25560" cap="flat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Freeform 3"/>
          <p:cNvSpPr>
            <a:spLocks noChangeArrowheads="1"/>
          </p:cNvSpPr>
          <p:nvPr/>
        </p:nvSpPr>
        <p:spPr bwMode="auto">
          <a:xfrm rot="-480000">
            <a:off x="1974850" y="2871788"/>
            <a:ext cx="1366838" cy="1079500"/>
          </a:xfrm>
          <a:custGeom>
            <a:avLst/>
            <a:gdLst>
              <a:gd name="T0" fmla="*/ 1366838 w 1366838"/>
              <a:gd name="T1" fmla="*/ 539750 h 1079500"/>
              <a:gd name="T2" fmla="*/ 683419 w 1366838"/>
              <a:gd name="T3" fmla="*/ 1079500 h 1079500"/>
              <a:gd name="T4" fmla="*/ 0 w 1366838"/>
              <a:gd name="T5" fmla="*/ 539750 h 1079500"/>
              <a:gd name="T6" fmla="*/ 683419 w 1366838"/>
              <a:gd name="T7" fmla="*/ 0 h 1079500"/>
              <a:gd name="T8" fmla="*/ 0 60000 65536"/>
              <a:gd name="T9" fmla="*/ 0 60000 65536"/>
              <a:gd name="T10" fmla="*/ 0 60000 65536"/>
              <a:gd name="T11" fmla="*/ 0 60000 65536"/>
              <a:gd name="T12" fmla="*/ 0 w 1366838"/>
              <a:gd name="T13" fmla="*/ 0 h 1079500"/>
              <a:gd name="T14" fmla="*/ 1366838 w 1366838"/>
              <a:gd name="T15" fmla="*/ 1079500 h 1079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6838" h="1079500">
                <a:moveTo>
                  <a:pt x="0" y="0"/>
                </a:moveTo>
                <a:lnTo>
                  <a:pt x="3799" y="0"/>
                </a:lnTo>
                <a:lnTo>
                  <a:pt x="3799" y="2999"/>
                </a:lnTo>
                <a:lnTo>
                  <a:pt x="0" y="2999"/>
                </a:lnTo>
                <a:close/>
              </a:path>
            </a:pathLst>
          </a:custGeom>
          <a:solidFill>
            <a:srgbClr val="FFFFFF"/>
          </a:solidFill>
          <a:ln w="25560" cap="flat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836712"/>
            <a:ext cx="1955800" cy="280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9144000" cy="7102475"/>
          </a:xfrm>
          <a:custGeom>
            <a:avLst/>
            <a:gdLst>
              <a:gd name="T0" fmla="*/ 9144000 w 9144000"/>
              <a:gd name="T1" fmla="*/ 3551256 h 7102475"/>
              <a:gd name="T2" fmla="*/ 4572000 w 9144000"/>
              <a:gd name="T3" fmla="*/ 7102475 h 7102475"/>
              <a:gd name="T4" fmla="*/ 0 w 9144000"/>
              <a:gd name="T5" fmla="*/ 3551256 h 7102475"/>
              <a:gd name="T6" fmla="*/ 4572000 w 9144000"/>
              <a:gd name="T7" fmla="*/ 0 h 7102475"/>
              <a:gd name="T8" fmla="*/ 0 60000 65536"/>
              <a:gd name="T9" fmla="*/ 0 60000 65536"/>
              <a:gd name="T10" fmla="*/ 0 60000 65536"/>
              <a:gd name="T11" fmla="*/ 0 60000 65536"/>
              <a:gd name="T12" fmla="*/ 0 w 9144000"/>
              <a:gd name="T13" fmla="*/ 0 h 7102475"/>
              <a:gd name="T14" fmla="*/ 9144000 w 9144000"/>
              <a:gd name="T15" fmla="*/ 7102475 h 7102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7102475">
                <a:moveTo>
                  <a:pt x="0" y="0"/>
                </a:moveTo>
                <a:lnTo>
                  <a:pt x="25399" y="0"/>
                </a:lnTo>
                <a:lnTo>
                  <a:pt x="25399" y="19732"/>
                </a:lnTo>
                <a:lnTo>
                  <a:pt x="0" y="1973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b="1" u="sng">
                <a:solidFill>
                  <a:srgbClr val="000000"/>
                </a:solidFill>
                <a:latin typeface="Times New Roman" pitchFamily="16" charset="0"/>
              </a:rPr>
              <a:t>Задачи: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 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Развивающие: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расширять представление об овощах: о их многообразии , местах произрастания,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внешнем виде;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учить выделять свойства овощей, воспринятых зрительно и тактильно;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повышать интерес к продуктивной деятельности;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развивать внимание, память и мышление;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Обучающие: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формировать умение высказываться о внешнем виде овощей, выполняемых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действиях в форме предложения с опорой на речевой образец педагога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учить слушать произведения художественной литературы, понимать содержание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обогащать и активизировать словарь;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развивать диалогическую речь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продолжать формировать навыки работы на интерактивной доске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Воспитательные: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формировать интерес к художественным произведениям</a:t>
            </a:r>
            <a:r>
              <a:rPr lang="ru-RU" sz="2000" i="1">
                <a:solidFill>
                  <a:srgbClr val="000000"/>
                </a:solidFill>
                <a:latin typeface="Times New Roman" pitchFamily="16" charset="0"/>
              </a:rPr>
              <a:t>(загадки, пословицы,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i="1">
                <a:solidFill>
                  <a:srgbClr val="000000"/>
                </a:solidFill>
                <a:latin typeface="Times New Roman" pitchFamily="16" charset="0"/>
              </a:rPr>
              <a:t>поговорки, сказки, стихи)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воспитывать уважение к труду взрослых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Коррекционно-развивающие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учить узнаванию овощей, представленных в разной модальности (силуэт-контур)</a:t>
            </a:r>
          </a:p>
          <a:p>
            <a:pPr marL="215900" indent="-212725">
              <a:lnSpc>
                <a:spcPct val="100000"/>
              </a:lnSpc>
              <a:buFont typeface="Wingdings" charset="2"/>
              <a:buChar char="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формировать представления об овощах на полисенсорной основе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250825" y="549275"/>
            <a:ext cx="9144000" cy="4357688"/>
          </a:xfrm>
          <a:custGeom>
            <a:avLst/>
            <a:gdLst>
              <a:gd name="T0" fmla="*/ 9144000 w 9144000"/>
              <a:gd name="T1" fmla="*/ 2178844 h 4357688"/>
              <a:gd name="T2" fmla="*/ 4572000 w 9144000"/>
              <a:gd name="T3" fmla="*/ 4357688 h 4357688"/>
              <a:gd name="T4" fmla="*/ 0 w 9144000"/>
              <a:gd name="T5" fmla="*/ 2178844 h 4357688"/>
              <a:gd name="T6" fmla="*/ 4572000 w 9144000"/>
              <a:gd name="T7" fmla="*/ 0 h 4357688"/>
              <a:gd name="T8" fmla="*/ 0 60000 65536"/>
              <a:gd name="T9" fmla="*/ 0 60000 65536"/>
              <a:gd name="T10" fmla="*/ 0 60000 65536"/>
              <a:gd name="T11" fmla="*/ 0 60000 65536"/>
              <a:gd name="T12" fmla="*/ 0 w 9144000"/>
              <a:gd name="T13" fmla="*/ 0 h 4357688"/>
              <a:gd name="T14" fmla="*/ 9144000 w 9144000"/>
              <a:gd name="T15" fmla="*/ 4357688 h 4357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4357688">
                <a:moveTo>
                  <a:pt x="0" y="0"/>
                </a:moveTo>
                <a:lnTo>
                  <a:pt x="25399" y="0"/>
                </a:lnTo>
                <a:lnTo>
                  <a:pt x="25399" y="12106"/>
                </a:lnTo>
                <a:lnTo>
                  <a:pt x="0" y="1210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 b="1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Формы реализации</a:t>
            </a: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: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Совместная познавательно-исследовательская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деятельность.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Беседы с детьми.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Игровая деятельность (дидактические игры, игры с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использованием компьютерных программ</a:t>
            </a:r>
            <a:r>
              <a:rPr lang="en-US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 mimio</a:t>
            </a: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,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«Фантазеры», интерактивные игры)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Выполнение работ по изобразительной деятельности и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ручному труду.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Проведение развлечений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Чтение художественной литературы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Театрализация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5300" y="3141663"/>
            <a:ext cx="1830388" cy="347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2106613" y="1557338"/>
            <a:ext cx="4605337" cy="515937"/>
          </a:xfrm>
          <a:custGeom>
            <a:avLst/>
            <a:gdLst>
              <a:gd name="T0" fmla="*/ 4605337 w 4605337"/>
              <a:gd name="T1" fmla="*/ 257969 h 515937"/>
              <a:gd name="T2" fmla="*/ 2302669 w 4605337"/>
              <a:gd name="T3" fmla="*/ 515937 h 515937"/>
              <a:gd name="T4" fmla="*/ 0 w 4605337"/>
              <a:gd name="T5" fmla="*/ 257969 h 515937"/>
              <a:gd name="T6" fmla="*/ 2302669 w 4605337"/>
              <a:gd name="T7" fmla="*/ 0 h 515937"/>
              <a:gd name="T8" fmla="*/ 0 60000 65536"/>
              <a:gd name="T9" fmla="*/ 0 60000 65536"/>
              <a:gd name="T10" fmla="*/ 0 60000 65536"/>
              <a:gd name="T11" fmla="*/ 0 60000 65536"/>
              <a:gd name="T12" fmla="*/ 0 w 4605337"/>
              <a:gd name="T13" fmla="*/ 0 h 515937"/>
              <a:gd name="T14" fmla="*/ 4605337 w 4605337"/>
              <a:gd name="T15" fmla="*/ 515937 h 5159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5337" h="515937">
                <a:moveTo>
                  <a:pt x="0" y="0"/>
                </a:moveTo>
                <a:lnTo>
                  <a:pt x="12792" y="0"/>
                </a:lnTo>
                <a:lnTo>
                  <a:pt x="12792" y="1436"/>
                </a:lnTo>
                <a:lnTo>
                  <a:pt x="0" y="143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Этапы реализации проекта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575" y="2997200"/>
            <a:ext cx="2374900" cy="251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404813"/>
            <a:ext cx="9144000" cy="2651125"/>
          </a:xfrm>
          <a:custGeom>
            <a:avLst/>
            <a:gdLst>
              <a:gd name="T0" fmla="*/ 9144000 w 9144000"/>
              <a:gd name="T1" fmla="*/ 1325572 h 2651125"/>
              <a:gd name="T2" fmla="*/ 4572000 w 9144000"/>
              <a:gd name="T3" fmla="*/ 2651125 h 2651125"/>
              <a:gd name="T4" fmla="*/ 0 w 9144000"/>
              <a:gd name="T5" fmla="*/ 1325572 h 2651125"/>
              <a:gd name="T6" fmla="*/ 4572000 w 9144000"/>
              <a:gd name="T7" fmla="*/ 0 h 2651125"/>
              <a:gd name="T8" fmla="*/ 0 60000 65536"/>
              <a:gd name="T9" fmla="*/ 0 60000 65536"/>
              <a:gd name="T10" fmla="*/ 0 60000 65536"/>
              <a:gd name="T11" fmla="*/ 0 60000 65536"/>
              <a:gd name="T12" fmla="*/ 0 w 9144000"/>
              <a:gd name="T13" fmla="*/ 0 h 2651125"/>
              <a:gd name="T14" fmla="*/ 9144000 w 9144000"/>
              <a:gd name="T15" fmla="*/ 2651125 h 2651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2651125">
                <a:moveTo>
                  <a:pt x="0" y="0"/>
                </a:moveTo>
                <a:lnTo>
                  <a:pt x="25399" y="0"/>
                </a:lnTo>
                <a:lnTo>
                  <a:pt x="25399" y="7366"/>
                </a:lnTo>
                <a:lnTo>
                  <a:pt x="0" y="736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 b="1">
                <a:solidFill>
                  <a:srgbClr val="199043"/>
                </a:solidFill>
                <a:latin typeface="Times New Roman" pitchFamily="16" charset="0"/>
                <a:cs typeface="Times New Roman" pitchFamily="16" charset="0"/>
              </a:rPr>
              <a:t>I этап. Организационный.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составление поэтапного плана работы;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подбор методической и художественной литературы по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выбранной теме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анализ предметно-развивающей среды: подбор и 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изготовление необходимого оборудования </a:t>
            </a:r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250825" y="4437063"/>
            <a:ext cx="8135938" cy="1798637"/>
          </a:xfrm>
          <a:custGeom>
            <a:avLst/>
            <a:gdLst>
              <a:gd name="T0" fmla="*/ 8135938 w 8135938"/>
              <a:gd name="T1" fmla="*/ 899319 h 1798638"/>
              <a:gd name="T2" fmla="*/ 4067969 w 8135938"/>
              <a:gd name="T3" fmla="*/ 1798629 h 1798638"/>
              <a:gd name="T4" fmla="*/ 0 w 8135938"/>
              <a:gd name="T5" fmla="*/ 899319 h 1798638"/>
              <a:gd name="T6" fmla="*/ 4067969 w 8135938"/>
              <a:gd name="T7" fmla="*/ 0 h 1798638"/>
              <a:gd name="T8" fmla="*/ 0 60000 65536"/>
              <a:gd name="T9" fmla="*/ 0 60000 65536"/>
              <a:gd name="T10" fmla="*/ 0 60000 65536"/>
              <a:gd name="T11" fmla="*/ 0 60000 65536"/>
              <a:gd name="T12" fmla="*/ 0 w 8135938"/>
              <a:gd name="T13" fmla="*/ 0 h 1798638"/>
              <a:gd name="T14" fmla="*/ 8135938 w 8135938"/>
              <a:gd name="T15" fmla="*/ 1798638 h 1798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35938" h="1798638">
                <a:moveTo>
                  <a:pt x="0" y="0"/>
                </a:moveTo>
                <a:lnTo>
                  <a:pt x="22600" y="0"/>
                </a:lnTo>
                <a:lnTo>
                  <a:pt x="22600" y="4996"/>
                </a:lnTo>
                <a:lnTo>
                  <a:pt x="0" y="499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 b="1">
                <a:solidFill>
                  <a:srgbClr val="199043"/>
                </a:solidFill>
                <a:latin typeface="Times New Roman" pitchFamily="16" charset="0"/>
                <a:cs typeface="Times New Roman" pitchFamily="16" charset="0"/>
              </a:rPr>
              <a:t>II этап. Планирование реализации проекта.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определение задач воспитательно-образовательной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 и коррекционно-развивающей работы;</a:t>
            </a:r>
          </a:p>
          <a:p>
            <a:pPr marL="215900" indent="-212725">
              <a:lnSpc>
                <a:spcPct val="100000"/>
              </a:lnSpc>
              <a:buFont typeface="StarSymbol" charset="0"/>
              <a:buChar char="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6" charset="0"/>
                <a:cs typeface="Times New Roman" pitchFamily="16" charset="0"/>
              </a:rPr>
              <a:t>планирование деятельности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388" y="2636838"/>
            <a:ext cx="1306512" cy="187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2484438" y="2781300"/>
            <a:ext cx="3819525" cy="942975"/>
          </a:xfrm>
          <a:custGeom>
            <a:avLst/>
            <a:gdLst>
              <a:gd name="T0" fmla="*/ 3819525 w 3819525"/>
              <a:gd name="T1" fmla="*/ 471488 h 942975"/>
              <a:gd name="T2" fmla="*/ 1909772 w 3819525"/>
              <a:gd name="T3" fmla="*/ 942975 h 942975"/>
              <a:gd name="T4" fmla="*/ 0 w 3819525"/>
              <a:gd name="T5" fmla="*/ 471488 h 942975"/>
              <a:gd name="T6" fmla="*/ 1909772 w 3819525"/>
              <a:gd name="T7" fmla="*/ 0 h 942975"/>
              <a:gd name="T8" fmla="*/ 0 60000 65536"/>
              <a:gd name="T9" fmla="*/ 0 60000 65536"/>
              <a:gd name="T10" fmla="*/ 0 60000 65536"/>
              <a:gd name="T11" fmla="*/ 0 60000 65536"/>
              <a:gd name="T12" fmla="*/ 0 w 3819525"/>
              <a:gd name="T13" fmla="*/ 0 h 942975"/>
              <a:gd name="T14" fmla="*/ 3819525 w 3819525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9525" h="942975">
                <a:moveTo>
                  <a:pt x="0" y="0"/>
                </a:moveTo>
                <a:lnTo>
                  <a:pt x="10612" y="0"/>
                </a:lnTo>
                <a:lnTo>
                  <a:pt x="10612" y="2621"/>
                </a:lnTo>
                <a:lnTo>
                  <a:pt x="0" y="262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cs typeface="Times New Roman" pitchFamily="16" charset="0"/>
              </a:rPr>
              <a:t>III этап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cs typeface="Times New Roman" pitchFamily="16" charset="0"/>
              </a:rPr>
              <a:t>Реализация проекта</a:t>
            </a:r>
            <a:r>
              <a:rPr lang="ru-RU" sz="2800" b="1">
                <a:solidFill>
                  <a:srgbClr val="199043"/>
                </a:solidFill>
                <a:cs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Group 1"/>
          <p:cNvGraphicFramePr>
            <a:graphicFrameLocks noGrp="1"/>
          </p:cNvGraphicFramePr>
          <p:nvPr/>
        </p:nvGraphicFramePr>
        <p:xfrm>
          <a:off x="395288" y="836613"/>
          <a:ext cx="8428037" cy="5203825"/>
        </p:xfrm>
        <a:graphic>
          <a:graphicData uri="http://schemas.openxmlformats.org/drawingml/2006/table">
            <a:tbl>
              <a:tblPr/>
              <a:tblGrid>
                <a:gridCol w="3079750"/>
                <a:gridCol w="2768600"/>
                <a:gridCol w="257968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Дидактические игры</a:t>
                      </a:r>
                    </a:p>
                  </a:txBody>
                  <a:tcPr marL="90000" marR="90000" marT="11167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Сюжетно-ролевые игры</a:t>
                      </a:r>
                    </a:p>
                  </a:txBody>
                  <a:tcPr marL="90000" marR="90000" marT="11167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Подвижные игры</a:t>
                      </a:r>
                    </a:p>
                  </a:txBody>
                  <a:tcPr marL="90000" marR="90000" marT="11167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72025">
                <a:tc>
                  <a:txBody>
                    <a:bodyPr/>
                    <a:lstStyle/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Настольные игры: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   лото, домино, парочки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Поможем повару приготовить суп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Вершки и корешки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Овощи и фрукты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Узнай на вкус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Подбери по цвету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Огород, что где 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растет?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Волшебный мешочек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Съедобное- несъедобное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Кто что любит кушать?</a:t>
                      </a:r>
                    </a:p>
                  </a:txBody>
                  <a:tcPr marL="90000" marR="90000" marT="1188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«Овощной магазин»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«Машина везет овощи с поля»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«На кухне»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1188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«Прятки» («Куда спрятался овощ»)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«Принеси что назову»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«Соберем овощи 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   в корзину, а фрукты в ведро»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1188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32" name="AutoShape 25"/>
          <p:cNvSpPr>
            <a:spLocks noChangeArrowheads="1"/>
          </p:cNvSpPr>
          <p:nvPr/>
        </p:nvSpPr>
        <p:spPr bwMode="auto">
          <a:xfrm>
            <a:off x="2195513" y="260350"/>
            <a:ext cx="8604250" cy="823913"/>
          </a:xfrm>
          <a:custGeom>
            <a:avLst/>
            <a:gdLst>
              <a:gd name="T0" fmla="*/ 8604250 w 8604250"/>
              <a:gd name="T1" fmla="*/ 411964 h 823912"/>
              <a:gd name="T2" fmla="*/ 4302125 w 8604250"/>
              <a:gd name="T3" fmla="*/ 823920 h 823912"/>
              <a:gd name="T4" fmla="*/ 0 w 8604250"/>
              <a:gd name="T5" fmla="*/ 411964 h 823912"/>
              <a:gd name="T6" fmla="*/ 4302125 w 8604250"/>
              <a:gd name="T7" fmla="*/ 0 h 823912"/>
              <a:gd name="T8" fmla="*/ 0 60000 65536"/>
              <a:gd name="T9" fmla="*/ 0 60000 65536"/>
              <a:gd name="T10" fmla="*/ 0 60000 65536"/>
              <a:gd name="T11" fmla="*/ 0 60000 65536"/>
              <a:gd name="T12" fmla="*/ 0 w 8604250"/>
              <a:gd name="T13" fmla="*/ 0 h 823912"/>
              <a:gd name="T14" fmla="*/ 8604250 w 8604250"/>
              <a:gd name="T15" fmla="*/ 823912 h 823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04250" h="823912">
                <a:moveTo>
                  <a:pt x="0" y="0"/>
                </a:moveTo>
                <a:lnTo>
                  <a:pt x="23900" y="0"/>
                </a:lnTo>
                <a:lnTo>
                  <a:pt x="23900" y="2288"/>
                </a:lnTo>
                <a:lnTo>
                  <a:pt x="0" y="228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ИГРОВАЯ ДЕЯТЕЛЬНОСТЬ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5724525" y="260350"/>
            <a:ext cx="5405438" cy="577850"/>
          </a:xfrm>
          <a:custGeom>
            <a:avLst/>
            <a:gdLst>
              <a:gd name="T0" fmla="*/ 5405438 w 5405438"/>
              <a:gd name="T1" fmla="*/ 288925 h 577850"/>
              <a:gd name="T2" fmla="*/ 2702719 w 5405438"/>
              <a:gd name="T3" fmla="*/ 577850 h 577850"/>
              <a:gd name="T4" fmla="*/ 0 w 5405438"/>
              <a:gd name="T5" fmla="*/ 288925 h 577850"/>
              <a:gd name="T6" fmla="*/ 2702719 w 5405438"/>
              <a:gd name="T7" fmla="*/ 0 h 577850"/>
              <a:gd name="T8" fmla="*/ 0 60000 65536"/>
              <a:gd name="T9" fmla="*/ 0 60000 65536"/>
              <a:gd name="T10" fmla="*/ 0 60000 65536"/>
              <a:gd name="T11" fmla="*/ 0 60000 65536"/>
              <a:gd name="T12" fmla="*/ 0 w 5405438"/>
              <a:gd name="T13" fmla="*/ 0 h 577850"/>
              <a:gd name="T14" fmla="*/ 5405438 w 5405438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5438" h="577850">
                <a:moveTo>
                  <a:pt x="0" y="0"/>
                </a:moveTo>
                <a:lnTo>
                  <a:pt x="15015" y="0"/>
                </a:lnTo>
                <a:lnTo>
                  <a:pt x="15015" y="1605"/>
                </a:lnTo>
                <a:lnTo>
                  <a:pt x="0" y="160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по силуэту</a:t>
            </a:r>
          </a:p>
        </p:txBody>
      </p:sp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3132138" y="188913"/>
            <a:ext cx="5405437" cy="577850"/>
          </a:xfrm>
          <a:custGeom>
            <a:avLst/>
            <a:gdLst>
              <a:gd name="T0" fmla="*/ 5405437 w 5405438"/>
              <a:gd name="T1" fmla="*/ 288925 h 577850"/>
              <a:gd name="T2" fmla="*/ 2702719 w 5405438"/>
              <a:gd name="T3" fmla="*/ 577850 h 577850"/>
              <a:gd name="T4" fmla="*/ 0 w 5405438"/>
              <a:gd name="T5" fmla="*/ 288925 h 577850"/>
              <a:gd name="T6" fmla="*/ 2702719 w 5405438"/>
              <a:gd name="T7" fmla="*/ 0 h 577850"/>
              <a:gd name="T8" fmla="*/ 0 60000 65536"/>
              <a:gd name="T9" fmla="*/ 0 60000 65536"/>
              <a:gd name="T10" fmla="*/ 0 60000 65536"/>
              <a:gd name="T11" fmla="*/ 0 60000 65536"/>
              <a:gd name="T12" fmla="*/ 0 w 5405438"/>
              <a:gd name="T13" fmla="*/ 0 h 577850"/>
              <a:gd name="T14" fmla="*/ 5405438 w 5405438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5438" h="577850">
                <a:moveTo>
                  <a:pt x="0" y="0"/>
                </a:moveTo>
                <a:lnTo>
                  <a:pt x="15015" y="0"/>
                </a:lnTo>
                <a:lnTo>
                  <a:pt x="15015" y="1605"/>
                </a:lnTo>
                <a:lnTo>
                  <a:pt x="0" y="160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«Определи….»</a:t>
            </a:r>
          </a:p>
        </p:txBody>
      </p:sp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611188" y="260350"/>
            <a:ext cx="5405437" cy="577850"/>
          </a:xfrm>
          <a:custGeom>
            <a:avLst/>
            <a:gdLst>
              <a:gd name="T0" fmla="*/ 5405437 w 5405438"/>
              <a:gd name="T1" fmla="*/ 288925 h 577850"/>
              <a:gd name="T2" fmla="*/ 2702719 w 5405438"/>
              <a:gd name="T3" fmla="*/ 577850 h 577850"/>
              <a:gd name="T4" fmla="*/ 0 w 5405438"/>
              <a:gd name="T5" fmla="*/ 288925 h 577850"/>
              <a:gd name="T6" fmla="*/ 2702719 w 5405438"/>
              <a:gd name="T7" fmla="*/ 0 h 577850"/>
              <a:gd name="T8" fmla="*/ 0 60000 65536"/>
              <a:gd name="T9" fmla="*/ 0 60000 65536"/>
              <a:gd name="T10" fmla="*/ 0 60000 65536"/>
              <a:gd name="T11" fmla="*/ 0 60000 65536"/>
              <a:gd name="T12" fmla="*/ 0 w 5405438"/>
              <a:gd name="T13" fmla="*/ 0 h 577850"/>
              <a:gd name="T14" fmla="*/ 5405438 w 5405438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5438" h="577850">
                <a:moveTo>
                  <a:pt x="0" y="0"/>
                </a:moveTo>
                <a:lnTo>
                  <a:pt x="15015" y="0"/>
                </a:lnTo>
                <a:lnTo>
                  <a:pt x="15015" y="1605"/>
                </a:lnTo>
                <a:lnTo>
                  <a:pt x="0" y="160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по форме</a:t>
            </a:r>
          </a:p>
        </p:txBody>
      </p:sp>
      <p:pic>
        <p:nvPicPr>
          <p:cNvPr id="1026" name="Picture 2" descr="C:\Users\Samsung\Desktop\Фото к веселым овощам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438525" cy="258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Samsung\Desktop\Фото к веселым овощам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12776"/>
            <a:ext cx="3476625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Samsung\Desktop\Фото к веселым овощам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77072"/>
            <a:ext cx="3400425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Samsung\Desktop\Фото к веселым овощам\Рисунок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05064"/>
            <a:ext cx="3467100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476</Words>
  <Application>Microsoft Office PowerPoint</Application>
  <PresentationFormat>Экран (4:3)</PresentationFormat>
  <Paragraphs>192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21</cp:revision>
  <cp:lastPrinted>1601-01-01T00:00:00Z</cp:lastPrinted>
  <dcterms:created xsi:type="dcterms:W3CDTF">1601-01-01T00:00:00Z</dcterms:created>
  <dcterms:modified xsi:type="dcterms:W3CDTF">2014-11-11T13:29:35Z</dcterms:modified>
</cp:coreProperties>
</file>