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34CA0BF-3C95-4A83-858A-64AE6EEAC0DC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738F01-356F-4290-BE57-62DFF45F55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3357562"/>
            <a:ext cx="6553200" cy="174783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Консультация </a:t>
            </a:r>
            <a:r>
              <a:rPr lang="ru-RU" b="1" dirty="0" smtClean="0">
                <a:solidFill>
                  <a:schemeClr val="bg1"/>
                </a:solidFill>
              </a:rPr>
              <a:t>для педагогов </a:t>
            </a:r>
            <a:r>
              <a:rPr lang="ru-RU" b="1" dirty="0" smtClean="0">
                <a:solidFill>
                  <a:schemeClr val="bg1"/>
                </a:solidFill>
              </a:rPr>
              <a:t>с использованием информационных технологий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 МБУ д/с №200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«Волшебный башмачок»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Силкина</a:t>
            </a:r>
            <a:r>
              <a:rPr lang="ru-RU" b="1" dirty="0" smtClean="0">
                <a:solidFill>
                  <a:schemeClr val="bg1"/>
                </a:solidFill>
              </a:rPr>
              <a:t> А.К.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016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Экология дошкольникам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969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8837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Трудно представить себе воспитание детей без привлечения в  помощники воспитателю природы нашей планеты, природы родного края - этого самого естественного источника красоты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518">
            <a:off x="268100" y="1618277"/>
            <a:ext cx="4530773" cy="31378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575">
            <a:off x="4585671" y="3125521"/>
            <a:ext cx="4501993" cy="3248976"/>
          </a:xfrm>
        </p:spPr>
      </p:pic>
    </p:spTree>
    <p:extLst>
      <p:ext uri="{BB962C8B-B14F-4D97-AF65-F5344CB8AC3E}">
        <p14:creationId xmlns="" xmlns:p14="http://schemas.microsoft.com/office/powerpoint/2010/main" val="352854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«Сила природы велика»</a:t>
            </a:r>
            <a:br>
              <a:rPr lang="ru-RU" sz="3600" b="1" dirty="0"/>
            </a:br>
            <a:r>
              <a:rPr lang="ru-RU" sz="2000" b="1" i="1" dirty="0"/>
              <a:t>Марк туллий </a:t>
            </a:r>
            <a:r>
              <a:rPr lang="ru-RU" sz="2000" b="1" i="1" dirty="0" err="1"/>
              <a:t>цицерон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+mj-lt"/>
              </a:rPr>
              <a:t>Природа лучше</a:t>
            </a:r>
            <a:r>
              <a:rPr lang="ru-RU" b="1" dirty="0">
                <a:latin typeface="+mj-lt"/>
              </a:rPr>
              <a:t>, чем что-либо  обогащает  психику  ребенка, совершенствует его органы чувств и эстетический  вкус.  Воспитание  любви  к природе, умение чувствовать ее  красоту  и  восхищаться  ею  имеет  огромное значение для эстетического развития детей, для  нравственного воспитания, в  частности,  для  пробуждения  у  дошкольников  патриотических чувств,  чуткости  к  окружающему,   потребности   к   труду,   способствует физической закалке, а так же расширению умственного кругозора.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287386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NP\Рабочий стол\картинки для презентации по экологии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56992"/>
            <a:ext cx="4140460" cy="3148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228184" y="385247"/>
            <a:ext cx="2808312" cy="16574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Нравственное развитие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59832" y="10525"/>
            <a:ext cx="2808312" cy="179444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Эстетическое  развитие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5556" y="368660"/>
            <a:ext cx="2304256" cy="16561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627784" y="3573016"/>
            <a:ext cx="2304256" cy="158417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Умственное развитие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9552" y="4653136"/>
            <a:ext cx="2520280" cy="163023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 развитие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43508" y="2204864"/>
            <a:ext cx="3312368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Коммуникативное развитие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256495" y="1804966"/>
            <a:ext cx="2844316" cy="148260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патриотических чувств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278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Воспитание экологической культуры </a:t>
            </a:r>
            <a:br>
              <a:rPr lang="ru-RU" sz="2400" b="1" dirty="0" smtClean="0"/>
            </a:br>
            <a:r>
              <a:rPr lang="ru-RU" sz="2400" b="1" dirty="0" smtClean="0"/>
              <a:t>через разные виды деятельности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1740132"/>
            <a:ext cx="7560840" cy="4569187"/>
            <a:chOff x="1412014" y="1724109"/>
            <a:chExt cx="5236570" cy="4569187"/>
          </a:xfrm>
        </p:grpSpPr>
        <p:sp>
          <p:nvSpPr>
            <p:cNvPr id="6" name="Полилиния 5"/>
            <p:cNvSpPr/>
            <p:nvPr/>
          </p:nvSpPr>
          <p:spPr>
            <a:xfrm>
              <a:off x="3465374" y="3466614"/>
              <a:ext cx="1285155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030" tIns="173030" rIns="173030" bIns="17303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Экологическая культура</a:t>
              </a:r>
              <a:endParaRPr lang="ru-RU" sz="14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 rot="16239148">
              <a:off x="3751570" y="3153023"/>
              <a:ext cx="595664" cy="31665"/>
            </a:xfrm>
            <a:custGeom>
              <a:avLst/>
              <a:gdLst>
                <a:gd name="connsiteX0" fmla="*/ 0 w 329437"/>
                <a:gd name="connsiteY0" fmla="*/ 14677 h 29355"/>
                <a:gd name="connsiteX1" fmla="*/ 329437 w 32943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437" h="29355">
                  <a:moveTo>
                    <a:pt x="0" y="14677"/>
                  </a:moveTo>
                  <a:lnTo>
                    <a:pt x="32943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2" tIns="6442" rIns="169183" bIns="644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44457" y="1724109"/>
              <a:ext cx="1184566" cy="1146836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конструирование</a:t>
              </a:r>
              <a:endParaRPr lang="ru-RU" sz="14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 rot="38276">
              <a:off x="4750444" y="4021704"/>
              <a:ext cx="622530" cy="45719"/>
            </a:xfrm>
            <a:custGeom>
              <a:avLst/>
              <a:gdLst>
                <a:gd name="connsiteX0" fmla="*/ 0 w 363057"/>
                <a:gd name="connsiteY0" fmla="*/ 14677 h 29355"/>
                <a:gd name="connsiteX1" fmla="*/ 363057 w 36305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057" h="29355">
                  <a:moveTo>
                    <a:pt x="0" y="14677"/>
                  </a:moveTo>
                  <a:lnTo>
                    <a:pt x="36305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152" tIns="5601" rIns="185152" bIns="560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235888" y="3625202"/>
              <a:ext cx="1412696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fillRef>
            <a:effectRef idx="2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Музыкальная деятельность</a:t>
              </a:r>
              <a:endParaRPr lang="ru-RU" sz="1400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 rot="5361724">
              <a:off x="3790001" y="4852677"/>
              <a:ext cx="511694" cy="33200"/>
            </a:xfrm>
            <a:custGeom>
              <a:avLst/>
              <a:gdLst>
                <a:gd name="connsiteX0" fmla="*/ 0 w 363057"/>
                <a:gd name="connsiteY0" fmla="*/ 14677 h 29355"/>
                <a:gd name="connsiteX1" fmla="*/ 363057 w 36305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3057" h="29355">
                  <a:moveTo>
                    <a:pt x="0" y="14677"/>
                  </a:moveTo>
                  <a:lnTo>
                    <a:pt x="363057" y="14677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152" tIns="5600" rIns="185152" bIns="56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332620" y="5125375"/>
              <a:ext cx="1417910" cy="1167921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83300"/>
                <a:satOff val="-8521"/>
                <a:lumOff val="42115"/>
                <a:alphaOff val="0"/>
              </a:schemeClr>
            </a:fillRef>
            <a:effectRef idx="2">
              <a:schemeClr val="accent3">
                <a:shade val="50000"/>
                <a:hueOff val="-83300"/>
                <a:satOff val="-8521"/>
                <a:lumOff val="421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Изобразительная деятельность</a:t>
              </a:r>
              <a:endParaRPr lang="ru-RU" sz="14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 rot="21560852">
              <a:off x="2779674" y="4011063"/>
              <a:ext cx="685660" cy="54982"/>
            </a:xfrm>
            <a:custGeom>
              <a:avLst/>
              <a:gdLst>
                <a:gd name="connsiteX0" fmla="*/ 0 w 329437"/>
                <a:gd name="connsiteY0" fmla="*/ 14677 h 29355"/>
                <a:gd name="connsiteX1" fmla="*/ 329437 w 329437"/>
                <a:gd name="connsiteY1" fmla="*/ 14677 h 2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437" h="29355">
                  <a:moveTo>
                    <a:pt x="329437" y="14678"/>
                  </a:moveTo>
                  <a:lnTo>
                    <a:pt x="0" y="14678"/>
                  </a:lnTo>
                </a:path>
              </a:pathLst>
            </a:custGeom>
            <a:noFill/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1" tIns="6442" rIns="169185" bIns="644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412014" y="3650652"/>
              <a:ext cx="1465070" cy="1146837"/>
            </a:xfrm>
            <a:custGeom>
              <a:avLst/>
              <a:gdLst>
                <a:gd name="connsiteX0" fmla="*/ 0 w 1146837"/>
                <a:gd name="connsiteY0" fmla="*/ 573419 h 1146837"/>
                <a:gd name="connsiteX1" fmla="*/ 573419 w 1146837"/>
                <a:gd name="connsiteY1" fmla="*/ 0 h 1146837"/>
                <a:gd name="connsiteX2" fmla="*/ 1146838 w 1146837"/>
                <a:gd name="connsiteY2" fmla="*/ 573419 h 1146837"/>
                <a:gd name="connsiteX3" fmla="*/ 573419 w 1146837"/>
                <a:gd name="connsiteY3" fmla="*/ 1146838 h 1146837"/>
                <a:gd name="connsiteX4" fmla="*/ 0 w 1146837"/>
                <a:gd name="connsiteY4" fmla="*/ 573419 h 114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6837" h="1146837">
                  <a:moveTo>
                    <a:pt x="0" y="573419"/>
                  </a:moveTo>
                  <a:cubicBezTo>
                    <a:pt x="0" y="256728"/>
                    <a:pt x="256728" y="0"/>
                    <a:pt x="573419" y="0"/>
                  </a:cubicBezTo>
                  <a:cubicBezTo>
                    <a:pt x="890110" y="0"/>
                    <a:pt x="1146838" y="256728"/>
                    <a:pt x="1146838" y="573419"/>
                  </a:cubicBezTo>
                  <a:cubicBezTo>
                    <a:pt x="1146838" y="890110"/>
                    <a:pt x="890110" y="1146838"/>
                    <a:pt x="573419" y="1146838"/>
                  </a:cubicBezTo>
                  <a:cubicBezTo>
                    <a:pt x="256728" y="1146838"/>
                    <a:pt x="0" y="890110"/>
                    <a:pt x="0" y="573419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fillRef>
            <a:effectRef idx="2">
              <a:schemeClr val="accent3">
                <a:shade val="50000"/>
                <a:hueOff val="-41650"/>
                <a:satOff val="-4260"/>
                <a:lumOff val="210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2395" tIns="172395" rIns="172395" bIns="17239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экспериментирование</a:t>
              </a:r>
              <a:endParaRPr lang="ru-RU" sz="1400" kern="1200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6804248" y="2360787"/>
            <a:ext cx="1915421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Театральная деятельность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5326354" y="2934231"/>
            <a:ext cx="792088" cy="7200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5793781" y="4992710"/>
            <a:ext cx="1943896" cy="122413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Физическая деятельность</a:t>
            </a:r>
            <a:endParaRPr lang="ru-RU" sz="1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26354" y="4387956"/>
            <a:ext cx="950336" cy="85111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06135" y="2432802"/>
            <a:ext cx="2016224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Игровая деятельность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1403428" y="4970190"/>
            <a:ext cx="2037862" cy="116908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Трудовая деятельность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>
            <a:endCxn id="23" idx="7"/>
          </p:cNvCxnSpPr>
          <p:nvPr/>
        </p:nvCxnSpPr>
        <p:spPr>
          <a:xfrm flipH="1">
            <a:off x="3142852" y="4434728"/>
            <a:ext cx="771594" cy="70667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1979712" y="1670717"/>
            <a:ext cx="1710413" cy="114683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наблюдение</a:t>
            </a:r>
            <a:endParaRPr lang="ru-RU" sz="1200" dirty="0"/>
          </a:p>
        </p:txBody>
      </p:sp>
      <p:sp>
        <p:nvSpPr>
          <p:cNvPr id="45" name="Овал 44"/>
          <p:cNvSpPr/>
          <p:nvPr/>
        </p:nvSpPr>
        <p:spPr>
          <a:xfrm>
            <a:off x="5392544" y="1740132"/>
            <a:ext cx="1638405" cy="11468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/>
              <a:t>чтение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3142852" y="2817554"/>
            <a:ext cx="771594" cy="84912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422359" y="3242114"/>
            <a:ext cx="1322241" cy="61893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575553" y="3184879"/>
            <a:ext cx="1372711" cy="6761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992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/>
              <a:t>Экологическое воспитание дошкольника —  это  и  есть  познание  живого, которое рядом с ребенком, во взаимодействии со средой обитания  и  выработка на этой основе правильных форм взаимодействия с ним.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3" cy="4896544"/>
          </a:xfrm>
        </p:spPr>
      </p:pic>
    </p:spTree>
    <p:extLst>
      <p:ext uri="{BB962C8B-B14F-4D97-AF65-F5344CB8AC3E}">
        <p14:creationId xmlns="" xmlns:p14="http://schemas.microsoft.com/office/powerpoint/2010/main" val="54705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i="1" dirty="0" smtClean="0"/>
              <a:t>воспитание </a:t>
            </a:r>
            <a:r>
              <a:rPr lang="ru-RU" sz="1600" b="1" i="1" dirty="0"/>
              <a:t>у детей  гуманного  отношения  к  природе является осознание ими себя  как  части  живой  природы. </a:t>
            </a:r>
            <a:r>
              <a:rPr lang="ru-RU" sz="1600" b="1" i="1" dirty="0" smtClean="0"/>
              <a:t>животному </a:t>
            </a:r>
            <a:r>
              <a:rPr lang="ru-RU" sz="1600" b="1" i="1" dirty="0"/>
              <a:t>(растению) больно,  как  и  мне,  оно  двигается, питается, дышит — как и 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7" y="1628800"/>
            <a:ext cx="2543175" cy="14287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5873"/>
            <a:ext cx="2473855" cy="1715430"/>
          </a:xfrm>
        </p:spPr>
      </p:pic>
      <p:pic>
        <p:nvPicPr>
          <p:cNvPr id="2051" name="Picture 3" descr="C:\Documents and Settings\VNP\Рабочий стол\картинки для презентации по экологии\91723720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2389262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VNP\Рабочий стол\картинки для презентации по экологии\97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4" y="3347070"/>
            <a:ext cx="3455665" cy="2468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VNP\Рабочий стол\картинки для презентации по экологии\ERsF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36" y="1838356"/>
            <a:ext cx="2448272" cy="1818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VNP\Рабочий стол\картинки для презентации по экологии\Image44834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7" y="4856398"/>
            <a:ext cx="2831976" cy="1917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VNP\Рабочий стол\картинки для презентации по экологии\i (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69" y="4581128"/>
            <a:ext cx="2690873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08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VNP\Рабочий стол\картинки для презентации по экологии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57238"/>
            <a:ext cx="7143750" cy="5343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19672" y="1340768"/>
            <a:ext cx="6120680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atin typeface="Candara" pitchFamily="34" charset="0"/>
              </a:rPr>
              <a:t>Спасибо за внимание!</a:t>
            </a:r>
            <a:endParaRPr lang="ru-RU" sz="4000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077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227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Экология дошкольникам</vt:lpstr>
      <vt:lpstr>Трудно представить себе воспитание детей без привлечения в  помощники воспитателю природы нашей планеты, природы родного края - этого самого естественного источника красоты</vt:lpstr>
      <vt:lpstr>«Сила природы велика» Марк туллий цицерон</vt:lpstr>
      <vt:lpstr>Слайд 4</vt:lpstr>
      <vt:lpstr>Воспитание экологической культуры  через разные виды деятельности</vt:lpstr>
      <vt:lpstr>Экологическое воспитание дошкольника —  это  и  есть  познание  живого, которое рядом с ребенком, во взаимодействии со средой обитания  и  выработка на этой основе правильных форм взаимодействия с ним.</vt:lpstr>
      <vt:lpstr>воспитание у детей  гуманного  отношения  к  природе является осознание ими себя  как  части  живой  природы. животному (растению) больно,  как  и  мне,  оно  двигается, питается, дышит — как и я.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дошкольникам</dc:title>
  <dc:creator>VNP</dc:creator>
  <cp:lastModifiedBy>Наталья Михайловна</cp:lastModifiedBy>
  <cp:revision>16</cp:revision>
  <dcterms:created xsi:type="dcterms:W3CDTF">2014-10-26T13:44:59Z</dcterms:created>
  <dcterms:modified xsi:type="dcterms:W3CDTF">2014-10-29T19:20:43Z</dcterms:modified>
</cp:coreProperties>
</file>