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sldIdLst>
    <p:sldId id="258" r:id="rId3"/>
    <p:sldId id="259" r:id="rId4"/>
    <p:sldId id="260" r:id="rId5"/>
    <p:sldId id="264" r:id="rId6"/>
    <p:sldId id="265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368"/>
    <a:srgbClr val="DCE6F2"/>
    <a:srgbClr val="705C48"/>
    <a:srgbClr val="9F3619"/>
    <a:srgbClr val="AA280E"/>
    <a:srgbClr val="A83F10"/>
    <a:srgbClr val="FFAD09"/>
    <a:srgbClr val="FCCE0C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36" autoAdjust="0"/>
    <p:restoredTop sz="93673" autoAdjust="0"/>
  </p:normalViewPr>
  <p:slideViewPr>
    <p:cSldViewPr>
      <p:cViewPr>
        <p:scale>
          <a:sx n="65" d="100"/>
          <a:sy n="65" d="100"/>
        </p:scale>
        <p:origin x="-80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C6538-A719-49F0-92C3-76D7C3058FE1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40286-D606-46E3-B190-1A56F371F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13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40286-D606-46E3-B190-1A56F371F92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3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 algn="ctr">
              <a:buNone/>
              <a:defRPr b="1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5-конечная звезда 7"/>
          <p:cNvSpPr/>
          <p:nvPr userDrawn="1"/>
        </p:nvSpPr>
        <p:spPr>
          <a:xfrm>
            <a:off x="107504" y="457152"/>
            <a:ext cx="589908" cy="566312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 userDrawn="1"/>
        </p:nvSpPr>
        <p:spPr>
          <a:xfrm>
            <a:off x="971600" y="5308816"/>
            <a:ext cx="292109" cy="280424"/>
          </a:xfrm>
          <a:prstGeom prst="star5">
            <a:avLst/>
          </a:prstGeom>
          <a:solidFill>
            <a:srgbClr val="FFAD09">
              <a:alpha val="98039"/>
            </a:srgbClr>
          </a:solidFill>
          <a:ln>
            <a:noFill/>
          </a:ln>
          <a:effectLst>
            <a:glow rad="1905000">
              <a:schemeClr val="bg1">
                <a:alpha val="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 userDrawn="1"/>
        </p:nvSpPr>
        <p:spPr>
          <a:xfrm>
            <a:off x="2453613" y="5361549"/>
            <a:ext cx="462203" cy="443715"/>
          </a:xfrm>
          <a:prstGeom prst="star5">
            <a:avLst/>
          </a:prstGeom>
          <a:solidFill>
            <a:schemeClr val="tx2">
              <a:lumMod val="60000"/>
              <a:lumOff val="4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28000"/>
              </a:schemeClr>
            </a:glow>
            <a:softEdge rad="0"/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 userDrawn="1"/>
        </p:nvSpPr>
        <p:spPr>
          <a:xfrm>
            <a:off x="1331005" y="4532976"/>
            <a:ext cx="450050" cy="432048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 userDrawn="1"/>
        </p:nvSpPr>
        <p:spPr>
          <a:xfrm>
            <a:off x="1319290" y="194507"/>
            <a:ext cx="461765" cy="443295"/>
          </a:xfrm>
          <a:prstGeom prst="star5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194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 userDrawn="1"/>
        </p:nvSpPr>
        <p:spPr>
          <a:xfrm>
            <a:off x="1319290" y="1988840"/>
            <a:ext cx="461765" cy="443295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 userDrawn="1"/>
        </p:nvSpPr>
        <p:spPr>
          <a:xfrm>
            <a:off x="2695715" y="5118642"/>
            <a:ext cx="220101" cy="211297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 userDrawn="1"/>
        </p:nvSpPr>
        <p:spPr>
          <a:xfrm>
            <a:off x="669863" y="3891110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 userDrawn="1"/>
        </p:nvSpPr>
        <p:spPr>
          <a:xfrm>
            <a:off x="903557" y="6071756"/>
            <a:ext cx="322471" cy="309572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 userDrawn="1"/>
        </p:nvSpPr>
        <p:spPr>
          <a:xfrm>
            <a:off x="1172511" y="3190664"/>
            <a:ext cx="328047" cy="314925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 userDrawn="1"/>
        </p:nvSpPr>
        <p:spPr>
          <a:xfrm>
            <a:off x="1093509" y="968146"/>
            <a:ext cx="238131" cy="228606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 userDrawn="1"/>
        </p:nvSpPr>
        <p:spPr>
          <a:xfrm>
            <a:off x="2076520" y="1166685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 userDrawn="1"/>
        </p:nvSpPr>
        <p:spPr>
          <a:xfrm>
            <a:off x="522386" y="4905206"/>
            <a:ext cx="294954" cy="283156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 userDrawn="1"/>
        </p:nvSpPr>
        <p:spPr>
          <a:xfrm rot="5400000">
            <a:off x="1633578" y="3644435"/>
            <a:ext cx="294954" cy="283156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 userDrawn="1"/>
        </p:nvSpPr>
        <p:spPr>
          <a:xfrm>
            <a:off x="3084206" y="6432363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 userDrawn="1"/>
        </p:nvSpPr>
        <p:spPr>
          <a:xfrm>
            <a:off x="2017675" y="416154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 userDrawn="1"/>
        </p:nvSpPr>
        <p:spPr>
          <a:xfrm>
            <a:off x="3233197" y="4409890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 userDrawn="1"/>
        </p:nvSpPr>
        <p:spPr>
          <a:xfrm>
            <a:off x="210926" y="3049086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 userDrawn="1"/>
        </p:nvSpPr>
        <p:spPr>
          <a:xfrm>
            <a:off x="2624323" y="3575454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 userDrawn="1"/>
        </p:nvSpPr>
        <p:spPr>
          <a:xfrm>
            <a:off x="7304843" y="6455774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 userDrawn="1"/>
        </p:nvSpPr>
        <p:spPr>
          <a:xfrm>
            <a:off x="1331640" y="767142"/>
            <a:ext cx="147477" cy="141578"/>
          </a:xfrm>
          <a:prstGeom prst="star5">
            <a:avLst/>
          </a:prstGeom>
          <a:solidFill>
            <a:srgbClr val="FFAD09">
              <a:alpha val="96078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 userDrawn="1"/>
        </p:nvSpPr>
        <p:spPr>
          <a:xfrm>
            <a:off x="6440747" y="515719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 userDrawn="1"/>
        </p:nvSpPr>
        <p:spPr>
          <a:xfrm>
            <a:off x="827584" y="11663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33"/>
          <p:cNvSpPr/>
          <p:nvPr userDrawn="1"/>
        </p:nvSpPr>
        <p:spPr>
          <a:xfrm>
            <a:off x="2334292" y="1484784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34"/>
          <p:cNvSpPr/>
          <p:nvPr userDrawn="1"/>
        </p:nvSpPr>
        <p:spPr>
          <a:xfrm rot="991530">
            <a:off x="5432738" y="5914520"/>
            <a:ext cx="685017" cy="582180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35"/>
          <p:cNvSpPr/>
          <p:nvPr userDrawn="1"/>
        </p:nvSpPr>
        <p:spPr>
          <a:xfrm rot="16200000">
            <a:off x="6588224" y="6088681"/>
            <a:ext cx="304841" cy="292647"/>
          </a:xfrm>
          <a:prstGeom prst="star5">
            <a:avLst/>
          </a:prstGeom>
          <a:solidFill>
            <a:schemeClr val="tx2">
              <a:lumMod val="60000"/>
              <a:lumOff val="4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2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 userDrawn="1"/>
        </p:nvSpPr>
        <p:spPr>
          <a:xfrm>
            <a:off x="124272" y="5397072"/>
            <a:ext cx="450050" cy="43204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905000">
              <a:schemeClr val="bg1">
                <a:alpha val="3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5-конечная звезда 37"/>
          <p:cNvSpPr/>
          <p:nvPr userDrawn="1"/>
        </p:nvSpPr>
        <p:spPr>
          <a:xfrm>
            <a:off x="4059166" y="6000315"/>
            <a:ext cx="450050" cy="432048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5-конечная звезда 39"/>
          <p:cNvSpPr/>
          <p:nvPr userDrawn="1"/>
        </p:nvSpPr>
        <p:spPr>
          <a:xfrm>
            <a:off x="79955" y="1426627"/>
            <a:ext cx="494367" cy="474593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 userDrawn="1"/>
        </p:nvSpPr>
        <p:spPr>
          <a:xfrm rot="19752810">
            <a:off x="183704" y="-93372"/>
            <a:ext cx="437508" cy="42000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9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6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6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4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3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0" grpId="0" animBg="1"/>
      <p:bldP spid="38" grpId="0" animBg="1"/>
      <p:bldP spid="40" grpId="0" animBg="1"/>
      <p:bldP spid="4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24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3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914400" indent="-457200">
              <a:buSzPct val="70000"/>
              <a:buFont typeface="Wingdings" pitchFamily="2" charset="2"/>
              <a:buChar char="ü"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1143000" indent="-228600">
              <a:buFont typeface="Calibri" pitchFamily="34" charset="0"/>
              <a:buChar char="*"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1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90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5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1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2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6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C208-3932-4B66-B20E-5E08477FAA22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DF62-EAE9-40B7-923A-DB40C4355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9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7C208-3932-4B66-B20E-5E08477FAA22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9DF62-EAE9-40B7-923A-DB40C43553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07504" y="457152"/>
            <a:ext cx="589908" cy="566312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580932" y="5046784"/>
            <a:ext cx="624385" cy="599410"/>
          </a:xfrm>
          <a:prstGeom prst="star5">
            <a:avLst/>
          </a:prstGeom>
          <a:solidFill>
            <a:srgbClr val="DCE6F2">
              <a:alpha val="45882"/>
            </a:srgbClr>
          </a:solidFill>
          <a:ln>
            <a:noFill/>
          </a:ln>
          <a:effectLst>
            <a:glow rad="1905000">
              <a:schemeClr val="bg1">
                <a:alpha val="4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24272" y="5397072"/>
            <a:ext cx="450050" cy="43204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905000">
              <a:schemeClr val="bg1">
                <a:alpha val="3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2393758" y="4797152"/>
            <a:ext cx="450050" cy="432048"/>
          </a:xfrm>
          <a:prstGeom prst="star5">
            <a:avLst/>
          </a:prstGeom>
          <a:solidFill>
            <a:srgbClr val="DCE6F2">
              <a:alpha val="40000"/>
            </a:srgb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1319290" y="194507"/>
            <a:ext cx="461765" cy="443295"/>
          </a:xfrm>
          <a:prstGeom prst="star5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79955" y="1426628"/>
            <a:ext cx="247183" cy="237296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1319290" y="1988840"/>
            <a:ext cx="461765" cy="443295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6084168" y="6139768"/>
            <a:ext cx="294954" cy="283156"/>
          </a:xfrm>
          <a:prstGeom prst="star5">
            <a:avLst/>
          </a:pr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462084" y="3617686"/>
            <a:ext cx="437508" cy="420008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1873805" y="5829120"/>
            <a:ext cx="350192" cy="336184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903557" y="6071756"/>
            <a:ext cx="322471" cy="309572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1172511" y="3190664"/>
            <a:ext cx="328047" cy="314925"/>
          </a:xfrm>
          <a:prstGeom prst="star5">
            <a:avLst/>
          </a:prstGeom>
          <a:solidFill>
            <a:srgbClr val="DCE6F2">
              <a:alpha val="67843"/>
            </a:srgb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899592" y="620688"/>
            <a:ext cx="238131" cy="228606"/>
          </a:xfrm>
          <a:prstGeom prst="star5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814850" y="4655574"/>
            <a:ext cx="294954" cy="283156"/>
          </a:xfrm>
          <a:prstGeom prst="star5">
            <a:avLst/>
          </a:prstGeom>
          <a:solidFill>
            <a:schemeClr val="accent5">
              <a:lumMod val="40000"/>
              <a:lumOff val="6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2840346" y="6310539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1760227" y="1199190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1397536" y="4169540"/>
            <a:ext cx="147477" cy="141578"/>
          </a:xfrm>
          <a:prstGeom prst="star5">
            <a:avLst/>
          </a:pr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>
            <a:off x="596124" y="5829120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4784563" y="5188362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5-конечная звезда 38"/>
          <p:cNvSpPr/>
          <p:nvPr/>
        </p:nvSpPr>
        <p:spPr>
          <a:xfrm>
            <a:off x="210926" y="3049086"/>
            <a:ext cx="147477" cy="141578"/>
          </a:xfrm>
          <a:prstGeom prst="star5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>
            <a:off x="3932970" y="5479901"/>
            <a:ext cx="437508" cy="420008"/>
          </a:xfrm>
          <a:prstGeom prst="star5">
            <a:avLst/>
          </a:prstGeom>
          <a:solidFill>
            <a:srgbClr val="DCE6F2">
              <a:alpha val="69804"/>
            </a:srgb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5-конечная звезда 42"/>
          <p:cNvSpPr/>
          <p:nvPr/>
        </p:nvSpPr>
        <p:spPr>
          <a:xfrm>
            <a:off x="7524328" y="5532442"/>
            <a:ext cx="328047" cy="314925"/>
          </a:xfrm>
          <a:prstGeom prst="star5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  <a:effectLst>
            <a:glow rad="1905000">
              <a:schemeClr val="bg1">
                <a:alpha val="3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5-конечная звезда 43"/>
          <p:cNvSpPr/>
          <p:nvPr/>
        </p:nvSpPr>
        <p:spPr>
          <a:xfrm>
            <a:off x="7812360" y="6671798"/>
            <a:ext cx="147477" cy="141578"/>
          </a:xfrm>
          <a:prstGeom prst="star5">
            <a:avLst/>
          </a:prstGeom>
          <a:solidFill>
            <a:schemeClr val="accent1">
              <a:lumMod val="75000"/>
              <a:alpha val="77000"/>
            </a:schemeClr>
          </a:solidFill>
          <a:ln>
            <a:noFill/>
          </a:ln>
          <a:effectLst>
            <a:glow rad="139700">
              <a:schemeClr val="bg1">
                <a:alpha val="2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13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Font typeface="Wingdings" pitchFamily="2" charset="2"/>
        <a:buChar char="ü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«Приобщение детей к художественной литературе через чтение сказок»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Monotype Corsiva" pitchFamily="66" charset="0"/>
              </a:rPr>
              <a:t>В гостях у сказки</a:t>
            </a:r>
          </a:p>
          <a:p>
            <a:r>
              <a:rPr lang="ru-RU" sz="4800" i="1" dirty="0">
                <a:solidFill>
                  <a:schemeClr val="accent6">
                    <a:lumMod val="75000"/>
                  </a:schemeClr>
                </a:solidFill>
                <a:effectLst/>
                <a:latin typeface="Monotype Corsiva" pitchFamily="66" charset="0"/>
              </a:rPr>
              <a:t>Г</a:t>
            </a:r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Monotype Corsiva" pitchFamily="66" charset="0"/>
              </a:rPr>
              <a:t>анс </a:t>
            </a:r>
            <a:r>
              <a:rPr lang="ru-RU" sz="4800" i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Monotype Corsiva" pitchFamily="66" charset="0"/>
              </a:rPr>
              <a:t>Кристиан</a:t>
            </a:r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Monotype Corsiva" pitchFamily="66" charset="0"/>
              </a:rPr>
              <a:t> Андерсен</a:t>
            </a:r>
            <a:endParaRPr lang="ru-RU" sz="4800" i="1" dirty="0">
              <a:solidFill>
                <a:schemeClr val="accent6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66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Цели и задачи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 </a:t>
            </a:r>
            <a:r>
              <a:rPr lang="ru-RU" b="1" dirty="0" smtClean="0"/>
              <a:t>Цели</a:t>
            </a:r>
            <a:r>
              <a:rPr lang="ru-RU" dirty="0" smtClean="0"/>
              <a:t>: 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устойчивый интерес к художественной литературе</a:t>
            </a:r>
            <a:r>
              <a:rPr lang="ru-RU" dirty="0" smtClean="0"/>
              <a:t>.</a:t>
            </a:r>
          </a:p>
          <a:p>
            <a:r>
              <a:rPr lang="ru-RU" dirty="0"/>
              <a:t>стимулировать развитие творческой индивидуальности детей;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	 </a:t>
            </a:r>
            <a:r>
              <a:rPr lang="ru-RU" b="1" dirty="0" smtClean="0"/>
              <a:t>Задачи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познакомить с историей создания сказок;</a:t>
            </a:r>
          </a:p>
          <a:p>
            <a:r>
              <a:rPr lang="ru-RU" dirty="0"/>
              <a:t>развивать у детей умение слушать;</a:t>
            </a:r>
          </a:p>
          <a:p>
            <a:r>
              <a:rPr lang="ru-RU" dirty="0"/>
              <a:t>умение </a:t>
            </a:r>
            <a:r>
              <a:rPr lang="ru-RU" dirty="0" smtClean="0"/>
              <a:t>познавать, сравнивать</a:t>
            </a:r>
            <a:r>
              <a:rPr lang="ru-RU" dirty="0"/>
              <a:t>, </a:t>
            </a:r>
            <a:r>
              <a:rPr lang="ru-RU" dirty="0" smtClean="0"/>
              <a:t>сопоставлять</a:t>
            </a:r>
          </a:p>
          <a:p>
            <a:r>
              <a:rPr lang="ru-RU" dirty="0"/>
              <a:t>развивать связную </a:t>
            </a:r>
            <a:r>
              <a:rPr lang="ru-RU" dirty="0" smtClean="0"/>
              <a:t>речь</a:t>
            </a:r>
            <a:endParaRPr lang="ru-RU" dirty="0"/>
          </a:p>
          <a:p>
            <a:r>
              <a:rPr lang="ru-RU" dirty="0"/>
              <a:t>м</a:t>
            </a:r>
            <a:r>
              <a:rPr lang="ru-RU" dirty="0" smtClean="0"/>
              <a:t>ышление, внимание</a:t>
            </a:r>
            <a:r>
              <a:rPr lang="ru-RU" dirty="0"/>
              <a:t>,</a:t>
            </a:r>
            <a:r>
              <a:rPr lang="ru-RU" dirty="0" smtClean="0"/>
              <a:t> память</a:t>
            </a:r>
            <a:r>
              <a:rPr lang="ru-RU" dirty="0"/>
              <a:t>;</a:t>
            </a:r>
          </a:p>
          <a:p>
            <a:r>
              <a:rPr lang="ru-RU" dirty="0" smtClean="0"/>
              <a:t>отзывчивость </a:t>
            </a:r>
            <a:r>
              <a:rPr lang="ru-RU" dirty="0"/>
              <a:t>и сопереживание;</a:t>
            </a:r>
          </a:p>
          <a:p>
            <a:r>
              <a:rPr lang="ru-RU" dirty="0" smtClean="0"/>
              <a:t>воспитывать </a:t>
            </a:r>
            <a:r>
              <a:rPr lang="ru-RU" dirty="0"/>
              <a:t>любовь к сказкам;</a:t>
            </a:r>
          </a:p>
          <a:p>
            <a:r>
              <a:rPr lang="ru-RU" dirty="0"/>
              <a:t>бережное отношение к книгам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821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/>
              <a:t>Г</a:t>
            </a:r>
            <a:r>
              <a:rPr lang="ru-RU" dirty="0" smtClean="0"/>
              <a:t>анс </a:t>
            </a:r>
            <a:r>
              <a:rPr lang="ru-RU" dirty="0" err="1" smtClean="0"/>
              <a:t>Кристиан</a:t>
            </a:r>
            <a:r>
              <a:rPr lang="ru-RU" dirty="0" smtClean="0"/>
              <a:t> Андерсен</a:t>
            </a:r>
            <a:endParaRPr lang="ru-RU" dirty="0"/>
          </a:p>
        </p:txBody>
      </p:sp>
      <p:pic>
        <p:nvPicPr>
          <p:cNvPr id="1026" name="Picture 2" descr="C:\Documents and Settings\Наташа\Мои документы\Мои рисунки\JfTfl5DqZX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3225"/>
            <a:ext cx="3833958" cy="509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991" y="1153802"/>
            <a:ext cx="424847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Ганс </a:t>
            </a:r>
            <a:r>
              <a:rPr lang="ru-RU" dirty="0" err="1" smtClean="0"/>
              <a:t>Кристиан</a:t>
            </a:r>
            <a:r>
              <a:rPr lang="ru-RU" dirty="0" smtClean="0"/>
              <a:t> </a:t>
            </a:r>
            <a:r>
              <a:rPr lang="ru-RU" dirty="0"/>
              <a:t>Андерсен </a:t>
            </a:r>
            <a:r>
              <a:rPr lang="ru-RU" dirty="0" smtClean="0"/>
              <a:t>родился </a:t>
            </a:r>
          </a:p>
          <a:p>
            <a:pPr algn="just"/>
            <a:r>
              <a:rPr lang="ru-RU" dirty="0" smtClean="0"/>
              <a:t>2 </a:t>
            </a:r>
            <a:r>
              <a:rPr lang="ru-RU" dirty="0"/>
              <a:t>апреля 1805 года в городе Оденсе на острове </a:t>
            </a:r>
            <a:r>
              <a:rPr lang="ru-RU" dirty="0" err="1"/>
              <a:t>Фюн</a:t>
            </a:r>
            <a:r>
              <a:rPr lang="ru-RU" dirty="0"/>
              <a:t> (Дания</a:t>
            </a:r>
            <a:r>
              <a:rPr lang="ru-RU" dirty="0" smtClean="0"/>
              <a:t>).</a:t>
            </a:r>
          </a:p>
          <a:p>
            <a:pPr algn="just"/>
            <a:r>
              <a:rPr lang="ru-RU" dirty="0"/>
              <a:t>Отец Андерсена был сапожником и, по воспоминаниям самого Андерсена </a:t>
            </a:r>
            <a:r>
              <a:rPr lang="ru-RU" dirty="0" smtClean="0"/>
              <a:t> </a:t>
            </a:r>
            <a:r>
              <a:rPr lang="ru-RU" dirty="0"/>
              <a:t>«богато одаренной поэтической натурой</a:t>
            </a:r>
            <a:r>
              <a:rPr lang="ru-RU" dirty="0" smtClean="0"/>
              <a:t>».</a:t>
            </a:r>
          </a:p>
          <a:p>
            <a:pPr algn="just"/>
            <a:r>
              <a:rPr lang="ru-RU" dirty="0"/>
              <a:t>Мать Андерсена происходила из бедной семьи. После смерти мужа </a:t>
            </a:r>
            <a:r>
              <a:rPr lang="ru-RU" dirty="0" smtClean="0"/>
              <a:t> она </a:t>
            </a:r>
            <a:r>
              <a:rPr lang="ru-RU" dirty="0"/>
              <a:t>стала работать прачкой.</a:t>
            </a:r>
            <a:endParaRPr lang="ru-RU" dirty="0" smtClean="0"/>
          </a:p>
          <a:p>
            <a:r>
              <a:rPr lang="ru-RU" dirty="0"/>
              <a:t>Начальное образование Андерсен получил в школе для бедняков. Там преподавали только Закон Божий, письмо и арифметику. Учился Андерсен плохо, уроков почти не готовил. Гораздо с большим удовольствием он рассказывал друзьям вымышленные истории, героем которых был сам. Этим историям, разумеется, никто не верил.</a:t>
            </a:r>
          </a:p>
        </p:txBody>
      </p:sp>
    </p:spTree>
    <p:extLst>
      <p:ext uri="{BB962C8B-B14F-4D97-AF65-F5344CB8AC3E}">
        <p14:creationId xmlns:p14="http://schemas.microsoft.com/office/powerpoint/2010/main" val="3558270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Мы читаем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3456384" cy="259228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64" y="3929809"/>
            <a:ext cx="3472886" cy="2604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04862"/>
            <a:ext cx="4036369" cy="302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28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Мы лепим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67883"/>
            <a:ext cx="5976664" cy="448249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80549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Рисуем вместе с родителями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Владик К.                                                                                            Данила С.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           Артем В.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21088"/>
            <a:ext cx="3528392" cy="2646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53594"/>
            <a:ext cx="3485051" cy="26137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19" y="4077072"/>
            <a:ext cx="3403449" cy="25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62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41" y="476672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Рисуем вместе с родителями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       </a:t>
            </a:r>
            <a:endParaRPr lang="ru-RU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Артем К.                                      Владик И.                                 Каролина П.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6365" y="2267871"/>
            <a:ext cx="3384376" cy="25382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59" y="1870433"/>
            <a:ext cx="2526564" cy="33687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20" y="1893432"/>
            <a:ext cx="2526564" cy="33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3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419" y="476672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Рисуем вместе с родителями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       </a:t>
            </a:r>
            <a:endParaRPr lang="ru-RU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Алина Д.                                     Артем К.                                        Алина Д.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44824"/>
            <a:ext cx="2496835" cy="33291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5"/>
            <a:ext cx="2496834" cy="3329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44824"/>
            <a:ext cx="2484277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4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       </a:t>
            </a:r>
            <a:endParaRPr lang="ru-RU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353"/>
            <a:ext cx="80648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648337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E9F9D90-74DA-475E-A019-338719326C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TP102648337_template</Template>
  <TotalTime>427</TotalTime>
  <Words>162</Words>
  <Application>Microsoft Office PowerPoint</Application>
  <PresentationFormat>Экран (4:3)</PresentationFormat>
  <Paragraphs>75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TP102648337_template</vt:lpstr>
      <vt:lpstr>«Приобщение детей к художественной литературе через чтение сказок»</vt:lpstr>
      <vt:lpstr>Цели и задачи</vt:lpstr>
      <vt:lpstr>Ганс Кристиан Андерсен</vt:lpstr>
      <vt:lpstr>Мы читаем</vt:lpstr>
      <vt:lpstr>Мы лепим</vt:lpstr>
      <vt:lpstr>Рисуем вместе с родителями</vt:lpstr>
      <vt:lpstr>Рисуем вместе с родителями</vt:lpstr>
      <vt:lpstr>Рисуем вместе с родителями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сказки</dc:title>
  <dc:creator>Наташа</dc:creator>
  <cp:keywords/>
  <cp:lastModifiedBy>Наташа</cp:lastModifiedBy>
  <cp:revision>27</cp:revision>
  <dcterms:created xsi:type="dcterms:W3CDTF">2014-04-02T07:06:39Z</dcterms:created>
  <dcterms:modified xsi:type="dcterms:W3CDTF">2014-04-04T07:21:21Z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TC026483389991</vt:lpwstr>
  </property>
</Properties>
</file>