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76" r:id="rId2"/>
    <p:sldId id="277" r:id="rId3"/>
    <p:sldId id="257" r:id="rId4"/>
    <p:sldId id="261" r:id="rId5"/>
    <p:sldId id="262" r:id="rId6"/>
    <p:sldId id="260" r:id="rId7"/>
    <p:sldId id="269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70" r:id="rId17"/>
    <p:sldId id="271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0614C-4FB7-42C4-A82D-FA12FABFA465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E87D4-23A3-4546-B55C-3947C2C4F8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7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kembr.com/albums/russia65.htm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336807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2"/>
                </a:solidFill>
              </a:rPr>
              <a:t>РАЗВИТИЕ ФОНЕМАТИЧЕСКОГО СЛУХА.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>
                <a:solidFill>
                  <a:schemeClr val="accent2"/>
                </a:solidFill>
              </a:rPr>
              <a:t>ЗВУКОВОЙ АНАЛИЗ СЛОВ.</a:t>
            </a:r>
            <a:br>
              <a:rPr lang="ru-RU" sz="2800" dirty="0" smtClean="0">
                <a:solidFill>
                  <a:schemeClr val="accent2"/>
                </a:solidFill>
              </a:rPr>
            </a:br>
            <a:r>
              <a:rPr lang="ru-RU" sz="2800" dirty="0" smtClean="0"/>
              <a:t>   </a:t>
            </a:r>
            <a:r>
              <a:rPr lang="ru-RU" sz="2800" dirty="0" smtClean="0">
                <a:solidFill>
                  <a:schemeClr val="accent4"/>
                </a:solidFill>
              </a:rPr>
              <a:t>  Разбор слова с количественным и качественным анализом его звукового состава.</a:t>
            </a:r>
            <a:br>
              <a:rPr lang="ru-RU" sz="2800" dirty="0" smtClean="0">
                <a:solidFill>
                  <a:schemeClr val="accent4"/>
                </a:solidFill>
              </a:rPr>
            </a:br>
            <a:endParaRPr lang="ru-RU" sz="2800" dirty="0">
              <a:solidFill>
                <a:schemeClr val="accent4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dirty="0" smtClean="0"/>
          </a:p>
          <a:p>
            <a:pPr algn="l"/>
            <a:r>
              <a:rPr lang="ru-RU" dirty="0" smtClean="0"/>
              <a:t>Выполнила учитель-логопед МБДОУ </a:t>
            </a:r>
            <a:r>
              <a:rPr lang="ru-RU" dirty="0" err="1" smtClean="0"/>
              <a:t>д</a:t>
            </a:r>
            <a:r>
              <a:rPr lang="ru-RU" dirty="0" smtClean="0"/>
              <a:t>/с № 315 г.о. Самара Мельникова Ирина Валерьевна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а 17 из 1359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54" b="98646" l="9761" r="93028">
                        <a14:foregroundMark x1="47211" y1="6998" x2="47211" y2="6998"/>
                        <a14:foregroundMark x1="49004" y1="7223" x2="49004" y2="7223"/>
                        <a14:backgroundMark x1="65339" y1="4515" x2="65339" y2="4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14290"/>
            <a:ext cx="4143404" cy="3656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Картинка 133 из 13595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2646490" cy="385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71604" y="3643314"/>
            <a:ext cx="5857916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Л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143108" y="535782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71868" y="535782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4857752" y="535782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526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Картинка 101 из 13103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61" b="100000" l="500" r="98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9" y="1"/>
            <a:ext cx="4470916" cy="328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3357562"/>
            <a:ext cx="542928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Н Ь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072074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643306" y="5072074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072066" y="5072074"/>
            <a:ext cx="928694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М О Н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214290"/>
            <a:ext cx="3286148" cy="295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узел 8"/>
          <p:cNvSpPr/>
          <p:nvPr/>
        </p:nvSpPr>
        <p:spPr>
          <a:xfrm>
            <a:off x="5929322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286644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3286124"/>
            <a:ext cx="700092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 У Ш К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714480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928926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429124" y="5000636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929322" y="5000636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7286644" y="5000636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Кремль - царь пуш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1736" y="0"/>
            <a:ext cx="4509163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214686"/>
            <a:ext cx="750099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 А Й Н И К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00010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85984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500430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857752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143636" y="4857760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 descr="E:\посуда\NMP_emal_chaynik_Alinkzvet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-214338"/>
            <a:ext cx="4615146" cy="350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Блок-схема: узел 12"/>
          <p:cNvSpPr/>
          <p:nvPr/>
        </p:nvSpPr>
        <p:spPr>
          <a:xfrm>
            <a:off x="750095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12234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57224" y="3143248"/>
            <a:ext cx="771530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Н А Н А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1214414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857620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500826" y="4929198"/>
            <a:ext cx="885828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0"/>
            <a:ext cx="1857388" cy="293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Блок-схема: узел 12"/>
          <p:cNvSpPr/>
          <p:nvPr/>
        </p:nvSpPr>
        <p:spPr>
          <a:xfrm>
            <a:off x="7858148" y="4929198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В Т О Б У С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642910" y="4929198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785918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000364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14337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5429256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6643702" y="4929198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8" descr="MCj0398543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214290"/>
            <a:ext cx="54102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Блок-схема: узел 14"/>
          <p:cNvSpPr/>
          <p:nvPr/>
        </p:nvSpPr>
        <p:spPr>
          <a:xfrm>
            <a:off x="7929586" y="4929198"/>
            <a:ext cx="78581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 Л А Г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6" descr="4a4ca0b61c252c3c97d2b2265ac9550b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3857652" cy="28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143248"/>
            <a:ext cx="8429684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Л Е Б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357422" y="4929198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4857760"/>
            <a:ext cx="857256" cy="857256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929190" y="4857760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6215074" y="4857760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6" descr="хле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57290" y="0"/>
            <a:ext cx="6357982" cy="3129029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ear_of_co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286280" cy="335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3143248"/>
            <a:ext cx="9144000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У К У Р У З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14282" y="478632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128585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2500298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357186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4714876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5929322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7000892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8143900" y="4786322"/>
            <a:ext cx="814390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85728"/>
            <a:ext cx="5472122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Порядок работы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857232"/>
            <a:ext cx="8472518" cy="578647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Порядок звукового анализа слов с различными типами слоговой структуры предложен Е. С. Большаковой в пособии «Работа логопеда с дошкольниками». Автор предлагает последовательность работы, способствующую уточнению контура слова:</a:t>
            </a:r>
          </a:p>
          <a:p>
            <a:r>
              <a:rPr lang="ru-RU" dirty="0" smtClean="0"/>
              <a:t>·         двусложные слова из открытых слогов (сова, лиса)</a:t>
            </a:r>
          </a:p>
          <a:p>
            <a:r>
              <a:rPr lang="ru-RU" dirty="0" smtClean="0"/>
              <a:t>·         трехсложные слова из открытых слогов (машина);</a:t>
            </a:r>
          </a:p>
          <a:p>
            <a:r>
              <a:rPr lang="ru-RU" dirty="0" smtClean="0"/>
              <a:t>·         односложные: слова, представляющие собой закрытый слог (кот, соль);</a:t>
            </a:r>
          </a:p>
          <a:p>
            <a:r>
              <a:rPr lang="ru-RU" dirty="0" smtClean="0"/>
              <a:t>·         двусложные слова с закрытым слогом (лимон);</a:t>
            </a:r>
          </a:p>
          <a:p>
            <a:r>
              <a:rPr lang="ru-RU" dirty="0" smtClean="0"/>
              <a:t>·         двусложные слова со стечением согласных в середине слова (пушка);</a:t>
            </a:r>
          </a:p>
          <a:p>
            <a:r>
              <a:rPr lang="ru-RU" dirty="0" smtClean="0"/>
              <a:t>·         двусложные слова с закрытым слогом и стечением согласных (чайник);</a:t>
            </a:r>
          </a:p>
          <a:p>
            <a:r>
              <a:rPr lang="ru-RU" dirty="0" smtClean="0"/>
              <a:t>·         трехсложные слова с закрытым слогом (ананас);</a:t>
            </a:r>
          </a:p>
          <a:p>
            <a:r>
              <a:rPr lang="ru-RU" dirty="0" smtClean="0"/>
              <a:t>·         трехсложные слова со стечением согласных и закрытым слогом (автобус);</a:t>
            </a:r>
          </a:p>
          <a:p>
            <a:r>
              <a:rPr lang="ru-RU" dirty="0" smtClean="0"/>
              <a:t>·         трехсложные слова с двумя стечениями согласных (матрешка);</a:t>
            </a:r>
          </a:p>
          <a:p>
            <a:r>
              <a:rPr lang="ru-RU" dirty="0" smtClean="0"/>
              <a:t>·         односложные слова со стечением согласных в начале и в конце слова (флаг, хлеб);</a:t>
            </a:r>
          </a:p>
          <a:p>
            <a:r>
              <a:rPr lang="ru-RU" dirty="0" smtClean="0"/>
              <a:t>·         двусложные слова с двумя стечениями согласных (звезда);</a:t>
            </a:r>
          </a:p>
          <a:p>
            <a:r>
              <a:rPr lang="ru-RU" dirty="0" smtClean="0"/>
              <a:t>·         четырехсложные слова из открытых слогов (кукуруза).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-fotki.yandex.ru/get/5607/cadi-1986.51c/0_80355_17fc102d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0"/>
            <a:ext cx="4329540" cy="3710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357290" y="3714752"/>
            <a:ext cx="5786478" cy="1428760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О В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00232" y="5357826"/>
            <a:ext cx="714380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357554" y="5357826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5357826"/>
            <a:ext cx="642942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22" y="5357826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Картинка 170 из 96000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3228" y1="37531" x2="13228" y2="37531"/>
                        <a14:foregroundMark x1="6526" y1="50882" x2="6526" y2="50882"/>
                        <a14:foregroundMark x1="4586" y1="39547" x2="4586" y2="39547"/>
                        <a14:foregroundMark x1="6526" y1="57431" x2="6526" y2="57431"/>
                        <a14:foregroundMark x1="4233" y1="7809" x2="4233" y2="7809"/>
                        <a14:foregroundMark x1="22399" y1="12594" x2="22399" y2="12594"/>
                        <a14:foregroundMark x1="97178" y1="47859" x2="97178" y2="478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0"/>
            <a:ext cx="4754419" cy="3422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3500438"/>
            <a:ext cx="4929222" cy="1357322"/>
          </a:xfrm>
          <a:prstGeom prst="rect">
            <a:avLst/>
          </a:prstGeom>
          <a:ln w="19050" cap="flat" cmpd="sng" algn="ctr">
            <a:noFill/>
            <a:prstDash val="solid"/>
          </a:ln>
          <a:scene3d>
            <a:camera prst="obliqueTopRight"/>
            <a:lightRig rig="threePt" dir="t"/>
          </a:scene3d>
          <a:sp3d>
            <a:bevelT/>
          </a:sp3d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 И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214546" y="5214950"/>
            <a:ext cx="714380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571868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857752" y="5214950"/>
            <a:ext cx="714380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143636" y="5214950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29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1699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0"/>
            <a:ext cx="2947198" cy="3412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500166" y="3643314"/>
            <a:ext cx="5643602" cy="121444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О С А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000232" y="5000636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3286116" y="5000636"/>
            <a:ext cx="814390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4572000" y="5000636"/>
            <a:ext cx="814390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5929322" y="5000636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emanager.ru/uploads/a26j30ufhf35dp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" b="99500" l="0" r="100000">
                        <a14:backgroundMark x1="3930" y1="84333" x2="3930" y2="84333"/>
                        <a14:backgroundMark x1="11135" y1="91667" x2="11135" y2="91667"/>
                        <a14:backgroundMark x1="97598" y1="84500" x2="97598" y2="84500"/>
                        <a14:backgroundMark x1="92140" y1="93667" x2="92140" y2="93667"/>
                        <a14:backgroundMark x1="73144" y1="95500" x2="73144" y2="95500"/>
                        <a14:backgroundMark x1="56550" y1="95833" x2="56550" y2="95833"/>
                        <a14:backgroundMark x1="43013" y1="97167" x2="43013" y2="97167"/>
                        <a14:backgroundMark x1="15502" y1="97667" x2="15502" y2="97667"/>
                        <a14:backgroundMark x1="94978" y1="81167" x2="95852" y2="81333"/>
                        <a14:backgroundMark x1="98253" y1="78667" x2="98253" y2="78667"/>
                        <a14:backgroundMark x1="96725" y1="91000" x2="96725" y2="91000"/>
                        <a14:backgroundMark x1="82533" y1="93667" x2="82533" y2="93667"/>
                        <a14:backgroundMark x1="67031" y1="96500" x2="67031" y2="96500"/>
                        <a14:backgroundMark x1="63100" y1="96833" x2="63100" y2="96833"/>
                        <a14:backgroundMark x1="50000" y1="96000" x2="50000" y2="96000"/>
                        <a14:backgroundMark x1="70742" y1="95167" x2="70742" y2="95167"/>
                        <a14:backgroundMark x1="75109" y1="94667" x2="75109" y2="94667"/>
                        <a14:backgroundMark x1="79039" y1="93333" x2="79039" y2="93333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0"/>
            <a:ext cx="2835612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214546" y="3714752"/>
            <a:ext cx="5572164" cy="1428760"/>
          </a:xfrm>
          <a:prstGeom prst="rect">
            <a:avLst/>
          </a:prstGeom>
          <a:ln/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Е С Ы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714612" y="5286388"/>
            <a:ext cx="642942" cy="642942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86388"/>
            <a:ext cx="642942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500826" y="5286388"/>
            <a:ext cx="714380" cy="642942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214942" y="5286388"/>
            <a:ext cx="642942" cy="642942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3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143248"/>
            <a:ext cx="8143932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А Ш И Н А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857224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221454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3643306" y="4786322"/>
            <a:ext cx="857256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5072066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6429388" y="4786322"/>
            <a:ext cx="885828" cy="857256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7858148" y="4786322"/>
            <a:ext cx="857256" cy="85725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5" descr="DSC0189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286412" cy="314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75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1 из 136000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4" b="100000" l="2500" r="986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7447"/>
          <a:stretch/>
        </p:blipFill>
        <p:spPr bwMode="auto">
          <a:xfrm>
            <a:off x="2000232" y="0"/>
            <a:ext cx="4601672" cy="3781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1000100" y="3786190"/>
            <a:ext cx="6715172" cy="156966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spc="5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О Т</a:t>
            </a:r>
            <a:endParaRPr lang="ru-RU" sz="9600" b="1" spc="5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71736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500702"/>
            <a:ext cx="742952" cy="71438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357818" y="5500702"/>
            <a:ext cx="714380" cy="714380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99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55 из 1311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902">
                        <a14:foregroundMark x1="8260" y1="74113" x2="8260" y2="74113"/>
                        <a14:foregroundMark x1="7080" y1="77661" x2="7080" y2="77661"/>
                        <a14:foregroundMark x1="3933" y1="70171" x2="3933" y2="70171"/>
                        <a14:foregroundMark x1="5211" y1="75690" x2="5211" y2="75690"/>
                        <a14:foregroundMark x1="3245" y1="72668" x2="3245" y2="72668"/>
                        <a14:foregroundMark x1="16028" y1="75690" x2="16028" y2="75690"/>
                        <a14:foregroundMark x1="8850" y1="77661" x2="8850" y2="77661"/>
                        <a14:foregroundMark x1="11898" y1="77924" x2="11898" y2="77924"/>
                        <a14:foregroundMark x1="5998" y1="74507" x2="5998" y2="74507"/>
                        <a14:foregroundMark x1="5113" y1="78449" x2="5113" y2="78449"/>
                        <a14:foregroundMark x1="4523" y1="75690" x2="4523" y2="75690"/>
                        <a14:foregroundMark x1="4228" y1="74901" x2="4916" y2="75033"/>
                        <a14:foregroundMark x1="2950" y1="74639" x2="2950" y2="74639"/>
                        <a14:foregroundMark x1="5605" y1="78712" x2="5605" y2="78712"/>
                        <a14:foregroundMark x1="4818" y1="78712" x2="5211" y2="78712"/>
                        <a14:foregroundMark x1="1967" y1="71091" x2="2360" y2="71091"/>
                        <a14:foregroundMark x1="983" y1="70434" x2="983" y2="70434"/>
                        <a14:foregroundMark x1="5998" y1="79763" x2="5998" y2="79763"/>
                        <a14:foregroundMark x1="4326" y1="77135" x2="4326" y2="77135"/>
                        <a14:foregroundMark x1="3933" y1="75821" x2="3933" y2="75821"/>
                        <a14:foregroundMark x1="3147" y1="74507" x2="3147" y2="74507"/>
                        <a14:foregroundMark x1="40216" y1="2628" x2="40216" y2="2628"/>
                        <a14:foregroundMark x1="42380" y1="4205" x2="42380" y2="4205"/>
                        <a14:foregroundMark x1="19666" y1="5913" x2="19666" y2="5913"/>
                        <a14:foregroundMark x1="92429" y1="47963" x2="92429" y2="47963"/>
                        <a14:backgroundMark x1="4031" y1="88436" x2="4031" y2="88436"/>
                        <a14:backgroundMark x1="2262" y1="78449" x2="2262" y2="78449"/>
                        <a14:backgroundMark x1="590" y1="75296" x2="590" y2="75296"/>
                        <a14:backgroundMark x1="590" y1="73850" x2="590" y2="73850"/>
                        <a14:backgroundMark x1="98" y1="72668" x2="98" y2="72668"/>
                        <a14:backgroundMark x1="688" y1="71485" x2="688" y2="71485"/>
                        <a14:backgroundMark x1="393" y1="70171" x2="393" y2="70171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0"/>
            <a:ext cx="4552456" cy="340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85918" y="3429000"/>
            <a:ext cx="5072098" cy="156966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И Т</a:t>
            </a:r>
            <a:endParaRPr lang="ru-RU" sz="96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Блок-схема: узел 3"/>
          <p:cNvSpPr/>
          <p:nvPr/>
        </p:nvSpPr>
        <p:spPr>
          <a:xfrm>
            <a:off x="2500298" y="5214950"/>
            <a:ext cx="785818" cy="78581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узел 4"/>
          <p:cNvSpPr/>
          <p:nvPr/>
        </p:nvSpPr>
        <p:spPr>
          <a:xfrm>
            <a:off x="4000496" y="5214950"/>
            <a:ext cx="785818" cy="78581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5500694" y="5143512"/>
            <a:ext cx="785818" cy="785818"/>
          </a:xfrm>
          <a:prstGeom prst="flowChartConnector">
            <a:avLst/>
          </a:prstGeom>
          <a:solidFill>
            <a:srgbClr val="0055F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0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133</Words>
  <Application>Microsoft Office PowerPoint</Application>
  <PresentationFormat>Экран (4:3)</PresentationFormat>
  <Paragraphs>34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РАЗВИТИЕ ФОНЕМАТИЧЕСКОГО СЛУХА. ЗВУКОВОЙ АНАЛИЗ СЛОВ.      Разбор слова с количественным и качественным анализом его звукового состава. </vt:lpstr>
      <vt:lpstr>Порядок работы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Администратор</cp:lastModifiedBy>
  <cp:revision>33</cp:revision>
  <dcterms:modified xsi:type="dcterms:W3CDTF">2012-12-19T16:02:02Z</dcterms:modified>
</cp:coreProperties>
</file>