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0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3B75-5DF6-4514-9F68-8BC0F435D59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07B3-706E-4C25-83A4-57328C8B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412776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Обучение грамоте дошкольников</a:t>
            </a:r>
          </a:p>
          <a:p>
            <a:pPr algn="ctr"/>
            <a:r>
              <a:rPr lang="ru-RU" sz="4800" b="1" u="sng" dirty="0" smtClean="0">
                <a:solidFill>
                  <a:schemeClr val="bg2">
                    <a:lumMod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Тема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: </a:t>
            </a: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Звук Т - </a:t>
            </a:r>
            <a:r>
              <a:rPr lang="ru-RU" sz="4800" b="1" i="1" dirty="0" err="1" smtClean="0">
                <a:solidFill>
                  <a:schemeClr val="bg2">
                    <a:lumMod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Ть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12292" name="Picture 4" descr="http://i029.radikal.ru/0910/c5/28c9e4f63e8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509">
                        <a14:foregroundMark x1="79115" y1="25111" x2="79115" y2="25111"/>
                        <a14:foregroundMark x1="86978" y1="23333" x2="86978" y2="23333"/>
                        <a14:foregroundMark x1="83292" y1="31333" x2="83292" y2="31333"/>
                        <a14:foregroundMark x1="88452" y1="35556" x2="88452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55" y="222870"/>
            <a:ext cx="2992430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prazdnichek.info/uploads/posts/2010-04/1271797278_img1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5" l="2235" r="96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59764"/>
            <a:ext cx="2477616" cy="22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55824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Выполнила  учитель-логопед  </a:t>
            </a:r>
          </a:p>
          <a:p>
            <a:pPr algn="ctr"/>
            <a:r>
              <a:rPr lang="ru-RU" dirty="0" err="1" smtClean="0"/>
              <a:t>Милейшева</a:t>
            </a:r>
            <a:r>
              <a:rPr lang="ru-RU" dirty="0" smtClean="0"/>
              <a:t>  Надежда Геннадьевна</a:t>
            </a:r>
          </a:p>
          <a:p>
            <a:pPr algn="ctr"/>
            <a:r>
              <a:rPr lang="ru-RU" dirty="0" smtClean="0"/>
              <a:t>Санкт-Петербург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2068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Игра «Угадай-ка»:</a:t>
            </a:r>
          </a:p>
          <a:p>
            <a:r>
              <a:rPr lang="ru-RU" dirty="0" smtClean="0"/>
              <a:t>Логопед: Вот стоит дом, отгадайте, кто в нём.  </a:t>
            </a:r>
          </a:p>
          <a:p>
            <a:r>
              <a:rPr lang="ru-RU" dirty="0"/>
              <a:t>(</a:t>
            </a:r>
            <a:r>
              <a:rPr lang="ru-RU" dirty="0" smtClean="0"/>
              <a:t>загадка):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Усище, хвостище, а моется всех чище </a:t>
            </a:r>
            <a:r>
              <a:rPr lang="ru-RU" dirty="0" smtClean="0"/>
              <a:t>(кот). </a:t>
            </a:r>
          </a:p>
          <a:p>
            <a:r>
              <a:rPr lang="ru-RU" dirty="0" smtClean="0"/>
              <a:t>А маленький? (котик, котёнок</a:t>
            </a:r>
            <a:r>
              <a:rPr lang="ru-RU" dirty="0"/>
              <a:t>) </a:t>
            </a:r>
            <a:r>
              <a:rPr lang="ru-RU" dirty="0" smtClean="0"/>
              <a:t>-кот </a:t>
            </a:r>
            <a:r>
              <a:rPr lang="ru-RU" dirty="0"/>
              <a:t>Том и котёнок Тим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img1.liveinternet.ru/images/attach/c/2/68/286/68286586_1293215886_House_Hi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9" l="0" r="99375">
                        <a14:foregroundMark x1="17656" y1="13304" x2="17656" y2="13304"/>
                        <a14:foregroundMark x1="20938" y1="24169" x2="20938" y2="24169"/>
                        <a14:foregroundMark x1="44688" y1="50998" x2="44688" y2="50998"/>
                        <a14:foregroundMark x1="47969" y1="65188" x2="47969" y2="65188"/>
                        <a14:foregroundMark x1="60938" y1="45233" x2="60938" y2="45233"/>
                        <a14:foregroundMark x1="63125" y1="59867" x2="63125" y2="59867"/>
                        <a14:foregroundMark x1="77969" y1="50776" x2="77969" y2="50776"/>
                        <a14:foregroundMark x1="92969" y1="63193" x2="92969" y2="63193"/>
                        <a14:foregroundMark x1="4219" y1="66519" x2="4219" y2="66519"/>
                        <a14:foregroundMark x1="15937" y1="81375" x2="15937" y2="81375"/>
                        <a14:foregroundMark x1="14688" y1="82483" x2="14688" y2="82483"/>
                        <a14:foregroundMark x1="9375" y1="77827" x2="9375" y2="77827"/>
                        <a14:foregroundMark x1="77969" y1="62084" x2="77969" y2="62084"/>
                        <a14:foregroundMark x1="20625" y1="10643" x2="20625" y2="10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83567"/>
            <a:ext cx="6096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http://myurok.narod.ru/det/ca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7692" y1="97959" x2="87692" y2="97959"/>
                        <a14:foregroundMark x1="86410" y1="97619" x2="86410" y2="97619"/>
                        <a14:foregroundMark x1="85385" y1="98980" x2="85385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392488" cy="3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5.fanpop.com/image/photos/31600000/kitten-the-simpsons-31620116-283-42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4104" l="9894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6955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Логопед: с какими звуками мы называли слова?</a:t>
            </a:r>
          </a:p>
          <a:p>
            <a:r>
              <a:rPr lang="ru-RU" dirty="0" smtClean="0"/>
              <a:t>- Т и ТЬ.</a:t>
            </a:r>
          </a:p>
          <a:p>
            <a:r>
              <a:rPr lang="ru-RU" dirty="0" smtClean="0"/>
              <a:t>- Сегодня мы сравним эти звуки.</a:t>
            </a:r>
          </a:p>
          <a:p>
            <a:endParaRPr lang="ru-RU" dirty="0"/>
          </a:p>
          <a:p>
            <a:r>
              <a:rPr lang="ru-RU" dirty="0" smtClean="0"/>
              <a:t>Сравнение и характеристика двух звуков: согласные.</a:t>
            </a:r>
          </a:p>
          <a:p>
            <a:r>
              <a:rPr lang="ru-RU" dirty="0" smtClean="0"/>
              <a:t> Т – твёрдый, ТЬ – мягкий, обозначаем разным цветом. </a:t>
            </a:r>
          </a:p>
          <a:p>
            <a:r>
              <a:rPr lang="ru-RU" dirty="0" smtClean="0"/>
              <a:t>В домики (синий и зелёный) поселили звуковые аналогии («стучит молот: Т-Т-Т», «стучит маленький молоточек ТЬ-ТЬ-ТЬ»).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898568"/>
            <a:ext cx="75968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Физкультминутка.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в слове звук – руки вверх,</a:t>
            </a:r>
            <a:br>
              <a:rPr lang="ru-RU" dirty="0" smtClean="0"/>
            </a:br>
            <a:r>
              <a:rPr lang="ru-RU" dirty="0" smtClean="0"/>
              <a:t>Нет звука – приседание.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Тигр, ручка, суббота, кот, среда, стекло, пятница, тарелка, дверь, книга, тетрадь, дом.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Игра «Мы будем говорить чётко и внятно, чтобы всё стало понятно», </a:t>
            </a:r>
            <a:r>
              <a:rPr lang="ru-RU" dirty="0" smtClean="0"/>
              <a:t>«</a:t>
            </a:r>
            <a:r>
              <a:rPr lang="ru-RU" u="sng" dirty="0" smtClean="0"/>
              <a:t>доскажи словечко»: </a:t>
            </a:r>
            <a:r>
              <a:rPr lang="ru-RU" dirty="0" smtClean="0"/>
              <a:t>закончи слово слогом ТА или ТЯ:  </a:t>
            </a:r>
          </a:p>
          <a:p>
            <a:r>
              <a:rPr lang="ru-RU" dirty="0" err="1" smtClean="0"/>
              <a:t>лопа</a:t>
            </a:r>
            <a:r>
              <a:rPr lang="ru-RU" dirty="0" smtClean="0"/>
              <a:t>…, Ви…, Нас…, </a:t>
            </a:r>
            <a:r>
              <a:rPr lang="ru-RU" dirty="0" err="1" smtClean="0"/>
              <a:t>конфе</a:t>
            </a:r>
            <a:r>
              <a:rPr lang="ru-RU" dirty="0" smtClean="0"/>
              <a:t>…, </a:t>
            </a:r>
            <a:r>
              <a:rPr lang="ru-RU" dirty="0" err="1" smtClean="0"/>
              <a:t>моне</a:t>
            </a:r>
            <a:r>
              <a:rPr lang="ru-RU" dirty="0" smtClean="0"/>
              <a:t>…, Ка…, Ми…, газе…, пала…, Кос…,</a:t>
            </a:r>
            <a:r>
              <a:rPr lang="ru-RU" dirty="0" err="1" smtClean="0"/>
              <a:t>воро</a:t>
            </a:r>
            <a:r>
              <a:rPr lang="ru-RU" dirty="0" smtClean="0"/>
              <a:t>…, котле…, Ники…, </a:t>
            </a:r>
            <a:r>
              <a:rPr lang="ru-RU" dirty="0" err="1" smtClean="0"/>
              <a:t>сви</a:t>
            </a:r>
            <a:r>
              <a:rPr lang="ru-RU" dirty="0" smtClean="0"/>
              <a:t>…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много знать, надо уметь читать. Этим мы сейчас и займемся. Читаем слоги с буквой Т и договариваем до целого слова.</a:t>
            </a:r>
            <a:br>
              <a:rPr lang="ru-RU" dirty="0" smtClean="0"/>
            </a:br>
            <a:r>
              <a:rPr lang="ru-RU" dirty="0" smtClean="0"/>
              <a:t>та, то, ту , ты,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тарелка, том, туфли, тыква, тигр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Т</a:t>
            </a:r>
            <a:r>
              <a:rPr lang="ru-RU" sz="8000" b="1" dirty="0" smtClean="0"/>
              <a:t>А   ТО  ТУ  ТЫ  ТИ</a:t>
            </a:r>
            <a:endParaRPr lang="ru-RU" sz="8000" b="1" dirty="0"/>
          </a:p>
        </p:txBody>
      </p:sp>
      <p:pic>
        <p:nvPicPr>
          <p:cNvPr id="11266" name="Picture 2" descr="http://usiter.com/uploads/20111214/tarelka+kruglaya+tarelka+kuhonnaya+tarelka+dlya+edi+tarelka+stolovaya+tarelka+farforovaya+tarelka+814936915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570242"/>
            <a:ext cx="1872208" cy="16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otoramochki.com/predmety/clipart-tor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26903"/>
            <a:ext cx="2014500" cy="18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mangus.com.ua/wp-content/uploads/2010/01/obuv_demar_06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" b="100000" l="10000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621" y="4780771"/>
            <a:ext cx="2127650" cy="14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lfabank.ru/f/1/society/wwf/tigr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5" b="98291" l="9877" r="97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320" y="4365103"/>
            <a:ext cx="238391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byaki.net/uploads/posts/1179375862_0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535" y="3278463"/>
            <a:ext cx="1407570" cy="12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69288 -0.4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5764 -0.4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3 -0.08195 L 0.13594 -0.42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4063 -0.37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8542 -0.2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ИТ   ОТ     АТ    УТ</a:t>
            </a:r>
            <a:br>
              <a:rPr lang="ru-RU" sz="8000" b="1" dirty="0" smtClean="0"/>
            </a:br>
            <a:r>
              <a:rPr lang="ru-RU" dirty="0" smtClean="0"/>
              <a:t>(кит, кот, шут, халат)</a:t>
            </a:r>
            <a:endParaRPr lang="ru-RU" dirty="0"/>
          </a:p>
        </p:txBody>
      </p:sp>
      <p:pic>
        <p:nvPicPr>
          <p:cNvPr id="10242" name="Picture 2" descr="http://bukashka.org/wp-content/2010/01/kit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909" y1="9143" x2="30909" y2="9143"/>
                        <a14:foregroundMark x1="45455" y1="7143" x2="45455" y2="7143"/>
                        <a14:foregroundMark x1="54545" y1="3429" x2="54545" y2="3429"/>
                        <a14:foregroundMark x1="61091" y1="7714" x2="61091" y2="7714"/>
                        <a14:foregroundMark x1="69818" y1="8571" x2="69818" y2="8571"/>
                        <a14:foregroundMark x1="74909" y1="19429" x2="74909" y2="19429"/>
                        <a14:foregroundMark x1="58909" y1="46571" x2="58909" y2="46571"/>
                        <a14:foregroundMark x1="55273" y1="48286" x2="55273" y2="4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11242"/>
            <a:ext cx="2619375" cy="23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koshkimira.ru/images/273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1789112" cy="18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1640" y1="22250" x2="41640" y2="22250"/>
                        <a14:foregroundMark x1="35962" y1="14250" x2="35962" y2="14250"/>
                        <a14:foregroundMark x1="48896" y1="37000" x2="48896" y2="37000"/>
                        <a14:foregroundMark x1="35331" y1="54250" x2="35331" y2="54250"/>
                        <a14:foregroundMark x1="31861" y1="53250" x2="31861" y2="53250"/>
                        <a14:foregroundMark x1="26498" y1="18750" x2="26498" y2="18750"/>
                        <a14:foregroundMark x1="35331" y1="12000" x2="35331" y2="12000"/>
                        <a14:foregroundMark x1="23344" y1="5750" x2="23344" y2="5750"/>
                        <a14:foregroundMark x1="21136" y1="18000" x2="21136" y2="18000"/>
                        <a14:foregroundMark x1="14511" y1="17500" x2="14511" y2="17500"/>
                        <a14:foregroundMark x1="10410" y1="10500" x2="10410" y2="10500"/>
                        <a14:foregroundMark x1="8202" y1="16750" x2="8202" y2="16750"/>
                        <a14:foregroundMark x1="14511" y1="24500" x2="14511" y2="24500"/>
                        <a14:foregroundMark x1="29022" y1="54000" x2="29022" y2="54000"/>
                        <a14:foregroundMark x1="59937" y1="96250" x2="59937" y2="96250"/>
                        <a14:foregroundMark x1="55836" y1="96250" x2="55836" y2="96250"/>
                        <a14:foregroundMark x1="59937" y1="28750" x2="59937" y2="28750"/>
                        <a14:foregroundMark x1="46688" y1="57750" x2="46688" y2="57750"/>
                        <a14:foregroundMark x1="35962" y1="53500" x2="35962" y2="53500"/>
                        <a14:foregroundMark x1="39748" y1="18750" x2="39748" y2="18750"/>
                        <a14:foregroundMark x1="41009" y1="25500" x2="41009" y2="25500"/>
                        <a14:foregroundMark x1="45426" y1="30500" x2="45426" y2="30500"/>
                        <a14:foregroundMark x1="47950" y1="37000" x2="47950" y2="37000"/>
                        <a14:foregroundMark x1="45741" y1="28000" x2="45741" y2="28000"/>
                        <a14:foregroundMark x1="41640" y1="29750" x2="41640" y2="29750"/>
                        <a14:foregroundMark x1="29653" y1="17750" x2="29653" y2="17750"/>
                        <a14:foregroundMark x1="16719" y1="12250" x2="15457" y2="12250"/>
                        <a14:foregroundMark x1="24606" y1="17750" x2="24606" y2="17750"/>
                        <a14:foregroundMark x1="29022" y1="14000" x2="29022" y2="14000"/>
                        <a14:foregroundMark x1="19558" y1="4500" x2="19558" y2="4500"/>
                        <a14:foregroundMark x1="19874" y1="21500" x2="19874" y2="21500"/>
                        <a14:foregroundMark x1="27760" y1="20750" x2="27760" y2="20750"/>
                        <a14:foregroundMark x1="4416" y1="16500" x2="4416" y2="16500"/>
                        <a14:foregroundMark x1="36278" y1="52250" x2="36278" y2="52250"/>
                        <a14:foregroundMark x1="29022" y1="50500" x2="29022" y2="50500"/>
                        <a14:foregroundMark x1="31230" y1="56250" x2="31230" y2="56250"/>
                        <a14:foregroundMark x1="37224" y1="56250" x2="37224" y2="56250"/>
                        <a14:foregroundMark x1="54574" y1="95250" x2="54574" y2="95250"/>
                        <a14:foregroundMark x1="57413" y1="97250" x2="56151" y2="97250"/>
                        <a14:foregroundMark x1="57413" y1="94250" x2="57413" y2="94250"/>
                        <a14:foregroundMark x1="59306" y1="32000" x2="59306" y2="32000"/>
                        <a14:foregroundMark x1="57413" y1="32500" x2="57413" y2="32500"/>
                        <a14:foregroundMark x1="63407" y1="30000" x2="63407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637" y="3068845"/>
            <a:ext cx="2517006" cy="318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http://900igr.net/datai/predmety/Odezhda-3.files/0020-022-Bannyj-khalat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433" y="3350583"/>
            <a:ext cx="2238935" cy="26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8576 -0.5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0.02084 L -0.45035 -0.58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42101 -0.5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8402 -0.5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Анализ предложения (задание от Тима в конверте, он прислал свои фотографии, попросил придумать предложение) – </a:t>
            </a:r>
            <a:r>
              <a:rPr lang="ru-RU" b="1" u="sng" dirty="0" smtClean="0"/>
              <a:t>игра «Живое предложение</a:t>
            </a:r>
            <a:r>
              <a:rPr lang="ru-RU" dirty="0" smtClean="0"/>
              <a:t>»: Котёнок играет клубками. Котёнок лежит на траве.</a:t>
            </a:r>
          </a:p>
          <a:p>
            <a:r>
              <a:rPr lang="ru-RU" dirty="0" smtClean="0"/>
              <a:t>Дети берут символы слов предложения («предмет», «действие», «маленькое слово» - предлог) и встают в порядке расположения слов в предложении, затем по очереди проговаривают его.</a:t>
            </a:r>
          </a:p>
          <a:p>
            <a:r>
              <a:rPr lang="ru-RU" dirty="0" smtClean="0"/>
              <a:t>- Слоговой анализ слов (на доске схемы (домики с разным количеством окошек) и картинки, названия которых включают звуки Т и ТЬ, детям нужно подобрать слово к схеме): самолёт, топор, зонт (задание от Тома).</a:t>
            </a:r>
          </a:p>
          <a:p>
            <a:r>
              <a:rPr lang="ru-RU" dirty="0" smtClean="0"/>
              <a:t>- Составление схемы слова из букв ТИМ,ТОМ (подпишем домики для кота и котёнка). </a:t>
            </a:r>
          </a:p>
          <a:p>
            <a:r>
              <a:rPr lang="ru-RU" dirty="0" smtClean="0"/>
              <a:t>- Итог занятия: что вам понравилось, что было особенно интересно?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Милейшева Надежда</dc:creator>
  <cp:lastModifiedBy>Милейшева Надежда</cp:lastModifiedBy>
  <cp:revision>11</cp:revision>
  <dcterms:created xsi:type="dcterms:W3CDTF">2012-12-22T14:48:45Z</dcterms:created>
  <dcterms:modified xsi:type="dcterms:W3CDTF">2012-12-22T18:37:42Z</dcterms:modified>
</cp:coreProperties>
</file>