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7DD330"/>
    <a:srgbClr val="0C7CD2"/>
    <a:srgbClr val="1F7EE7"/>
    <a:srgbClr val="AE1517"/>
    <a:srgbClr val="CC0000"/>
    <a:srgbClr val="396115"/>
    <a:srgbClr val="4E6A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13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45" name="Picture 21" descr="cvbtrhgh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96115"/>
                </a:solidFill>
              </a:rPr>
              <a:t>Page </a:t>
            </a:r>
            <a:fld id="{D2F297A1-714F-4DB1-856E-EF569CD4B4F9}" type="slidenum">
              <a:rPr lang="fr-FR" b="1">
                <a:solidFill>
                  <a:srgbClr val="396115"/>
                </a:solidFill>
              </a:rPr>
              <a:pPr/>
              <a:t>‹#›</a:t>
            </a:fld>
            <a:endParaRPr lang="fr-FR" b="1">
              <a:solidFill>
                <a:srgbClr val="39611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64" name="Picture 16" descr="uykrfj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929190" y="285728"/>
            <a:ext cx="396716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Verdana" pitchFamily="34" charset="0"/>
              </a:rPr>
              <a:t>КРАСНАЯ КНИГА РОССИИ (</a:t>
            </a: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</a:rPr>
              <a:t>РАСТЕНИЯ)</a:t>
            </a:r>
            <a:endParaRPr lang="fr-FR" sz="2800" b="1" i="1" dirty="0">
              <a:solidFill>
                <a:schemeClr val="bg1"/>
              </a:solidFill>
              <a:latin typeface="Verdana" pitchFamily="34" charset="0"/>
            </a:endParaRPr>
          </a:p>
          <a:p>
            <a:endParaRPr lang="fr-FR" sz="2800" i="1" dirty="0">
              <a:solidFill>
                <a:schemeClr val="bg1"/>
              </a:solidFill>
            </a:endParaRPr>
          </a:p>
        </p:txBody>
      </p:sp>
      <p:pic>
        <p:nvPicPr>
          <p:cNvPr id="2066" name="Picture 18" descr="C:\Users\Татьяна\Pictures\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4447835" cy="600076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357786" y="4286232"/>
            <a:ext cx="3786214" cy="2571768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Школа №1996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/о«Росток»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 подготовительной к школе группы: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Феденюк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Т.А.</a:t>
            </a:r>
          </a:p>
          <a:p>
            <a:pPr algn="r"/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Хисямова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Ю.Х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00496" y="0"/>
            <a:ext cx="4857784" cy="48577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b="1" i="1" u="sng" dirty="0" smtClean="0">
                <a:solidFill>
                  <a:srgbClr val="7030A0"/>
                </a:solidFill>
                <a:latin typeface="Bookman Old Style" pitchFamily="18" charset="0"/>
              </a:rPr>
              <a:t>Глобус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Я </a:t>
            </a: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обнял глобус – шар земной.</a:t>
            </a:r>
            <a:b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Один над сушей и водой.</a:t>
            </a:r>
            <a:b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руках моих материки</a:t>
            </a:r>
            <a:b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Мне тихо шепчут: «Береги».</a:t>
            </a:r>
            <a:b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b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зеленой краске лес и дол.</a:t>
            </a:r>
            <a:b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Мне говорят: «Будь с нами добр».</a:t>
            </a:r>
            <a:b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 растопчи ты нас, не жги,</a:t>
            </a:r>
            <a:b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Зимой и летом береги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».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C:\Users\Татьяна\Pictures\39352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753225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214546" y="428604"/>
            <a:ext cx="6786610" cy="614366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Журчит глубокая река,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Свои лаская берега,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слышу голос я реки: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«Ты береги нас, береги».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 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птиц, и рыб я слышу всех: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«Тебя мы просим, человек.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Ты обещай нам и не лги.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Как старший брат нас береги».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214546" y="428604"/>
            <a:ext cx="6786610" cy="6143668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Я обнял глобус – шар земной,</a:t>
            </a:r>
          </a:p>
          <a:p>
            <a:pPr algn="ctr">
              <a:buNone/>
            </a:pP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что-то сделалось со мной.</a:t>
            </a:r>
          </a:p>
          <a:p>
            <a:pPr algn="ctr">
              <a:buNone/>
            </a:pP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вдруг шепнул я:</a:t>
            </a:r>
          </a:p>
          <a:p>
            <a:pPr algn="ctr">
              <a:buNone/>
            </a:pP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«Не солгу. </a:t>
            </a:r>
            <a:endParaRPr lang="ru-RU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Тебя</a:t>
            </a: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родной мой, сберегу»</a:t>
            </a:r>
          </a:p>
        </p:txBody>
      </p:sp>
      <p:pic>
        <p:nvPicPr>
          <p:cNvPr id="23554" name="Picture 2" descr="C:\Users\Татьяна\Pictures\blossom-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143248"/>
            <a:ext cx="4752702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214546" y="428604"/>
            <a:ext cx="6786610" cy="6143668"/>
          </a:xfrm>
        </p:spPr>
        <p:txBody>
          <a:bodyPr/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ВНИМАНИЕ!</a:t>
            </a:r>
            <a:endParaRPr lang="ru-RU" sz="5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4578" name="Picture 2" descr="C:\Users\Татьяна\Pictures\b9f65aee8d2935ebd4282d4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14554"/>
            <a:ext cx="6572296" cy="4377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214546" y="142852"/>
            <a:ext cx="666117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 книга Растения включает в 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себя </a:t>
            </a: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редких и исчезающих видов 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растений. Растения</a:t>
            </a: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занесенные в Красную книгу, нуждаются в особой охране и бережном отношении со стороны человека. Меры, предпринятые людьми для сохранения вида, порой дают очень хорошие результаты, поэтому так важно вовремя обратить внимание общественности на существующую проблему.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81" name="Picture 9" descr="C:\Users\Татьяна\Picture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214554"/>
            <a:ext cx="3377928" cy="4429132"/>
          </a:xfrm>
          <a:prstGeom prst="rect">
            <a:avLst/>
          </a:prstGeom>
          <a:noFill/>
        </p:spPr>
      </p:pic>
      <p:pic>
        <p:nvPicPr>
          <p:cNvPr id="6" name="Picture 2" descr="C:\Users\Татьяна\Picture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5468540" cy="4117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3108" y="274638"/>
            <a:ext cx="7000892" cy="1143000"/>
          </a:xfrm>
        </p:spPr>
        <p:txBody>
          <a:bodyPr/>
          <a:lstStyle/>
          <a:p>
            <a:r>
              <a:rPr lang="ru-RU" sz="4200" b="1" i="1" u="sng" dirty="0">
                <a:solidFill>
                  <a:srgbClr val="7030A0"/>
                </a:solidFill>
                <a:latin typeface="Bookman Old Style" pitchFamily="18" charset="0"/>
              </a:rPr>
              <a:t>Женьшень </a:t>
            </a:r>
            <a:r>
              <a:rPr lang="ru-RU" sz="4200" b="1" i="1" u="sng" dirty="0" smtClean="0">
                <a:solidFill>
                  <a:srgbClr val="7030A0"/>
                </a:solidFill>
                <a:latin typeface="Bookman Old Style" pitchFamily="18" charset="0"/>
              </a:rPr>
              <a:t>настоящий </a:t>
            </a:r>
            <a:r>
              <a:rPr lang="ru-RU" sz="4200" i="1" u="sng" dirty="0" smtClean="0">
                <a:solidFill>
                  <a:srgbClr val="7030A0"/>
                </a:solidFill>
                <a:latin typeface="Bookman Old Style" pitchFamily="18" charset="0"/>
              </a:rPr>
              <a:t>(</a:t>
            </a:r>
            <a:r>
              <a:rPr lang="ru-RU" sz="4200" i="1" u="sng" dirty="0" err="1" smtClean="0">
                <a:solidFill>
                  <a:srgbClr val="7030A0"/>
                </a:solidFill>
                <a:latin typeface="Bookman Old Style" pitchFamily="18" charset="0"/>
              </a:rPr>
              <a:t>Panax</a:t>
            </a:r>
            <a:r>
              <a:rPr lang="ru-RU" sz="4200" i="1" u="sng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4200" i="1" u="sng" dirty="0" err="1">
                <a:solidFill>
                  <a:srgbClr val="7030A0"/>
                </a:solidFill>
                <a:latin typeface="Bookman Old Style" pitchFamily="18" charset="0"/>
              </a:rPr>
              <a:t>ginseng</a:t>
            </a:r>
            <a:r>
              <a:rPr lang="ru-RU" sz="4200" i="1" u="sng" dirty="0">
                <a:solidFill>
                  <a:srgbClr val="7030A0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357686" y="1714488"/>
            <a:ext cx="4500594" cy="485778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Женьшень настоящий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ru-RU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Panax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ginseng</a:t>
            </a: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 — подлинное чудо природы, растение, которое у многих народов мира считается лекарством от всех болезней. Само латинское название женьшеня переводится как «панацея».</a:t>
            </a:r>
          </a:p>
        </p:txBody>
      </p:sp>
      <p:pic>
        <p:nvPicPr>
          <p:cNvPr id="15363" name="Picture 3" descr="C:\Users\Татьяна\Pictures\ZHen-shen-nastoyashhij-Panax-ginseng-C.A.-MEY.-Semena-..._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677270" cy="490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3108" y="274638"/>
            <a:ext cx="7000892" cy="1143000"/>
          </a:xfrm>
        </p:spPr>
        <p:txBody>
          <a:bodyPr/>
          <a:lstStyle/>
          <a:p>
            <a:r>
              <a:rPr lang="ru-RU" sz="4200" b="1" i="1" u="sng" dirty="0">
                <a:solidFill>
                  <a:srgbClr val="7030A0"/>
                </a:solidFill>
                <a:latin typeface="Bookman Old Style" pitchFamily="18" charset="0"/>
              </a:rPr>
              <a:t>Мак </a:t>
            </a:r>
            <a:r>
              <a:rPr lang="ru-RU" sz="4200" b="1" i="1" u="sng" dirty="0" err="1" smtClean="0">
                <a:solidFill>
                  <a:srgbClr val="7030A0"/>
                </a:solidFill>
                <a:latin typeface="Bookman Old Style" pitchFamily="18" charset="0"/>
              </a:rPr>
              <a:t>прицветниковый</a:t>
            </a:r>
            <a:r>
              <a:rPr lang="ru-RU" sz="4200" b="1" i="1" u="sng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4200" i="1" u="sng" dirty="0" smtClean="0">
                <a:solidFill>
                  <a:srgbClr val="7030A0"/>
                </a:solidFill>
                <a:latin typeface="Bookman Old Style" pitchFamily="18" charset="0"/>
              </a:rPr>
              <a:t>(</a:t>
            </a:r>
            <a:r>
              <a:rPr lang="ru-RU" sz="4200" i="1" u="sng" dirty="0" err="1" smtClean="0">
                <a:solidFill>
                  <a:srgbClr val="7030A0"/>
                </a:solidFill>
                <a:latin typeface="Bookman Old Style" pitchFamily="18" charset="0"/>
              </a:rPr>
              <a:t>Papaver</a:t>
            </a:r>
            <a:r>
              <a:rPr lang="ru-RU" sz="4200" i="1" u="sng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4200" i="1" u="sng" dirty="0" err="1">
                <a:solidFill>
                  <a:srgbClr val="7030A0"/>
                </a:solidFill>
                <a:latin typeface="Bookman Old Style" pitchFamily="18" charset="0"/>
              </a:rPr>
              <a:t>bracteatum</a:t>
            </a:r>
            <a:r>
              <a:rPr lang="ru-RU" sz="4200" i="1" u="sng" dirty="0">
                <a:solidFill>
                  <a:srgbClr val="7030A0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929058" y="1571612"/>
            <a:ext cx="5000660" cy="50006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Мак </a:t>
            </a:r>
            <a:r>
              <a:rPr lang="ru-RU" sz="24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прицветниковый</a:t>
            </a:r>
            <a:r>
              <a:rPr lang="ru-RU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ru-RU" sz="24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Papaver</a:t>
            </a:r>
            <a:r>
              <a:rPr lang="ru-RU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bracteatum</a:t>
            </a: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 — выразительный и эффектный цветок. Этот вид находится под угрозой исчезновения и занесен в Красную книгу. </a:t>
            </a:r>
            <a:r>
              <a:rPr lang="ru-RU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 </a:t>
            </a: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высоту достигает 130 см. Имеет </a:t>
            </a:r>
            <a:r>
              <a:rPr lang="ru-RU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удивительно </a:t>
            </a: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красивые пунцовые цветки, лепестки которых у основания помечены черным. Зацветает обычно в мае, продолжительность цветения составляет около 25 дней.</a:t>
            </a:r>
          </a:p>
        </p:txBody>
      </p:sp>
      <p:pic>
        <p:nvPicPr>
          <p:cNvPr id="16386" name="Picture 2" descr="C:\Users\Татьяна\Pictures\32832_b4a81081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3643338" cy="4860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00232" y="274638"/>
            <a:ext cx="7143768" cy="1143000"/>
          </a:xfrm>
        </p:spPr>
        <p:txBody>
          <a:bodyPr/>
          <a:lstStyle/>
          <a:p>
            <a:r>
              <a:rPr lang="ru-RU" sz="3800" b="1" i="1" u="sng" dirty="0" smtClean="0">
                <a:solidFill>
                  <a:srgbClr val="7030A0"/>
                </a:solidFill>
                <a:latin typeface="Bookman Old Style" pitchFamily="18" charset="0"/>
              </a:rPr>
              <a:t>Подснежник </a:t>
            </a:r>
            <a:r>
              <a:rPr lang="ru-RU" sz="3800" b="1" i="1" u="sng" dirty="0" err="1" smtClean="0">
                <a:solidFill>
                  <a:srgbClr val="7030A0"/>
                </a:solidFill>
                <a:latin typeface="Bookman Old Style" pitchFamily="18" charset="0"/>
              </a:rPr>
              <a:t>Борткевича</a:t>
            </a:r>
            <a:r>
              <a:rPr lang="ru-RU" sz="3800" b="1" i="1" u="sng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3800" i="1" u="sng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3800" i="1" u="sng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Galanthus</a:t>
            </a:r>
            <a:r>
              <a:rPr lang="ru-RU" sz="3800" i="1" u="sng" dirty="0" smtClean="0">
                <a:solidFill>
                  <a:srgbClr val="7030A0"/>
                </a:solidFill>
              </a:rPr>
              <a:t> </a:t>
            </a:r>
            <a:r>
              <a:rPr lang="ru-RU" sz="3800" i="1" u="sng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bortkewitschianus</a:t>
            </a:r>
            <a:r>
              <a:rPr lang="ru-RU" sz="3800" i="1" u="sng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)</a:t>
            </a:r>
            <a:endParaRPr lang="ru-RU" sz="3800" i="1" u="sng" dirty="0">
              <a:solidFill>
                <a:srgbClr val="7030A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929058" y="1571612"/>
            <a:ext cx="5000660" cy="50006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Подснежник </a:t>
            </a:r>
            <a:r>
              <a:rPr lang="ru-RU" sz="24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Борткевича</a:t>
            </a:r>
            <a:r>
              <a:rPr lang="ru-RU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ru-RU" sz="24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Galanthus</a:t>
            </a:r>
            <a:r>
              <a:rPr lang="ru-RU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bortkewitschianus</a:t>
            </a: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 — нежнейший весенний цветок, относящийся к семейству амариллисовых. Он растет на </a:t>
            </a:r>
            <a:r>
              <a:rPr lang="ru-RU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рыхлых почвах </a:t>
            </a: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лесов среднего и нижнего горного пояса. Это луковичное растение зацветает ранней весной — нежные колокольчики эффектно смотрятся на фоне темной </a:t>
            </a:r>
            <a:r>
              <a:rPr lang="ru-RU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зелени листьев</a:t>
            </a: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17410" name="Picture 2" descr="C:\Users\Татьяна\Pictures\23.04 avtoecxitvhrbzco 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534394" cy="4716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/>
          <a:lstStyle/>
          <a:p>
            <a:r>
              <a:rPr lang="ru-RU" b="1" i="1" u="sng" dirty="0">
                <a:solidFill>
                  <a:srgbClr val="7030A0"/>
                </a:solidFill>
                <a:latin typeface="Bookman Old Style" pitchFamily="18" charset="0"/>
              </a:rPr>
              <a:t>Василек </a:t>
            </a:r>
            <a:r>
              <a:rPr lang="ru-RU" b="1" i="1" u="sng" dirty="0" smtClean="0">
                <a:solidFill>
                  <a:srgbClr val="7030A0"/>
                </a:solidFill>
                <a:latin typeface="Bookman Old Style" pitchFamily="18" charset="0"/>
              </a:rPr>
              <a:t>Талиева </a:t>
            </a:r>
            <a:r>
              <a:rPr lang="ru-RU" i="1" u="sng" dirty="0" smtClean="0">
                <a:solidFill>
                  <a:srgbClr val="7030A0"/>
                </a:solidFill>
                <a:latin typeface="Bookman Old Style" pitchFamily="18" charset="0"/>
              </a:rPr>
              <a:t>(</a:t>
            </a:r>
            <a:r>
              <a:rPr lang="ru-RU" i="1" u="sng" dirty="0" err="1" smtClean="0">
                <a:solidFill>
                  <a:srgbClr val="7030A0"/>
                </a:solidFill>
                <a:latin typeface="Bookman Old Style" pitchFamily="18" charset="0"/>
              </a:rPr>
              <a:t>Centaurea</a:t>
            </a:r>
            <a:r>
              <a:rPr lang="ru-RU" i="1" u="sng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i="1" u="sng" dirty="0" err="1">
                <a:solidFill>
                  <a:srgbClr val="7030A0"/>
                </a:solidFill>
                <a:latin typeface="Bookman Old Style" pitchFamily="18" charset="0"/>
              </a:rPr>
              <a:t>taliewii</a:t>
            </a:r>
            <a:r>
              <a:rPr lang="ru-RU" i="1" u="sng" dirty="0">
                <a:solidFill>
                  <a:srgbClr val="7030A0"/>
                </a:solidFill>
                <a:latin typeface="Bookman Old Style" pitchFamily="18" charset="0"/>
              </a:rPr>
              <a:t>)</a:t>
            </a:r>
            <a:endParaRPr lang="ru-RU" sz="3600" i="1" u="sng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929058" y="1571612"/>
            <a:ext cx="5000660" cy="50006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Василек Талиева (</a:t>
            </a:r>
            <a:r>
              <a:rPr lang="ru-RU" sz="26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Centaurea</a:t>
            </a:r>
            <a:r>
              <a:rPr lang="ru-RU" sz="2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6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taliewii</a:t>
            </a:r>
            <a:r>
              <a:rPr lang="ru-RU" sz="2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 — красивый цветок, относящийся к семейству сложноцветных. Высота этого многолетнего растения колеблется от 25 до 70 см. Василек Талиева имеет перисто-рассеченные листья и желто-кремовые корзиночки цветов. Стебель и листья опушены длинными волосками.</a:t>
            </a:r>
          </a:p>
        </p:txBody>
      </p:sp>
      <p:pic>
        <p:nvPicPr>
          <p:cNvPr id="18434" name="Picture 2" descr="C:\Users\Татьяна\Pictures\vasilek_talie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606572" cy="481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3108" y="274638"/>
            <a:ext cx="7000892" cy="1143000"/>
          </a:xfrm>
        </p:spPr>
        <p:txBody>
          <a:bodyPr/>
          <a:lstStyle/>
          <a:p>
            <a:r>
              <a:rPr lang="ru-RU" b="1" i="1" u="sng" dirty="0" err="1">
                <a:solidFill>
                  <a:srgbClr val="7030A0"/>
                </a:solidFill>
                <a:latin typeface="Bookman Old Style" pitchFamily="18" charset="0"/>
              </a:rPr>
              <a:t>Белоцветник</a:t>
            </a:r>
            <a:r>
              <a:rPr lang="ru-RU" b="1" i="1" u="sng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i="1" u="sng" dirty="0" smtClean="0">
                <a:solidFill>
                  <a:srgbClr val="7030A0"/>
                </a:solidFill>
                <a:latin typeface="Bookman Old Style" pitchFamily="18" charset="0"/>
              </a:rPr>
              <a:t>летний </a:t>
            </a:r>
            <a:r>
              <a:rPr lang="ru-RU" i="1" u="sng" dirty="0" smtClean="0">
                <a:solidFill>
                  <a:srgbClr val="7030A0"/>
                </a:solidFill>
                <a:latin typeface="Bookman Old Style" pitchFamily="18" charset="0"/>
              </a:rPr>
              <a:t>(</a:t>
            </a:r>
            <a:r>
              <a:rPr lang="ru-RU" i="1" u="sng" dirty="0" err="1" smtClean="0">
                <a:solidFill>
                  <a:srgbClr val="7030A0"/>
                </a:solidFill>
                <a:latin typeface="Bookman Old Style" pitchFamily="18" charset="0"/>
              </a:rPr>
              <a:t>Leucojum</a:t>
            </a:r>
            <a:r>
              <a:rPr lang="ru-RU" i="1" u="sng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i="1" u="sng" dirty="0" err="1">
                <a:solidFill>
                  <a:srgbClr val="7030A0"/>
                </a:solidFill>
                <a:latin typeface="Bookman Old Style" pitchFamily="18" charset="0"/>
              </a:rPr>
              <a:t>aestivum</a:t>
            </a:r>
            <a:r>
              <a:rPr lang="ru-RU" i="1" u="sng" dirty="0">
                <a:solidFill>
                  <a:srgbClr val="7030A0"/>
                </a:solidFill>
                <a:latin typeface="Bookman Old Style" pitchFamily="18" charset="0"/>
              </a:rPr>
              <a:t>)</a:t>
            </a:r>
            <a:endParaRPr lang="ru-RU" sz="3600" b="1" i="1" u="sng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929058" y="1571612"/>
            <a:ext cx="5000660" cy="50006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Белоцветник</a:t>
            </a:r>
            <a:r>
              <a:rPr lang="ru-RU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летний</a:t>
            </a:r>
            <a:r>
              <a:rPr lang="ru-RU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ru-RU" sz="2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Leucojum</a:t>
            </a:r>
            <a:r>
              <a:rPr lang="ru-RU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6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aestivum</a:t>
            </a:r>
            <a:r>
              <a:rPr lang="ru-RU" sz="2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 — красивейшее растение, точно сошедшее со старинной ажурной вышивки. </a:t>
            </a:r>
            <a:r>
              <a:rPr lang="ru-RU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Белые </a:t>
            </a:r>
            <a:r>
              <a:rPr lang="ru-RU" sz="2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цветки группируются в соцветие — зонтик. Всего в соцветие входит до 10 цветков. </a:t>
            </a:r>
            <a:r>
              <a:rPr lang="ru-RU" sz="26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Белоцветник</a:t>
            </a:r>
            <a:r>
              <a:rPr lang="ru-RU" sz="2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летний предпочитает расти на речных берегах, заливных лугах, на </a:t>
            </a:r>
            <a:r>
              <a:rPr lang="ru-RU" sz="2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влажных почвах</a:t>
            </a:r>
            <a:r>
              <a:rPr lang="ru-RU" sz="2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9458" name="Picture 2" descr="C:\Users\Татьяна\Pictures\8644_8de058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58741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796908"/>
          </a:xfrm>
        </p:spPr>
        <p:txBody>
          <a:bodyPr/>
          <a:lstStyle/>
          <a:p>
            <a:r>
              <a:rPr lang="ru-RU" sz="5400" b="1" i="1" u="sng" dirty="0">
                <a:solidFill>
                  <a:srgbClr val="7030A0"/>
                </a:solidFill>
                <a:latin typeface="Bookman Old Style" pitchFamily="18" charset="0"/>
              </a:rPr>
              <a:t>Эдельвейс </a:t>
            </a:r>
            <a:r>
              <a:rPr lang="ru-RU" sz="4800" u="sng" dirty="0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4800" u="sng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4000" i="1" u="sng" dirty="0" smtClean="0">
                <a:solidFill>
                  <a:srgbClr val="7030A0"/>
                </a:solidFill>
                <a:latin typeface="Bookman Old Style" pitchFamily="18" charset="0"/>
              </a:rPr>
              <a:t>(</a:t>
            </a:r>
            <a:r>
              <a:rPr lang="ru-RU" sz="4000" i="1" u="sng" dirty="0" err="1">
                <a:solidFill>
                  <a:srgbClr val="7030A0"/>
                </a:solidFill>
                <a:latin typeface="Bookman Old Style" pitchFamily="18" charset="0"/>
              </a:rPr>
              <a:t>Leontopodium</a:t>
            </a:r>
            <a:r>
              <a:rPr lang="ru-RU" sz="4000" i="1" u="sng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4000" i="1" u="sng" dirty="0" err="1">
                <a:solidFill>
                  <a:srgbClr val="7030A0"/>
                </a:solidFill>
                <a:latin typeface="Bookman Old Style" pitchFamily="18" charset="0"/>
              </a:rPr>
              <a:t>sp</a:t>
            </a:r>
            <a:r>
              <a:rPr lang="ru-RU" sz="4000" i="1" u="sng" dirty="0">
                <a:solidFill>
                  <a:srgbClr val="7030A0"/>
                </a:solidFill>
                <a:latin typeface="Bookman Old Style" pitchFamily="18" charset="0"/>
              </a:rPr>
              <a:t>.)</a:t>
            </a:r>
            <a:endParaRPr lang="ru-RU" sz="4000" b="1" i="1" u="sng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000496" y="1714488"/>
            <a:ext cx="4929222" cy="485778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Эдельвейс (</a:t>
            </a:r>
            <a:r>
              <a:rPr lang="ru-RU" sz="24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Leontopodium</a:t>
            </a: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sp</a:t>
            </a: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.) — охраняемый как редкий вид легендарный цветок влюбленных. Он относится к семейству сложноцветных. В высоту это растение достигает 10-15 см. Изящные стебельки венчают гордые, напоминающие звезды, цветы — соцветия корзинки </a:t>
            </a:r>
            <a:r>
              <a:rPr lang="ru-RU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обрамлены горизонтальными опушенными </a:t>
            </a: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прицветниками, которые похожи на звезды.</a:t>
            </a:r>
          </a:p>
        </p:txBody>
      </p:sp>
      <p:pic>
        <p:nvPicPr>
          <p:cNvPr id="20482" name="Picture 2" descr="C:\Users\Татьяна\Pictures\99151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645866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796908"/>
          </a:xfrm>
        </p:spPr>
        <p:txBody>
          <a:bodyPr/>
          <a:lstStyle/>
          <a:p>
            <a:r>
              <a:rPr lang="ru-RU" b="1" i="1" u="sng" dirty="0">
                <a:solidFill>
                  <a:srgbClr val="7030A0"/>
                </a:solidFill>
                <a:latin typeface="Bookman Old Style" pitchFamily="18" charset="0"/>
              </a:rPr>
              <a:t>Венерин башмачок </a:t>
            </a:r>
            <a:r>
              <a:rPr lang="ru-RU" sz="3600" b="1" i="1" u="sng" dirty="0" smtClean="0">
                <a:solidFill>
                  <a:srgbClr val="7030A0"/>
                </a:solidFill>
                <a:latin typeface="Bookman Old Style" pitchFamily="18" charset="0"/>
              </a:rPr>
              <a:t>(</a:t>
            </a:r>
            <a:r>
              <a:rPr lang="ru-RU" sz="4000" i="1" u="sng" dirty="0" err="1">
                <a:solidFill>
                  <a:srgbClr val="7030A0"/>
                </a:solidFill>
                <a:latin typeface="Bookman Old Style" pitchFamily="18" charset="0"/>
              </a:rPr>
              <a:t>Cypripedium</a:t>
            </a:r>
            <a:r>
              <a:rPr lang="ru-RU" sz="4000" i="1" u="sng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4000" i="1" u="sng" dirty="0" err="1">
                <a:solidFill>
                  <a:srgbClr val="7030A0"/>
                </a:solidFill>
                <a:latin typeface="Bookman Old Style" pitchFamily="18" charset="0"/>
              </a:rPr>
              <a:t>calceolus</a:t>
            </a:r>
            <a:r>
              <a:rPr lang="ru-RU" sz="3600" b="1" i="1" u="sng" dirty="0">
                <a:solidFill>
                  <a:srgbClr val="7030A0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000496" y="1571612"/>
            <a:ext cx="5000660" cy="50006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Венерин башмачок настоящий (</a:t>
            </a:r>
            <a:r>
              <a:rPr lang="ru-RU" sz="24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Cypripedium</a:t>
            </a: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calceolus</a:t>
            </a: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 — красивейший цветок семейства орхидных. Эти оригинальный и редкий цветок и прозвища имеет не менее интересные — «Венерины башмачки</a:t>
            </a:r>
            <a:r>
              <a:rPr lang="ru-RU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», «туфельки Венеры», «</a:t>
            </a: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башмачки леди», «цветки-мокасины», «барышня в шляпке</a:t>
            </a:r>
            <a:r>
              <a:rPr lang="ru-RU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». Наименования </a:t>
            </a: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эти связаны с необычной формой цветка — один из лепестков имеет форму туфельки.</a:t>
            </a:r>
          </a:p>
        </p:txBody>
      </p:sp>
      <p:pic>
        <p:nvPicPr>
          <p:cNvPr id="21506" name="Picture 2" descr="C:\Users\Татьяна\Pictures\1248517592_77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5"/>
            <a:ext cx="3556471" cy="4738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349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Verdana</vt:lpstr>
      <vt:lpstr>Modèle par défaut</vt:lpstr>
      <vt:lpstr>Слайд 1</vt:lpstr>
      <vt:lpstr>Слайд 2</vt:lpstr>
      <vt:lpstr>Женьшень настоящий (Panax ginseng)</vt:lpstr>
      <vt:lpstr>Мак прицветниковый (Papaver bracteatum)</vt:lpstr>
      <vt:lpstr>Подснежник Борткевича (Galanthus bortkewitschianus)</vt:lpstr>
      <vt:lpstr>Василек Талиева (Centaurea taliewii)</vt:lpstr>
      <vt:lpstr>Белоцветник летний (Leucojum aestivum)</vt:lpstr>
      <vt:lpstr>Эдельвейс  (Leontopodium sp.)</vt:lpstr>
      <vt:lpstr>Венерин башмачок (Cypripedium calceolus)</vt:lpstr>
      <vt:lpstr>Глобус Я обнял глобус – шар земной. Один над сушей и водой. В руках моих материки Мне тихо шепчут: «Береги».   В зеленой краске лес и дол. Мне говорят: «Будь с нами добр». Не растопчи ты нас, не жги, Зимой и летом береги». 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in the forest</dc:title>
  <dc:creator>www.powerpointstyles.com</dc:creator>
  <dc:description>Image credit to FreeDigitalPhotos.net</dc:description>
  <cp:lastModifiedBy>Татьяна</cp:lastModifiedBy>
  <cp:revision>33</cp:revision>
  <dcterms:created xsi:type="dcterms:W3CDTF">2009-03-23T15:23:24Z</dcterms:created>
  <dcterms:modified xsi:type="dcterms:W3CDTF">2014-11-09T17:09:02Z</dcterms:modified>
</cp:coreProperties>
</file>