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58" r:id="rId4"/>
    <p:sldId id="259" r:id="rId5"/>
    <p:sldId id="260" r:id="rId6"/>
    <p:sldId id="257"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B239D3"/>
    <a:srgbClr val="66FFFF"/>
    <a:srgbClr val="FFFF66"/>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3863409-34D0-4564-888C-3F72DED124B5}" type="datetimeFigureOut">
              <a:rPr lang="ru-RU" smtClean="0"/>
              <a:pPr/>
              <a:t>10.11.2014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39EF88-0F96-481B-ACF8-EB92A0AF1063}"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3863409-34D0-4564-888C-3F72DED124B5}" type="datetimeFigureOut">
              <a:rPr lang="ru-RU" smtClean="0"/>
              <a:pPr/>
              <a:t>10.11.2014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39EF88-0F96-481B-ACF8-EB92A0AF106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3863409-34D0-4564-888C-3F72DED124B5}" type="datetimeFigureOut">
              <a:rPr lang="ru-RU" smtClean="0"/>
              <a:pPr/>
              <a:t>10.11.2014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39EF88-0F96-481B-ACF8-EB92A0AF106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3863409-34D0-4564-888C-3F72DED124B5}" type="datetimeFigureOut">
              <a:rPr lang="ru-RU" smtClean="0"/>
              <a:pPr/>
              <a:t>10.11.2014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39EF88-0F96-481B-ACF8-EB92A0AF106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3863409-34D0-4564-888C-3F72DED124B5}" type="datetimeFigureOut">
              <a:rPr lang="ru-RU" smtClean="0"/>
              <a:pPr/>
              <a:t>10.11.2014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39EF88-0F96-481B-ACF8-EB92A0AF1063}"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3863409-34D0-4564-888C-3F72DED124B5}" type="datetimeFigureOut">
              <a:rPr lang="ru-RU" smtClean="0"/>
              <a:pPr/>
              <a:t>10.11.2014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D39EF88-0F96-481B-ACF8-EB92A0AF106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3863409-34D0-4564-888C-3F72DED124B5}" type="datetimeFigureOut">
              <a:rPr lang="ru-RU" smtClean="0"/>
              <a:pPr/>
              <a:t>10.11.2014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D39EF88-0F96-481B-ACF8-EB92A0AF106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3863409-34D0-4564-888C-3F72DED124B5}" type="datetimeFigureOut">
              <a:rPr lang="ru-RU" smtClean="0"/>
              <a:pPr/>
              <a:t>10.11.2014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D39EF88-0F96-481B-ACF8-EB92A0AF106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3863409-34D0-4564-888C-3F72DED124B5}" type="datetimeFigureOut">
              <a:rPr lang="ru-RU" smtClean="0"/>
              <a:pPr/>
              <a:t>10.11.2014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D39EF88-0F96-481B-ACF8-EB92A0AF106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3863409-34D0-4564-888C-3F72DED124B5}" type="datetimeFigureOut">
              <a:rPr lang="ru-RU" smtClean="0"/>
              <a:pPr/>
              <a:t>10.11.2014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D39EF88-0F96-481B-ACF8-EB92A0AF106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3863409-34D0-4564-888C-3F72DED124B5}" type="datetimeFigureOut">
              <a:rPr lang="ru-RU" smtClean="0"/>
              <a:pPr/>
              <a:t>10.11.2014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D39EF88-0F96-481B-ACF8-EB92A0AF1063}"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863409-34D0-4564-888C-3F72DED124B5}" type="datetimeFigureOut">
              <a:rPr lang="ru-RU" smtClean="0"/>
              <a:pPr/>
              <a:t>10.11.2014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39EF88-0F96-481B-ACF8-EB92A0AF106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124744"/>
            <a:ext cx="8280920" cy="4493538"/>
          </a:xfrm>
          <a:prstGeom prst="rect">
            <a:avLst/>
          </a:prstGeom>
          <a:solidFill>
            <a:srgbClr val="FFC000"/>
          </a:solidFill>
          <a:ln w="57150" cap="rnd">
            <a:solidFill>
              <a:srgbClr val="FF0066"/>
            </a:solidFill>
            <a:prstDash val="sysDot"/>
            <a:bevel/>
          </a:ln>
        </p:spPr>
        <p:txBody>
          <a:bodyPr wrap="square" lIns="91440" tIns="45720" rIns="91440" bIns="45720">
            <a:spAutoFit/>
          </a:bodyPr>
          <a:lstStyle/>
          <a:p>
            <a:pPr algn="ctr"/>
            <a:r>
              <a:rPr lang="ru-RU" sz="9600" b="1" cap="none" spc="0" dirty="0" smtClean="0">
                <a:ln w="31550" cmpd="sng">
                  <a:solidFill>
                    <a:srgbClr val="B239D3"/>
                  </a:solidFill>
                  <a:prstDash val="solid"/>
                </a:ln>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tileRect/>
                </a:gradFill>
                <a:effectLst>
                  <a:outerShdw blurRad="50800" dist="40000" dir="5400000" algn="tl" rotWithShape="0">
                    <a:srgbClr val="000000">
                      <a:shade val="5000"/>
                      <a:satMod val="120000"/>
                      <a:alpha val="33000"/>
                    </a:srgbClr>
                  </a:outerShdw>
                </a:effectLst>
              </a:rPr>
              <a:t>Картотека</a:t>
            </a:r>
          </a:p>
          <a:p>
            <a:pPr algn="ctr"/>
            <a:r>
              <a:rPr lang="ru-RU" sz="9600" b="1" cap="none" spc="0" dirty="0" smtClean="0">
                <a:ln w="31550" cmpd="sng">
                  <a:solidFill>
                    <a:srgbClr val="B239D3"/>
                  </a:solidFill>
                  <a:prstDash val="solid"/>
                </a:ln>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tileRect/>
                </a:gradFill>
                <a:effectLst>
                  <a:outerShdw blurRad="50800" dist="40000" dir="5400000" algn="tl" rotWithShape="0">
                    <a:srgbClr val="000000">
                      <a:shade val="5000"/>
                      <a:satMod val="120000"/>
                      <a:alpha val="33000"/>
                    </a:srgbClr>
                  </a:outerShdw>
                </a:effectLst>
              </a:rPr>
              <a:t> игр с песком.</a:t>
            </a:r>
          </a:p>
          <a:p>
            <a:pPr algn="ctr"/>
            <a:r>
              <a:rPr lang="ru-RU" sz="5400" b="1" cap="none" spc="0" dirty="0" smtClean="0">
                <a:ln w="31550" cmpd="sng">
                  <a:solidFill>
                    <a:srgbClr val="B239D3"/>
                  </a:solidFill>
                  <a:prstDash val="solid"/>
                </a:ln>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tileRect/>
                </a:gradFill>
                <a:effectLst>
                  <a:outerShdw blurRad="50800" dist="40000" dir="5400000" algn="tl" rotWithShape="0">
                    <a:srgbClr val="000000">
                      <a:shade val="5000"/>
                      <a:satMod val="120000"/>
                      <a:alpha val="33000"/>
                    </a:srgbClr>
                  </a:outerShdw>
                </a:effectLst>
              </a:rPr>
              <a:t> </a:t>
            </a:r>
          </a:p>
          <a:p>
            <a:pPr algn="ctr"/>
            <a:r>
              <a:rPr lang="ru-RU" sz="4000" b="1" dirty="0" smtClean="0">
                <a:ln w="31550" cmpd="sng">
                  <a:solidFill>
                    <a:srgbClr val="B239D3"/>
                  </a:solidFill>
                  <a:prstDash val="solid"/>
                </a:ln>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tileRect/>
                </a:gradFill>
                <a:effectLst>
                  <a:outerShdw blurRad="50800" dist="40000" dir="5400000" algn="tl" rotWithShape="0">
                    <a:srgbClr val="000000">
                      <a:shade val="5000"/>
                      <a:satMod val="120000"/>
                      <a:alpha val="33000"/>
                    </a:srgbClr>
                  </a:outerShdw>
                </a:effectLst>
              </a:rPr>
              <a:t>Составила :</a:t>
            </a:r>
            <a:r>
              <a:rPr lang="ru-RU" sz="4000" b="1" dirty="0" err="1" smtClean="0">
                <a:ln w="31550" cmpd="sng">
                  <a:solidFill>
                    <a:srgbClr val="B239D3"/>
                  </a:solidFill>
                  <a:prstDash val="solid"/>
                </a:ln>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tileRect/>
                </a:gradFill>
                <a:effectLst>
                  <a:outerShdw blurRad="50800" dist="40000" dir="5400000" algn="tl" rotWithShape="0">
                    <a:srgbClr val="000000">
                      <a:shade val="5000"/>
                      <a:satMod val="120000"/>
                      <a:alpha val="33000"/>
                    </a:srgbClr>
                  </a:outerShdw>
                </a:effectLst>
              </a:rPr>
              <a:t>СавловскаяЛ.Д</a:t>
            </a:r>
            <a:r>
              <a:rPr lang="ru-RU" sz="4000" b="1" dirty="0" smtClean="0">
                <a:ln w="31550" cmpd="sng">
                  <a:solidFill>
                    <a:srgbClr val="B239D3"/>
                  </a:solidFill>
                  <a:prstDash val="solid"/>
                </a:ln>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tileRect/>
                </a:gradFill>
                <a:effectLst>
                  <a:outerShdw blurRad="50800" dist="40000" dir="5400000" algn="tl" rotWithShape="0">
                    <a:srgbClr val="000000">
                      <a:shade val="5000"/>
                      <a:satMod val="120000"/>
                      <a:alpha val="33000"/>
                    </a:srgbClr>
                  </a:outerShdw>
                </a:effectLst>
              </a:rPr>
              <a:t>.</a:t>
            </a:r>
            <a:endParaRPr lang="ru-RU" sz="4000" b="1" cap="none" spc="0" dirty="0">
              <a:ln w="31550" cmpd="sng">
                <a:solidFill>
                  <a:srgbClr val="B239D3"/>
                </a:solidFill>
                <a:prstDash val="solid"/>
              </a:ln>
              <a:gradFill flip="none"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path path="shape">
                  <a:fillToRect l="50000" t="50000" r="50000" b="50000"/>
                </a:path>
                <a:tileRect/>
              </a:gradFill>
              <a:effectLst>
                <a:outerShdw blurRad="50800" dist="40000" dir="5400000" algn="tl" rotWithShape="0">
                  <a:srgbClr val="000000">
                    <a:shade val="5000"/>
                    <a:satMod val="120000"/>
                    <a:alpha val="33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23528" y="409601"/>
            <a:ext cx="8496944" cy="1661993"/>
          </a:xfrm>
          <a:prstGeom prst="rect">
            <a:avLst/>
          </a:prstGeom>
          <a:solidFill>
            <a:srgbClr val="FFFF66"/>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rgbClr val="3285C9"/>
                </a:solidFill>
                <a:effectLst/>
                <a:ea typeface="Times New Roman" pitchFamily="18" charset="0"/>
                <a:cs typeface="Times New Roman" pitchFamily="18" charset="0"/>
              </a:rPr>
              <a:t>Изобрази руками</a:t>
            </a:r>
            <a:r>
              <a:rPr kumimoji="0" lang="ru-RU" sz="1400" b="0" i="0" u="none" strike="noStrike" cap="none" normalizeH="0" baseline="0" dirty="0" smtClean="0">
                <a:ln>
                  <a:noFill/>
                </a:ln>
                <a:solidFill>
                  <a:srgbClr val="333333"/>
                </a:solidFill>
                <a:effectLst/>
                <a:ea typeface="Times New Roman" pitchFamily="18" charset="0"/>
                <a:cs typeface="Times New Roman" pitchFamily="18" charset="0"/>
              </a:rPr>
              <a:t/>
            </a:r>
            <a:br>
              <a:rPr kumimoji="0" lang="ru-RU" sz="1400" b="0" i="0" u="none" strike="noStrike" cap="none" normalizeH="0" baseline="0" dirty="0" smtClean="0">
                <a:ln>
                  <a:noFill/>
                </a:ln>
                <a:solidFill>
                  <a:srgbClr val="333333"/>
                </a:solidFill>
                <a:effectLst/>
                <a:ea typeface="Times New Roman" pitchFamily="18" charset="0"/>
                <a:cs typeface="Times New Roman" pitchFamily="18" charset="0"/>
              </a:rPr>
            </a:br>
            <a:r>
              <a:rPr kumimoji="0" lang="ru-RU" sz="1400" b="0" i="0" u="none" strike="noStrike" cap="none" normalizeH="0" baseline="0" dirty="0" smtClean="0">
                <a:ln>
                  <a:noFill/>
                </a:ln>
                <a:solidFill>
                  <a:srgbClr val="333333"/>
                </a:solidFill>
                <a:effectLst/>
                <a:ea typeface="Times New Roman" pitchFamily="18" charset="0"/>
                <a:cs typeface="Times New Roman" pitchFamily="18" charset="0"/>
              </a:rPr>
              <a:t/>
            </a:r>
            <a:br>
              <a:rPr kumimoji="0" lang="ru-RU" sz="1400" b="0" i="0" u="none" strike="noStrike" cap="none" normalizeH="0" baseline="0" dirty="0" smtClean="0">
                <a:ln>
                  <a:noFill/>
                </a:ln>
                <a:solidFill>
                  <a:srgbClr val="333333"/>
                </a:solidFill>
                <a:effectLst/>
                <a:ea typeface="Times New Roman" pitchFamily="18" charset="0"/>
                <a:cs typeface="Times New Roman" pitchFamily="18" charset="0"/>
              </a:rPr>
            </a:br>
            <a:r>
              <a:rPr kumimoji="0" lang="ru-RU" sz="1400" b="0" i="0" u="none" strike="noStrike" cap="none" normalizeH="0" baseline="0" dirty="0" smtClean="0">
                <a:ln>
                  <a:noFill/>
                </a:ln>
                <a:solidFill>
                  <a:srgbClr val="333333"/>
                </a:solidFill>
                <a:effectLst/>
                <a:ea typeface="Times New Roman" pitchFamily="18" charset="0"/>
                <a:cs typeface="Times New Roman" pitchFamily="18" charset="0"/>
              </a:rPr>
              <a:t>Малыш устраивается поудобнее на песке, погружает в него кисти рук. Пусть почувствует, как песок сыплется через пальцы, обволакивает ладошки. Затем предложите ребенку изобразить какое-либо действие или животное: разминают глину, едет тяжелый трактор, тащат санки, прыгают зайки, бегают футболисты, крадется кошка, ползет змейка, музыкант играет на пианино и т.д. Придумывайте новые движения вместе с малышом, выполняйте их. Пусть будут задействованы пальчики, тыльные и боковые части кистей рук.</a:t>
            </a:r>
            <a:endParaRPr kumimoji="0" lang="ru-RU" sz="1400" b="0" i="0" u="none" strike="noStrike" cap="none" normalizeH="0" baseline="0" dirty="0" smtClean="0">
              <a:ln>
                <a:noFill/>
              </a:ln>
              <a:solidFill>
                <a:schemeClr val="tx1"/>
              </a:solidFill>
              <a:effectLst/>
              <a:cs typeface="Arial" pitchFamily="34" charset="0"/>
            </a:endParaRPr>
          </a:p>
        </p:txBody>
      </p:sp>
      <p:sp>
        <p:nvSpPr>
          <p:cNvPr id="1026" name="Rectangle 2"/>
          <p:cNvSpPr>
            <a:spLocks noChangeArrowheads="1"/>
          </p:cNvSpPr>
          <p:nvPr/>
        </p:nvSpPr>
        <p:spPr bwMode="auto">
          <a:xfrm>
            <a:off x="251520" y="2276872"/>
            <a:ext cx="8496944" cy="2369880"/>
          </a:xfrm>
          <a:prstGeom prst="rect">
            <a:avLst/>
          </a:prstGeom>
          <a:solidFill>
            <a:schemeClr val="accent2">
              <a:lumMod val="60000"/>
              <a:lumOff val="40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rgbClr val="3285C9"/>
                </a:solidFill>
                <a:effectLst/>
                <a:latin typeface="Georgia" pitchFamily="18" charset="0"/>
                <a:ea typeface="Times New Roman" pitchFamily="18" charset="0"/>
                <a:cs typeface="Times New Roman" pitchFamily="18" charset="0"/>
              </a:rPr>
              <a:t>Гольф на песке</a:t>
            </a:r>
            <a:r>
              <a:rPr kumimoji="0" lang="ru-RU" sz="1400" b="0" i="0" u="none" strike="noStrike" cap="none" normalizeH="0" baseline="0" dirty="0" smtClean="0">
                <a:ln>
                  <a:noFill/>
                </a:ln>
                <a:solidFill>
                  <a:srgbClr val="333333"/>
                </a:solidFill>
                <a:effectLst/>
                <a:latin typeface="Georgia" pitchFamily="18" charset="0"/>
                <a:ea typeface="Times New Roman" pitchFamily="18" charset="0"/>
                <a:cs typeface="Times New Roman" pitchFamily="18" charset="0"/>
              </a:rPr>
              <a:t/>
            </a:r>
            <a:br>
              <a:rPr kumimoji="0" lang="ru-RU" sz="1400" b="0" i="0" u="none" strike="noStrike" cap="none" normalizeH="0" baseline="0" dirty="0" smtClean="0">
                <a:ln>
                  <a:noFill/>
                </a:ln>
                <a:solidFill>
                  <a:srgbClr val="333333"/>
                </a:solidFill>
                <a:effectLst/>
                <a:latin typeface="Georgia" pitchFamily="18" charset="0"/>
                <a:ea typeface="Times New Roman" pitchFamily="18" charset="0"/>
                <a:cs typeface="Times New Roman" pitchFamily="18" charset="0"/>
              </a:rPr>
            </a:br>
            <a:r>
              <a:rPr kumimoji="0" lang="ru-RU" sz="1400" b="0" i="0" u="none" strike="noStrike" cap="none" normalizeH="0" baseline="0" dirty="0" smtClean="0">
                <a:ln>
                  <a:noFill/>
                </a:ln>
                <a:solidFill>
                  <a:srgbClr val="333333"/>
                </a:solidFill>
                <a:effectLst/>
                <a:latin typeface="Georgia" pitchFamily="18" charset="0"/>
                <a:ea typeface="Times New Roman" pitchFamily="18" charset="0"/>
                <a:cs typeface="Times New Roman" pitchFamily="18" charset="0"/>
              </a:rPr>
              <a:t/>
            </a:r>
            <a:br>
              <a:rPr kumimoji="0" lang="ru-RU" sz="1400" b="0" i="0" u="none" strike="noStrike" cap="none" normalizeH="0" baseline="0" dirty="0" smtClean="0">
                <a:ln>
                  <a:noFill/>
                </a:ln>
                <a:solidFill>
                  <a:srgbClr val="333333"/>
                </a:solidFill>
                <a:effectLst/>
                <a:latin typeface="Georgia" pitchFamily="18" charset="0"/>
                <a:ea typeface="Times New Roman" pitchFamily="18" charset="0"/>
                <a:cs typeface="Times New Roman" pitchFamily="18" charset="0"/>
              </a:rPr>
            </a:br>
            <a:r>
              <a:rPr kumimoji="0" lang="ru-RU" sz="1400" b="0" i="0" u="none" strike="noStrike" cap="none" normalizeH="0" baseline="0" dirty="0" smtClean="0">
                <a:ln>
                  <a:noFill/>
                </a:ln>
                <a:solidFill>
                  <a:srgbClr val="333333"/>
                </a:solidFill>
                <a:effectLst/>
                <a:ea typeface="Times New Roman" pitchFamily="18" charset="0"/>
                <a:cs typeface="Times New Roman" pitchFamily="18" charset="0"/>
              </a:rPr>
              <a:t>Для игры нужно запастись ракушками, камешками или шариками (в безветрие подойдет даже скомканная бумага, хоть играть с ней сложнее) и «клюшками» (совки, лопатки, даже пустые пластиковые бутылки).</a:t>
            </a:r>
            <a:br>
              <a:rPr kumimoji="0" lang="ru-RU" sz="1400" b="0" i="0" u="none" strike="noStrike" cap="none" normalizeH="0" baseline="0" dirty="0" smtClean="0">
                <a:ln>
                  <a:noFill/>
                </a:ln>
                <a:solidFill>
                  <a:srgbClr val="333333"/>
                </a:solidFill>
                <a:effectLst/>
                <a:ea typeface="Times New Roman" pitchFamily="18" charset="0"/>
                <a:cs typeface="Times New Roman" pitchFamily="18" charset="0"/>
              </a:rPr>
            </a:br>
            <a:r>
              <a:rPr kumimoji="0" lang="ru-RU" sz="1400" b="0" i="0" u="none" strike="noStrike" cap="none" normalizeH="0" baseline="0" dirty="0" smtClean="0">
                <a:ln>
                  <a:noFill/>
                </a:ln>
                <a:solidFill>
                  <a:srgbClr val="333333"/>
                </a:solidFill>
                <a:effectLst/>
                <a:ea typeface="Times New Roman" pitchFamily="18" charset="0"/>
                <a:cs typeface="Times New Roman" pitchFamily="18" charset="0"/>
              </a:rPr>
              <a:t>Выкопайте лунку в песке (можно пометить ее флажком). Цель игры – загнать «мячик» в лунку. Эта забава хороша тем, что можно ее усложнять самыми разными способами: менять расстояние до лунки (отсчитывая шаги), создавать преграды (песчаный вал, горка, канавка, камешки и палочки),  ограничивать число ударов. Записывать счет можно рядом на песке.</a:t>
            </a:r>
            <a:endParaRPr kumimoji="0" lang="ru-RU" sz="1400" b="1" i="0" u="none" strike="noStrike" cap="none" normalizeH="0" baseline="0" dirty="0" smtClean="0">
              <a:ln>
                <a:noFill/>
              </a:ln>
              <a:solidFill>
                <a:srgbClr val="3285C9"/>
              </a:solidFill>
              <a:effectLst/>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700" b="0" i="0" u="none" strike="noStrike" cap="none" normalizeH="0" baseline="0" dirty="0" smtClean="0">
                <a:ln>
                  <a:noFill/>
                </a:ln>
                <a:solidFill>
                  <a:srgbClr val="333333"/>
                </a:solidFill>
                <a:effectLst/>
                <a:latin typeface="Georgia" pitchFamily="18" charset="0"/>
                <a:ea typeface="Times New Roman" pitchFamily="18" charset="0"/>
                <a:cs typeface="Times New Roman" pitchFamily="18" charset="0"/>
              </a:rPr>
              <a:t/>
            </a:r>
            <a:br>
              <a:rPr kumimoji="0" lang="ru-RU" sz="700" b="0" i="0" u="none" strike="noStrike" cap="none" normalizeH="0" baseline="0" dirty="0" smtClean="0">
                <a:ln>
                  <a:noFill/>
                </a:ln>
                <a:solidFill>
                  <a:srgbClr val="333333"/>
                </a:solidFill>
                <a:effectLst/>
                <a:latin typeface="Georgia" pitchFamily="18" charset="0"/>
                <a:ea typeface="Times New Roman" pitchFamily="18" charset="0"/>
                <a:cs typeface="Times New Roman" pitchFamily="18" charset="0"/>
              </a:rPr>
            </a:br>
            <a:r>
              <a:rPr kumimoji="0" lang="ru-RU" sz="700" b="0" i="0" u="none" strike="noStrike" cap="none" normalizeH="0" baseline="0" dirty="0" smtClean="0">
                <a:ln>
                  <a:noFill/>
                </a:ln>
                <a:solidFill>
                  <a:srgbClr val="333333"/>
                </a:solidFill>
                <a:effectLst/>
                <a:latin typeface="Georgia" pitchFamily="18" charset="0"/>
                <a:ea typeface="Times New Roman" pitchFamily="18" charset="0"/>
                <a:cs typeface="Times New Roman" pitchFamily="18" charset="0"/>
              </a:rPr>
              <a:t/>
            </a:r>
            <a:br>
              <a:rPr kumimoji="0" lang="ru-RU" sz="700" b="0" i="0" u="none" strike="noStrike" cap="none" normalizeH="0" baseline="0" dirty="0" smtClean="0">
                <a:ln>
                  <a:noFill/>
                </a:ln>
                <a:solidFill>
                  <a:srgbClr val="333333"/>
                </a:solidFill>
                <a:effectLst/>
                <a:latin typeface="Georgia" pitchFamily="18" charset="0"/>
                <a:ea typeface="Times New Roman" pitchFamily="18" charset="0"/>
                <a:cs typeface="Times New Roman" pitchFamily="18" charset="0"/>
              </a:rPr>
            </a:b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7" name="Rectangle 3"/>
          <p:cNvSpPr>
            <a:spLocks noChangeArrowheads="1"/>
          </p:cNvSpPr>
          <p:nvPr/>
        </p:nvSpPr>
        <p:spPr bwMode="auto">
          <a:xfrm>
            <a:off x="251521" y="4874097"/>
            <a:ext cx="8496944" cy="1661993"/>
          </a:xfrm>
          <a:prstGeom prst="rect">
            <a:avLst/>
          </a:prstGeom>
          <a:solidFill>
            <a:schemeClr val="accent5">
              <a:lumMod val="60000"/>
              <a:lumOff val="40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rgbClr val="3285C9"/>
                </a:solidFill>
                <a:effectLst/>
                <a:ea typeface="Times New Roman" pitchFamily="18" charset="0"/>
                <a:cs typeface="Times New Roman" pitchFamily="18" charset="0"/>
              </a:rPr>
              <a:t>Сапер</a:t>
            </a:r>
            <a:r>
              <a:rPr kumimoji="0" lang="ru-RU" sz="1400" b="0" i="0" u="none" strike="noStrike" cap="none" normalizeH="0" baseline="0" dirty="0" smtClean="0">
                <a:ln>
                  <a:noFill/>
                </a:ln>
                <a:solidFill>
                  <a:srgbClr val="333333"/>
                </a:solidFill>
                <a:effectLst/>
                <a:ea typeface="Times New Roman" pitchFamily="18" charset="0"/>
                <a:cs typeface="Times New Roman" pitchFamily="18" charset="0"/>
              </a:rPr>
              <a:t/>
            </a:r>
            <a:br>
              <a:rPr kumimoji="0" lang="ru-RU" sz="1400" b="0" i="0" u="none" strike="noStrike" cap="none" normalizeH="0" baseline="0" dirty="0" smtClean="0">
                <a:ln>
                  <a:noFill/>
                </a:ln>
                <a:solidFill>
                  <a:srgbClr val="333333"/>
                </a:solidFill>
                <a:effectLst/>
                <a:ea typeface="Times New Roman" pitchFamily="18" charset="0"/>
                <a:cs typeface="Times New Roman" pitchFamily="18" charset="0"/>
              </a:rPr>
            </a:br>
            <a:r>
              <a:rPr kumimoji="0" lang="ru-RU" sz="1400" b="0" i="0" u="none" strike="noStrike" cap="none" normalizeH="0" baseline="0" dirty="0" smtClean="0">
                <a:ln>
                  <a:noFill/>
                </a:ln>
                <a:solidFill>
                  <a:srgbClr val="333333"/>
                </a:solidFill>
                <a:effectLst/>
                <a:ea typeface="Times New Roman" pitchFamily="18" charset="0"/>
                <a:cs typeface="Times New Roman" pitchFamily="18" charset="0"/>
              </a:rPr>
              <a:t>Для этой игры не нужно никаких дополнительных атрибутов. Один из игроков прячет свою руку в песок, присыпает ее сверху. Второй игрок изображает сапера, который должен обезвредить «мину» – очень аккуратно раскопать руку первого участника, не задевая ее. Песок разгребают кругом, дают ему осыпаться, остатки сдувают (не забывайте закрывать глаза!). Иногда в качестве «мины» используют игрушку, но проследить, было ли касание тогда сложнее. Прикосновение к собственной руке почувствовать гораздо легче. Если касание было – «мина взрывается», игроки меняются ролями.</a:t>
            </a:r>
            <a:endParaRPr kumimoji="0" lang="ru-RU" sz="14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323528" y="476672"/>
            <a:ext cx="8640960" cy="4678204"/>
          </a:xfrm>
          <a:prstGeom prst="rect">
            <a:avLst/>
          </a:prstGeom>
          <a:solidFill>
            <a:schemeClr val="accent6">
              <a:lumMod val="60000"/>
              <a:lumOff val="40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rgbClr val="3285C9"/>
                </a:solidFill>
                <a:effectLst/>
                <a:ea typeface="Times New Roman" pitchFamily="18" charset="0"/>
                <a:cs typeface="Times New Roman" pitchFamily="18" charset="0"/>
              </a:rPr>
              <a:t>Звучащие вещицы</a:t>
            </a:r>
            <a:r>
              <a:rPr kumimoji="0" lang="ru-RU" sz="1400" b="0" i="0" u="none" strike="noStrike" cap="none" normalizeH="0" baseline="0" dirty="0" smtClean="0">
                <a:ln>
                  <a:noFill/>
                </a:ln>
                <a:solidFill>
                  <a:srgbClr val="333333"/>
                </a:solidFill>
                <a:effectLst/>
                <a:ea typeface="Times New Roman" pitchFamily="18" charset="0"/>
                <a:cs typeface="Times New Roman" pitchFamily="18" charset="0"/>
              </a:rPr>
              <a:t/>
            </a:r>
            <a:br>
              <a:rPr kumimoji="0" lang="ru-RU" sz="1400" b="0" i="0" u="none" strike="noStrike" cap="none" normalizeH="0" baseline="0" dirty="0" smtClean="0">
                <a:ln>
                  <a:noFill/>
                </a:ln>
                <a:solidFill>
                  <a:srgbClr val="333333"/>
                </a:solidFill>
                <a:effectLst/>
                <a:ea typeface="Times New Roman" pitchFamily="18" charset="0"/>
                <a:cs typeface="Times New Roman" pitchFamily="18" charset="0"/>
              </a:rPr>
            </a:br>
            <a:r>
              <a:rPr kumimoji="0" lang="ru-RU" sz="1400" b="0" i="0" u="none" strike="noStrike" cap="none" normalizeH="0" baseline="0" dirty="0" smtClean="0">
                <a:ln>
                  <a:noFill/>
                </a:ln>
                <a:solidFill>
                  <a:srgbClr val="333333"/>
                </a:solidFill>
                <a:effectLst/>
                <a:ea typeface="Times New Roman" pitchFamily="18" charset="0"/>
                <a:cs typeface="Times New Roman" pitchFamily="18" charset="0"/>
              </a:rPr>
              <a:t/>
            </a:r>
            <a:br>
              <a:rPr kumimoji="0" lang="ru-RU" sz="1400" b="0" i="0" u="none" strike="noStrike" cap="none" normalizeH="0" baseline="0" dirty="0" smtClean="0">
                <a:ln>
                  <a:noFill/>
                </a:ln>
                <a:solidFill>
                  <a:srgbClr val="333333"/>
                </a:solidFill>
                <a:effectLst/>
                <a:ea typeface="Times New Roman" pitchFamily="18" charset="0"/>
                <a:cs typeface="Times New Roman" pitchFamily="18" charset="0"/>
              </a:rPr>
            </a:br>
            <a:r>
              <a:rPr kumimoji="0" lang="ru-RU" sz="1400" b="0" i="0" u="none" strike="noStrike" cap="none" normalizeH="0" baseline="0" dirty="0" smtClean="0">
                <a:ln>
                  <a:noFill/>
                </a:ln>
                <a:solidFill>
                  <a:srgbClr val="333333"/>
                </a:solidFill>
                <a:effectLst/>
                <a:ea typeface="Times New Roman" pitchFamily="18" charset="0"/>
                <a:cs typeface="Times New Roman" pitchFamily="18" charset="0"/>
              </a:rPr>
              <a:t>Игра будет полезна для развития слуховых ощущений, умения различать сходные звуки, что благотворно влияет на фонематический слух и речь ребенка.</a:t>
            </a:r>
            <a:br>
              <a:rPr kumimoji="0" lang="ru-RU" sz="1400" b="0" i="0" u="none" strike="noStrike" cap="none" normalizeH="0" baseline="0" dirty="0" smtClean="0">
                <a:ln>
                  <a:noFill/>
                </a:ln>
                <a:solidFill>
                  <a:srgbClr val="333333"/>
                </a:solidFill>
                <a:effectLst/>
                <a:ea typeface="Times New Roman" pitchFamily="18" charset="0"/>
                <a:cs typeface="Times New Roman" pitchFamily="18" charset="0"/>
              </a:rPr>
            </a:br>
            <a:r>
              <a:rPr kumimoji="0" lang="ru-RU" sz="1400" b="0" i="0" u="none" strike="noStrike" cap="none" normalizeH="0" baseline="0" dirty="0" smtClean="0">
                <a:ln>
                  <a:noFill/>
                </a:ln>
                <a:solidFill>
                  <a:srgbClr val="333333"/>
                </a:solidFill>
                <a:effectLst/>
                <a:ea typeface="Times New Roman" pitchFamily="18" charset="0"/>
                <a:cs typeface="Times New Roman" pitchFamily="18" charset="0"/>
              </a:rPr>
              <a:t>Вам понадобятся различные емкости, желательно закрывающиеся. Подойдут пластиковые бутылки, пустые пластиковые яйца, спичечные коробки, баночки от крема или витаминов, шуршащие пакеты, металлические коробочки от конфет или чая.</a:t>
            </a:r>
            <a:br>
              <a:rPr kumimoji="0" lang="ru-RU" sz="1400" b="0" i="0" u="none" strike="noStrike" cap="none" normalizeH="0" baseline="0" dirty="0" smtClean="0">
                <a:ln>
                  <a:noFill/>
                </a:ln>
                <a:solidFill>
                  <a:srgbClr val="333333"/>
                </a:solidFill>
                <a:effectLst/>
                <a:ea typeface="Times New Roman" pitchFamily="18" charset="0"/>
                <a:cs typeface="Times New Roman" pitchFamily="18" charset="0"/>
              </a:rPr>
            </a:br>
            <a:r>
              <a:rPr kumimoji="0" lang="ru-RU" sz="1400" b="0" i="0" u="none" strike="noStrike" cap="none" normalizeH="0" baseline="0" dirty="0" smtClean="0">
                <a:ln>
                  <a:noFill/>
                </a:ln>
                <a:solidFill>
                  <a:srgbClr val="333333"/>
                </a:solidFill>
                <a:effectLst/>
                <a:ea typeface="Times New Roman" pitchFamily="18" charset="0"/>
                <a:cs typeface="Times New Roman" pitchFamily="18" charset="0"/>
              </a:rPr>
              <a:t>•    Напоминайте малышу названия материалов из которых сделана тара, об особенностях звучания. В зависимости количества песка, помещенного туда, звуки тоже будут отличаться. Вместе с ребенком наполняйте разные формы, слушайте звуки, которые возникают при переворачивании или встряхивании емкости с песком. Возьмите, например, пластиковую бутылку и насыпьте туда немного песка. Крышку плотно закройте и, как следует, потрясите «</a:t>
            </a:r>
            <a:r>
              <a:rPr kumimoji="0" lang="ru-RU" sz="1400" b="0" i="0" u="none" strike="noStrike" cap="none" normalizeH="0" baseline="0" dirty="0" err="1" smtClean="0">
                <a:ln>
                  <a:noFill/>
                </a:ln>
                <a:solidFill>
                  <a:srgbClr val="333333"/>
                </a:solidFill>
                <a:effectLst/>
                <a:ea typeface="Times New Roman" pitchFamily="18" charset="0"/>
                <a:cs typeface="Times New Roman" pitchFamily="18" charset="0"/>
              </a:rPr>
              <a:t>погремушку-шуршалку</a:t>
            </a:r>
            <a:r>
              <a:rPr kumimoji="0" lang="ru-RU" sz="1400" b="0" i="0" u="none" strike="noStrike" cap="none" normalizeH="0" baseline="0" dirty="0" smtClean="0">
                <a:ln>
                  <a:noFill/>
                </a:ln>
                <a:solidFill>
                  <a:srgbClr val="333333"/>
                </a:solidFill>
                <a:effectLst/>
                <a:ea typeface="Times New Roman" pitchFamily="18" charset="0"/>
                <a:cs typeface="Times New Roman" pitchFamily="18" charset="0"/>
              </a:rPr>
              <a:t>» или дайте это сделать малышу. Затем наполните бутылку до половины, пошумите ею снова. Для самых маленьких большим открытием становится отсутствие звуков, если бутылка полна. После такого эксперимента можно предложить ребенку выбрать новый резервуар для наполнения песком.</a:t>
            </a:r>
            <a:br>
              <a:rPr kumimoji="0" lang="ru-RU" sz="1400" b="0" i="0" u="none" strike="noStrike" cap="none" normalizeH="0" baseline="0" dirty="0" smtClean="0">
                <a:ln>
                  <a:noFill/>
                </a:ln>
                <a:solidFill>
                  <a:srgbClr val="333333"/>
                </a:solidFill>
                <a:effectLst/>
                <a:ea typeface="Times New Roman" pitchFamily="18" charset="0"/>
                <a:cs typeface="Times New Roman" pitchFamily="18" charset="0"/>
              </a:rPr>
            </a:br>
            <a:r>
              <a:rPr kumimoji="0" lang="ru-RU" sz="1400" b="0" i="0" u="none" strike="noStrike" cap="none" normalizeH="0" baseline="0" dirty="0" smtClean="0">
                <a:ln>
                  <a:noFill/>
                </a:ln>
                <a:solidFill>
                  <a:srgbClr val="333333"/>
                </a:solidFill>
                <a:effectLst/>
                <a:ea typeface="Times New Roman" pitchFamily="18" charset="0"/>
                <a:cs typeface="Times New Roman" pitchFamily="18" charset="0"/>
              </a:rPr>
              <a:t>•    Сыграйте несложный ритмический отрывок, если ребенку понравится, то предложите новую «мелодию» или включите музыку и подыгрывайте «</a:t>
            </a:r>
            <a:r>
              <a:rPr kumimoji="0" lang="ru-RU" sz="1400" b="0" i="0" u="none" strike="noStrike" cap="none" normalizeH="0" baseline="0" dirty="0" err="1" smtClean="0">
                <a:ln>
                  <a:noFill/>
                </a:ln>
                <a:solidFill>
                  <a:srgbClr val="333333"/>
                </a:solidFill>
                <a:effectLst/>
                <a:ea typeface="Times New Roman" pitchFamily="18" charset="0"/>
                <a:cs typeface="Times New Roman" pitchFamily="18" charset="0"/>
              </a:rPr>
              <a:t>шуршалками</a:t>
            </a:r>
            <a:r>
              <a:rPr kumimoji="0" lang="ru-RU" sz="1400" b="0" i="0" u="none" strike="noStrike" cap="none" normalizeH="0" baseline="0" dirty="0" smtClean="0">
                <a:ln>
                  <a:noFill/>
                </a:ln>
                <a:solidFill>
                  <a:srgbClr val="333333"/>
                </a:solidFill>
                <a:effectLst/>
                <a:ea typeface="Times New Roman" pitchFamily="18" charset="0"/>
                <a:cs typeface="Times New Roman" pitchFamily="18" charset="0"/>
              </a:rPr>
              <a:t>» ей в такт.</a:t>
            </a:r>
            <a:br>
              <a:rPr kumimoji="0" lang="ru-RU" sz="1400" b="0" i="0" u="none" strike="noStrike" cap="none" normalizeH="0" baseline="0" dirty="0" smtClean="0">
                <a:ln>
                  <a:noFill/>
                </a:ln>
                <a:solidFill>
                  <a:srgbClr val="333333"/>
                </a:solidFill>
                <a:effectLst/>
                <a:ea typeface="Times New Roman" pitchFamily="18" charset="0"/>
                <a:cs typeface="Times New Roman" pitchFamily="18" charset="0"/>
              </a:rPr>
            </a:br>
            <a:r>
              <a:rPr kumimoji="0" lang="ru-RU" sz="1400" b="0" i="0" u="none" strike="noStrike" cap="none" normalizeH="0" baseline="0" dirty="0" smtClean="0">
                <a:ln>
                  <a:noFill/>
                </a:ln>
                <a:solidFill>
                  <a:srgbClr val="333333"/>
                </a:solidFill>
                <a:effectLst/>
                <a:ea typeface="Times New Roman" pitchFamily="18" charset="0"/>
                <a:cs typeface="Times New Roman" pitchFamily="18" charset="0"/>
              </a:rPr>
              <a:t>•    Освоив особенности звучания разных форм, малыш вполне способен определять их на слух. Возьмите несколько емкостей с песком, покажите и дайте послушать ребенку еще раз (начинайте с трех звучащих вещиц). Малыш отворачивается и слушает, на каком «инструменте» Вы играете. Если угадывает – сам становится ведущим.</a:t>
            </a:r>
            <a:endParaRPr kumimoji="0" lang="ru-RU" sz="14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251520" y="301878"/>
            <a:ext cx="8568952" cy="2092881"/>
          </a:xfrm>
          <a:prstGeom prst="rect">
            <a:avLst/>
          </a:prstGeom>
          <a:solidFill>
            <a:schemeClr val="accent3">
              <a:lumMod val="60000"/>
              <a:lumOff val="40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rgbClr val="3285C9"/>
                </a:solidFill>
                <a:effectLst/>
                <a:ea typeface="Times New Roman" pitchFamily="18" charset="0"/>
                <a:cs typeface="Times New Roman" pitchFamily="18" charset="0"/>
              </a:rPr>
              <a:t>Загадки</a:t>
            </a:r>
            <a:r>
              <a:rPr lang="ru-RU" dirty="0">
                <a:solidFill>
                  <a:srgbClr val="333333"/>
                </a:solidFill>
                <a:ea typeface="Times New Roman" pitchFamily="18" charset="0"/>
                <a:cs typeface="Times New Roman" pitchFamily="18" charset="0"/>
              </a:rPr>
              <a:t>.</a:t>
            </a:r>
            <a:r>
              <a:rPr kumimoji="0" lang="ru-RU" sz="1400" b="0" i="0" u="none" strike="noStrike" cap="none" normalizeH="0" baseline="0" dirty="0" smtClean="0">
                <a:ln>
                  <a:noFill/>
                </a:ln>
                <a:solidFill>
                  <a:srgbClr val="333333"/>
                </a:solidFill>
                <a:effectLst/>
                <a:ea typeface="Times New Roman" pitchFamily="18" charset="0"/>
                <a:cs typeface="Times New Roman" pitchFamily="18" charset="0"/>
              </a:rPr>
              <a:t/>
            </a:r>
            <a:br>
              <a:rPr kumimoji="0" lang="ru-RU" sz="1400" b="0" i="0" u="none" strike="noStrike" cap="none" normalizeH="0" baseline="0" dirty="0" smtClean="0">
                <a:ln>
                  <a:noFill/>
                </a:ln>
                <a:solidFill>
                  <a:srgbClr val="333333"/>
                </a:solidFill>
                <a:effectLst/>
                <a:ea typeface="Times New Roman" pitchFamily="18" charset="0"/>
                <a:cs typeface="Times New Roman" pitchFamily="18" charset="0"/>
              </a:rPr>
            </a:br>
            <a:r>
              <a:rPr kumimoji="0" lang="ru-RU" sz="1400" b="0" i="0" u="none" strike="noStrike" cap="none" normalizeH="0" baseline="0" dirty="0" smtClean="0">
                <a:ln>
                  <a:noFill/>
                </a:ln>
                <a:solidFill>
                  <a:srgbClr val="333333"/>
                </a:solidFill>
                <a:effectLst/>
                <a:ea typeface="Times New Roman" pitchFamily="18" charset="0"/>
                <a:cs typeface="Times New Roman" pitchFamily="18" charset="0"/>
              </a:rPr>
              <a:t>Для этой необычной вариации загадок вам понадобятся мелкие игрушки, картинки или записочки соответствующие отгадкам.</a:t>
            </a:r>
            <a:br>
              <a:rPr kumimoji="0" lang="ru-RU" sz="1400" b="0" i="0" u="none" strike="noStrike" cap="none" normalizeH="0" baseline="0" dirty="0" smtClean="0">
                <a:ln>
                  <a:noFill/>
                </a:ln>
                <a:solidFill>
                  <a:srgbClr val="333333"/>
                </a:solidFill>
                <a:effectLst/>
                <a:ea typeface="Times New Roman" pitchFamily="18" charset="0"/>
                <a:cs typeface="Times New Roman" pitchFamily="18" charset="0"/>
              </a:rPr>
            </a:br>
            <a:r>
              <a:rPr kumimoji="0" lang="ru-RU" sz="1400" b="0" i="0" u="none" strike="noStrike" cap="none" normalizeH="0" baseline="0" dirty="0" smtClean="0">
                <a:ln>
                  <a:noFill/>
                </a:ln>
                <a:solidFill>
                  <a:srgbClr val="333333"/>
                </a:solidFill>
                <a:effectLst/>
                <a:ea typeface="Times New Roman" pitchFamily="18" charset="0"/>
                <a:cs typeface="Times New Roman" pitchFamily="18" charset="0"/>
              </a:rPr>
              <a:t>Отгадки закапывают в песок (лучше сделать это заранее, чтобы ребенок не видел «ответы»). Над спрятанными отгадками на песке рисуете цифру с номером загадки, чтобы не было путаницы, и потом нашлись все игрушки.  Выслушав загадку, малыш дает ответ и раскапывает песок, проверяя правильность догадки.</a:t>
            </a:r>
            <a:br>
              <a:rPr kumimoji="0" lang="ru-RU" sz="1400" b="0" i="0" u="none" strike="noStrike" cap="none" normalizeH="0" baseline="0" dirty="0" smtClean="0">
                <a:ln>
                  <a:noFill/>
                </a:ln>
                <a:solidFill>
                  <a:srgbClr val="333333"/>
                </a:solidFill>
                <a:effectLst/>
                <a:ea typeface="Times New Roman" pitchFamily="18" charset="0"/>
                <a:cs typeface="Times New Roman" pitchFamily="18" charset="0"/>
              </a:rPr>
            </a:br>
            <a:r>
              <a:rPr kumimoji="0" lang="ru-RU" sz="1400" b="0" i="0" u="none" strike="noStrike" cap="none" normalizeH="0" baseline="0" dirty="0" smtClean="0">
                <a:ln>
                  <a:noFill/>
                </a:ln>
                <a:solidFill>
                  <a:srgbClr val="333333"/>
                </a:solidFill>
                <a:effectLst/>
                <a:ea typeface="Times New Roman" pitchFamily="18" charset="0"/>
                <a:cs typeface="Times New Roman" pitchFamily="18" charset="0"/>
              </a:rPr>
              <a:t>Игра будет интереснее, если привлечь к ней несколько детей, устроить марафон загадок. А призами могут стать те самые маленькие игрушки, которые вынули из песка ребята.</a:t>
            </a:r>
            <a:endParaRPr kumimoji="0" lang="ru-RU" sz="1400" b="0" i="0" u="none" strike="noStrike" cap="none" normalizeH="0" baseline="0" dirty="0" smtClean="0">
              <a:ln>
                <a:noFill/>
              </a:ln>
              <a:solidFill>
                <a:schemeClr val="tx1"/>
              </a:solidFill>
              <a:effectLst/>
              <a:cs typeface="Arial" pitchFamily="34" charset="0"/>
            </a:endParaRPr>
          </a:p>
        </p:txBody>
      </p:sp>
      <p:sp>
        <p:nvSpPr>
          <p:cNvPr id="16386" name="Rectangle 2"/>
          <p:cNvSpPr>
            <a:spLocks noChangeArrowheads="1"/>
          </p:cNvSpPr>
          <p:nvPr/>
        </p:nvSpPr>
        <p:spPr bwMode="auto">
          <a:xfrm>
            <a:off x="251520" y="3182199"/>
            <a:ext cx="8568951" cy="2954655"/>
          </a:xfrm>
          <a:prstGeom prst="rect">
            <a:avLst/>
          </a:prstGeom>
          <a:solidFill>
            <a:srgbClr val="FFFF66"/>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rgbClr val="3285C9"/>
                </a:solidFill>
                <a:effectLst/>
                <a:ea typeface="Times New Roman" pitchFamily="18" charset="0"/>
                <a:cs typeface="Arial" pitchFamily="34" charset="0"/>
              </a:rPr>
              <a:t>Печатки</a:t>
            </a:r>
            <a:r>
              <a:rPr kumimoji="0" lang="ru-RU" sz="1400" b="0" i="0" u="none" strike="noStrike" cap="none" normalizeH="0" baseline="0" dirty="0" smtClean="0">
                <a:ln>
                  <a:noFill/>
                </a:ln>
                <a:solidFill>
                  <a:srgbClr val="333333"/>
                </a:solidFill>
                <a:effectLst/>
                <a:ea typeface="Times New Roman" pitchFamily="18" charset="0"/>
                <a:cs typeface="Arial" pitchFamily="34" charset="0"/>
              </a:rPr>
              <a:t/>
            </a:r>
            <a:br>
              <a:rPr kumimoji="0" lang="ru-RU" sz="1400" b="0" i="0" u="none" strike="noStrike" cap="none" normalizeH="0" baseline="0" dirty="0" smtClean="0">
                <a:ln>
                  <a:noFill/>
                </a:ln>
                <a:solidFill>
                  <a:srgbClr val="333333"/>
                </a:solidFill>
                <a:effectLst/>
                <a:ea typeface="Times New Roman" pitchFamily="18" charset="0"/>
                <a:cs typeface="Arial" pitchFamily="34" charset="0"/>
              </a:rPr>
            </a:br>
            <a:r>
              <a:rPr kumimoji="0" lang="ru-RU" sz="1400" b="0" i="0" u="none" strike="noStrike" cap="none" normalizeH="0" baseline="0" dirty="0" smtClean="0">
                <a:ln>
                  <a:noFill/>
                </a:ln>
                <a:solidFill>
                  <a:srgbClr val="333333"/>
                </a:solidFill>
                <a:effectLst/>
                <a:ea typeface="Times New Roman" pitchFamily="18" charset="0"/>
                <a:cs typeface="Arial" pitchFamily="34" charset="0"/>
              </a:rPr>
              <a:t/>
            </a:r>
            <a:br>
              <a:rPr kumimoji="0" lang="ru-RU" sz="1400" b="0" i="0" u="none" strike="noStrike" cap="none" normalizeH="0" baseline="0" dirty="0" smtClean="0">
                <a:ln>
                  <a:noFill/>
                </a:ln>
                <a:solidFill>
                  <a:srgbClr val="333333"/>
                </a:solidFill>
                <a:effectLst/>
                <a:ea typeface="Times New Roman" pitchFamily="18" charset="0"/>
                <a:cs typeface="Arial" pitchFamily="34" charset="0"/>
              </a:rPr>
            </a:br>
            <a:r>
              <a:rPr kumimoji="0" lang="ru-RU" sz="1400" b="0" i="0" u="none" strike="noStrike" cap="none" normalizeH="0" baseline="0" dirty="0" smtClean="0">
                <a:ln>
                  <a:noFill/>
                </a:ln>
                <a:solidFill>
                  <a:srgbClr val="333333"/>
                </a:solidFill>
                <a:effectLst/>
                <a:ea typeface="Times New Roman" pitchFamily="18" charset="0"/>
                <a:cs typeface="Arial" pitchFamily="34" charset="0"/>
              </a:rPr>
              <a:t>•    На влажном или разровненном песке малыш «печатает» своими пальцами, ладонями (плашмя и ребром), ступнями, локтями и коленями. После первых попыток предложите отпечатать узор: чередуя ладони рук, делая оттиск то рукой, то ногой и т.д.</a:t>
            </a:r>
            <a:br>
              <a:rPr kumimoji="0" lang="ru-RU" sz="1400" b="0" i="0" u="none" strike="noStrike" cap="none" normalizeH="0" baseline="0" dirty="0" smtClean="0">
                <a:ln>
                  <a:noFill/>
                </a:ln>
                <a:solidFill>
                  <a:srgbClr val="333333"/>
                </a:solidFill>
                <a:effectLst/>
                <a:ea typeface="Times New Roman" pitchFamily="18" charset="0"/>
                <a:cs typeface="Arial" pitchFamily="34" charset="0"/>
              </a:rPr>
            </a:br>
            <a:r>
              <a:rPr kumimoji="0" lang="ru-RU" sz="1400" b="0" i="0" u="none" strike="noStrike" cap="none" normalizeH="0" baseline="0" dirty="0" smtClean="0">
                <a:ln>
                  <a:noFill/>
                </a:ln>
                <a:solidFill>
                  <a:srgbClr val="333333"/>
                </a:solidFill>
                <a:effectLst/>
                <a:ea typeface="Times New Roman" pitchFamily="18" charset="0"/>
                <a:cs typeface="Arial" pitchFamily="34" charset="0"/>
              </a:rPr>
              <a:t>•    Печатайте по очереди с малышом и сравнивайте размер (папина ступня больше, шире, ладонь длиннее).</a:t>
            </a:r>
            <a:br>
              <a:rPr kumimoji="0" lang="ru-RU" sz="1400" b="0" i="0" u="none" strike="noStrike" cap="none" normalizeH="0" baseline="0" dirty="0" smtClean="0">
                <a:ln>
                  <a:noFill/>
                </a:ln>
                <a:solidFill>
                  <a:srgbClr val="333333"/>
                </a:solidFill>
                <a:effectLst/>
                <a:ea typeface="Times New Roman" pitchFamily="18" charset="0"/>
                <a:cs typeface="Arial" pitchFamily="34" charset="0"/>
              </a:rPr>
            </a:br>
            <a:r>
              <a:rPr kumimoji="0" lang="ru-RU" sz="1400" b="0" i="0" u="none" strike="noStrike" cap="none" normalizeH="0" baseline="0" dirty="0" smtClean="0">
                <a:ln>
                  <a:noFill/>
                </a:ln>
                <a:solidFill>
                  <a:srgbClr val="333333"/>
                </a:solidFill>
                <a:effectLst/>
                <a:ea typeface="Times New Roman" pitchFamily="18" charset="0"/>
                <a:cs typeface="Arial" pitchFamily="34" charset="0"/>
              </a:rPr>
              <a:t>•    Пусть повернется к Вам спиной, Вы в это время делаете оттиск. Малыш по контуру угадывает, какой частью тела Вы воспользовались для печатания на песке (если уже знает понятия «право-лево», то пусть назовет, например, «правой ногой»).</a:t>
            </a:r>
            <a:br>
              <a:rPr kumimoji="0" lang="ru-RU" sz="1400" b="0" i="0" u="none" strike="noStrike" cap="none" normalizeH="0" baseline="0" dirty="0" smtClean="0">
                <a:ln>
                  <a:noFill/>
                </a:ln>
                <a:solidFill>
                  <a:srgbClr val="333333"/>
                </a:solidFill>
                <a:effectLst/>
                <a:ea typeface="Times New Roman" pitchFamily="18" charset="0"/>
                <a:cs typeface="Arial" pitchFamily="34" charset="0"/>
              </a:rPr>
            </a:br>
            <a:r>
              <a:rPr kumimoji="0" lang="ru-RU" sz="1400" b="0" i="0" u="none" strike="noStrike" cap="none" normalizeH="0" baseline="0" dirty="0" smtClean="0">
                <a:ln>
                  <a:noFill/>
                </a:ln>
                <a:solidFill>
                  <a:srgbClr val="333333"/>
                </a:solidFill>
                <a:effectLst/>
                <a:ea typeface="Times New Roman" pitchFamily="18" charset="0"/>
                <a:cs typeface="Arial" pitchFamily="34" charset="0"/>
              </a:rPr>
              <a:t>•    Угадывать можно не только отпечатки, о которых упоминалось выше. Можно взять и сделать оттиск различными предметами (мячиком, ластами, ведерком, подошвой обуви). Для начала ребенку можно показать и сами предметы. Если он легко справился с подбором пары след-предмет, то делайте оттиски, а потом прячьте предметы. Эти задания сложнее, так что будут интересны и полезны деткам постарше.</a:t>
            </a:r>
            <a:endParaRPr kumimoji="0" lang="ru-RU" sz="14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251520" y="517902"/>
            <a:ext cx="8640960" cy="2092881"/>
          </a:xfrm>
          <a:prstGeom prst="rect">
            <a:avLst/>
          </a:prstGeom>
          <a:solidFill>
            <a:srgbClr val="66FFFF"/>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rgbClr val="3285C9"/>
                </a:solidFill>
                <a:effectLst/>
                <a:ea typeface="Times New Roman" pitchFamily="18" charset="0"/>
                <a:cs typeface="Arial" pitchFamily="34" charset="0"/>
              </a:rPr>
              <a:t>Заполни ведерко</a:t>
            </a:r>
            <a:r>
              <a:rPr kumimoji="0" lang="ru-RU" sz="1400" b="0" i="0" u="none" strike="noStrike" cap="none" normalizeH="0" baseline="0" dirty="0" smtClean="0">
                <a:ln>
                  <a:noFill/>
                </a:ln>
                <a:solidFill>
                  <a:srgbClr val="333333"/>
                </a:solidFill>
                <a:effectLst/>
                <a:ea typeface="Times New Roman" pitchFamily="18" charset="0"/>
                <a:cs typeface="Arial" pitchFamily="34" charset="0"/>
              </a:rPr>
              <a:t/>
            </a:r>
            <a:br>
              <a:rPr kumimoji="0" lang="ru-RU" sz="1400" b="0" i="0" u="none" strike="noStrike" cap="none" normalizeH="0" baseline="0" dirty="0" smtClean="0">
                <a:ln>
                  <a:noFill/>
                </a:ln>
                <a:solidFill>
                  <a:srgbClr val="333333"/>
                </a:solidFill>
                <a:effectLst/>
                <a:ea typeface="Times New Roman" pitchFamily="18" charset="0"/>
                <a:cs typeface="Arial" pitchFamily="34" charset="0"/>
              </a:rPr>
            </a:br>
            <a:r>
              <a:rPr kumimoji="0" lang="ru-RU" sz="1400" b="0" i="0" u="none" strike="noStrike" cap="none" normalizeH="0" baseline="0" dirty="0" smtClean="0">
                <a:ln>
                  <a:noFill/>
                </a:ln>
                <a:solidFill>
                  <a:srgbClr val="333333"/>
                </a:solidFill>
                <a:effectLst/>
                <a:ea typeface="Times New Roman" pitchFamily="18" charset="0"/>
                <a:cs typeface="Arial" pitchFamily="34" charset="0"/>
              </a:rPr>
              <a:t/>
            </a:r>
            <a:br>
              <a:rPr kumimoji="0" lang="ru-RU" sz="1400" b="0" i="0" u="none" strike="noStrike" cap="none" normalizeH="0" baseline="0" dirty="0" smtClean="0">
                <a:ln>
                  <a:noFill/>
                </a:ln>
                <a:solidFill>
                  <a:srgbClr val="333333"/>
                </a:solidFill>
                <a:effectLst/>
                <a:ea typeface="Times New Roman" pitchFamily="18" charset="0"/>
                <a:cs typeface="Arial" pitchFamily="34" charset="0"/>
              </a:rPr>
            </a:br>
            <a:r>
              <a:rPr kumimoji="0" lang="ru-RU" sz="1400" b="0" i="0" u="none" strike="noStrike" cap="none" normalizeH="0" baseline="0" dirty="0" smtClean="0">
                <a:ln>
                  <a:noFill/>
                </a:ln>
                <a:solidFill>
                  <a:srgbClr val="333333"/>
                </a:solidFill>
                <a:effectLst/>
                <a:ea typeface="Times New Roman" pitchFamily="18" charset="0"/>
                <a:cs typeface="Arial" pitchFamily="34" charset="0"/>
              </a:rPr>
              <a:t>Для игры подготовьте ведерко и несколько групп формочек. Формочек надо столько, чтобы, вкладывая одну в другую, ребенок выстроил из них башенку в ведерке (примерно 8-10). Желательно, чтобы у Вас было несколько таких наборов (3 или 4).</a:t>
            </a:r>
            <a:br>
              <a:rPr kumimoji="0" lang="ru-RU" sz="1400" b="0" i="0" u="none" strike="noStrike" cap="none" normalizeH="0" baseline="0" dirty="0" smtClean="0">
                <a:ln>
                  <a:noFill/>
                </a:ln>
                <a:solidFill>
                  <a:srgbClr val="333333"/>
                </a:solidFill>
                <a:effectLst/>
                <a:ea typeface="Times New Roman" pitchFamily="18" charset="0"/>
                <a:cs typeface="Arial" pitchFamily="34" charset="0"/>
              </a:rPr>
            </a:br>
            <a:r>
              <a:rPr kumimoji="0" lang="ru-RU" sz="1400" b="0" i="0" u="none" strike="noStrike" cap="none" normalizeH="0" baseline="0" dirty="0" smtClean="0">
                <a:ln>
                  <a:noFill/>
                </a:ln>
                <a:solidFill>
                  <a:srgbClr val="333333"/>
                </a:solidFill>
                <a:effectLst/>
                <a:ea typeface="Times New Roman" pitchFamily="18" charset="0"/>
                <a:cs typeface="Arial" pitchFamily="34" charset="0"/>
              </a:rPr>
              <a:t>Игра заключается в следующем: малыш заполняет ведерко формочками, чтобы они не стучали и лежали плотно. Спросите у ребенка, что для этого нужно? Если малыш затрудняется с ответом, то подскажите ему, что пустое пространство надо заполнить песком.</a:t>
            </a:r>
            <a:endParaRPr kumimoji="0" lang="ru-RU" sz="14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chemeClr val="tx1"/>
              </a:solidFill>
              <a:effectLst/>
              <a:cs typeface="Arial" pitchFamily="34" charset="0"/>
            </a:endParaRPr>
          </a:p>
        </p:txBody>
      </p:sp>
      <p:sp>
        <p:nvSpPr>
          <p:cNvPr id="5" name="Прямоугольник 4"/>
          <p:cNvSpPr/>
          <p:nvPr/>
        </p:nvSpPr>
        <p:spPr>
          <a:xfrm>
            <a:off x="467544" y="3140968"/>
            <a:ext cx="8424936" cy="2880320"/>
          </a:xfrm>
          <a:prstGeom prst="rect">
            <a:avLst/>
          </a:prstGeom>
          <a:solidFill>
            <a:srgbClr val="B239D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p>
          <a:p>
            <a:pPr algn="ctr"/>
            <a:endParaRPr lang="ru-RU" dirty="0"/>
          </a:p>
          <a:p>
            <a:pPr algn="ctr"/>
            <a:endParaRPr lang="ru-RU" dirty="0" smtClean="0"/>
          </a:p>
          <a:p>
            <a:pPr algn="ctr"/>
            <a:endParaRPr lang="ru-RU" dirty="0"/>
          </a:p>
          <a:p>
            <a:pPr algn="ctr"/>
            <a:endParaRPr lang="ru-RU" dirty="0" smtClean="0"/>
          </a:p>
          <a:p>
            <a:pPr algn="ctr"/>
            <a:r>
              <a:rPr lang="ru-RU" dirty="0" smtClean="0">
                <a:solidFill>
                  <a:schemeClr val="tx2">
                    <a:lumMod val="60000"/>
                    <a:lumOff val="40000"/>
                  </a:schemeClr>
                </a:solidFill>
              </a:rPr>
              <a:t>Мы ходили в огород.</a:t>
            </a:r>
          </a:p>
          <a:p>
            <a:pPr algn="ctr"/>
            <a:r>
              <a:rPr lang="ru-RU" sz="1400" dirty="0" smtClean="0">
                <a:solidFill>
                  <a:schemeClr val="tx1"/>
                </a:solidFill>
              </a:rPr>
              <a:t>Для игры подготовьте формочки и овощи муляжи по несколько штук на каждого ребенка. </a:t>
            </a:r>
          </a:p>
          <a:p>
            <a:pPr algn="ctr"/>
            <a:r>
              <a:rPr lang="ru-RU" sz="1400" dirty="0" smtClean="0">
                <a:solidFill>
                  <a:schemeClr val="tx1"/>
                </a:solidFill>
              </a:rPr>
              <a:t>Игра заключается в  следующем: малыш строит из песка с помощью формочек  те овощи ,которые у него представлены в виде муляжей.  А взрослый или другие дети отгадывают .что он построил</a:t>
            </a:r>
          </a:p>
          <a:p>
            <a:pPr algn="ctr"/>
            <a:endParaRPr lang="ru-RU" dirty="0" smtClean="0"/>
          </a:p>
          <a:p>
            <a:pPr algn="ctr"/>
            <a:endParaRPr lang="ru-RU" dirty="0"/>
          </a:p>
          <a:p>
            <a:pPr algn="ctr"/>
            <a:endParaRPr lang="ru-RU" dirty="0" smtClean="0"/>
          </a:p>
          <a:p>
            <a:pPr algn="ctr"/>
            <a:endParaRPr lang="ru-RU" dirty="0"/>
          </a:p>
          <a:p>
            <a:pPr algn="ctr"/>
            <a:endParaRPr lang="ru-RU" dirty="0" smtClean="0"/>
          </a:p>
          <a:p>
            <a:pPr algn="ctr"/>
            <a:endParaRPr lang="ru-RU" dirty="0"/>
          </a:p>
          <a:p>
            <a:pPr algn="ctr"/>
            <a:endParaRPr lang="ru-RU" dirty="0" smtClean="0"/>
          </a:p>
          <a:p>
            <a:pPr algn="ctr"/>
            <a:endParaRPr lang="ru-RU" dirty="0"/>
          </a:p>
          <a:p>
            <a:pPr algn="ctr"/>
            <a:endParaRPr lang="ru-RU" dirty="0" smtClean="0"/>
          </a:p>
          <a:p>
            <a:pPr algn="ct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323529" y="589911"/>
            <a:ext cx="8424935" cy="2739211"/>
          </a:xfrm>
          <a:prstGeom prst="rect">
            <a:avLst/>
          </a:prstGeom>
          <a:solidFill>
            <a:srgbClr val="00FF00"/>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rgbClr val="3285C9"/>
                </a:solidFill>
                <a:effectLst/>
                <a:ea typeface="Times New Roman" pitchFamily="18" charset="0"/>
                <a:cs typeface="Times New Roman" pitchFamily="18" charset="0"/>
              </a:rPr>
              <a:t>Стрелок</a:t>
            </a:r>
            <a:r>
              <a:rPr kumimoji="0" lang="ru-RU" sz="1400" b="0" i="0" u="none" strike="noStrike" cap="none" normalizeH="0" baseline="0" dirty="0" smtClean="0">
                <a:ln>
                  <a:noFill/>
                </a:ln>
                <a:solidFill>
                  <a:srgbClr val="333333"/>
                </a:solidFill>
                <a:effectLst/>
                <a:ea typeface="Times New Roman" pitchFamily="18" charset="0"/>
                <a:cs typeface="Times New Roman" pitchFamily="18" charset="0"/>
              </a:rPr>
              <a:t/>
            </a:r>
            <a:br>
              <a:rPr kumimoji="0" lang="ru-RU" sz="1400" b="0" i="0" u="none" strike="noStrike" cap="none" normalizeH="0" baseline="0" dirty="0" smtClean="0">
                <a:ln>
                  <a:noFill/>
                </a:ln>
                <a:solidFill>
                  <a:srgbClr val="333333"/>
                </a:solidFill>
                <a:effectLst/>
                <a:ea typeface="Times New Roman" pitchFamily="18" charset="0"/>
                <a:cs typeface="Times New Roman" pitchFamily="18" charset="0"/>
              </a:rPr>
            </a:br>
            <a:r>
              <a:rPr kumimoji="0" lang="ru-RU" sz="1400" b="0" i="0" u="none" strike="noStrike" cap="none" normalizeH="0" baseline="0" dirty="0" smtClean="0">
                <a:ln>
                  <a:noFill/>
                </a:ln>
                <a:solidFill>
                  <a:srgbClr val="333333"/>
                </a:solidFill>
                <a:effectLst/>
                <a:ea typeface="Times New Roman" pitchFamily="18" charset="0"/>
                <a:cs typeface="Times New Roman" pitchFamily="18" charset="0"/>
              </a:rPr>
              <a:t/>
            </a:r>
            <a:br>
              <a:rPr kumimoji="0" lang="ru-RU" sz="1400" b="0" i="0" u="none" strike="noStrike" cap="none" normalizeH="0" baseline="0" dirty="0" smtClean="0">
                <a:ln>
                  <a:noFill/>
                </a:ln>
                <a:solidFill>
                  <a:srgbClr val="333333"/>
                </a:solidFill>
                <a:effectLst/>
                <a:ea typeface="Times New Roman" pitchFamily="18" charset="0"/>
                <a:cs typeface="Times New Roman" pitchFamily="18" charset="0"/>
              </a:rPr>
            </a:br>
            <a:r>
              <a:rPr kumimoji="0" lang="ru-RU" sz="1400" b="0" i="0" u="none" strike="noStrike" cap="none" normalizeH="0" baseline="0" dirty="0" smtClean="0">
                <a:ln>
                  <a:noFill/>
                </a:ln>
                <a:solidFill>
                  <a:srgbClr val="333333"/>
                </a:solidFill>
                <a:effectLst/>
                <a:ea typeface="Times New Roman" pitchFamily="18" charset="0"/>
                <a:cs typeface="Times New Roman" pitchFamily="18" charset="0"/>
              </a:rPr>
              <a:t>Мишень рисуют прямо на песке. Она может быть традиционная (с концентрическими окружностями и соответствующими баллами) или необычная (вражеские машины и самолеты, силуэты зверей и птиц, цветок с лепестками – как подскажет фантазия). Снарядами стоит запастись загодя (камешки, ракушки, палочки, колючки репейника).</a:t>
            </a:r>
            <a:br>
              <a:rPr kumimoji="0" lang="ru-RU" sz="1400" b="0" i="0" u="none" strike="noStrike" cap="none" normalizeH="0" baseline="0" dirty="0" smtClean="0">
                <a:ln>
                  <a:noFill/>
                </a:ln>
                <a:solidFill>
                  <a:srgbClr val="333333"/>
                </a:solidFill>
                <a:effectLst/>
                <a:ea typeface="Times New Roman" pitchFamily="18" charset="0"/>
                <a:cs typeface="Times New Roman" pitchFamily="18" charset="0"/>
              </a:rPr>
            </a:br>
            <a:r>
              <a:rPr kumimoji="0" lang="ru-RU" sz="1400" b="0" i="0" u="none" strike="noStrike" cap="none" normalizeH="0" baseline="0" dirty="0" smtClean="0">
                <a:ln>
                  <a:noFill/>
                </a:ln>
                <a:solidFill>
                  <a:srgbClr val="333333"/>
                </a:solidFill>
                <a:effectLst/>
                <a:ea typeface="Times New Roman" pitchFamily="18" charset="0"/>
                <a:cs typeface="Times New Roman" pitchFamily="18" charset="0"/>
              </a:rPr>
              <a:t>Первые попытки поразить мишень стрелок совершает, отойдя на 5 шагов от цели. Если ему легко удается попасть, то расстояние постепенно увеличивают (примерно до 10 шагов). Такую игру можно использовать с любым количеством игроков. Если малыш один, то устройте ему забаву с несколькими уровнями сложности, как в компьютерной игре (увеличивайте расстояние, рисуйте более мелкие мишени, ставьте условие, что попасть нужно именно в определенную область, например, в центр цветка или в колесо машины). Устройте соревнование между детьми или поиграйте вдвоем со своим малышом.</a:t>
            </a:r>
            <a:endParaRPr kumimoji="0" lang="ru-RU" sz="1400" b="0" i="0" u="none" strike="noStrike" cap="none" normalizeH="0" baseline="0" dirty="0" smtClean="0">
              <a:ln>
                <a:noFill/>
              </a:ln>
              <a:solidFill>
                <a:schemeClr val="tx1"/>
              </a:solidFill>
              <a:effectLst/>
              <a:cs typeface="Arial" pitchFamily="34" charset="0"/>
            </a:endParaRPr>
          </a:p>
        </p:txBody>
      </p:sp>
      <p:sp>
        <p:nvSpPr>
          <p:cNvPr id="14338" name="Rectangle 2"/>
          <p:cNvSpPr>
            <a:spLocks noChangeArrowheads="1"/>
          </p:cNvSpPr>
          <p:nvPr/>
        </p:nvSpPr>
        <p:spPr bwMode="auto">
          <a:xfrm>
            <a:off x="323528" y="3573016"/>
            <a:ext cx="8424936" cy="2677656"/>
          </a:xfrm>
          <a:prstGeom prst="rect">
            <a:avLst/>
          </a:prstGeom>
          <a:solidFill>
            <a:schemeClr val="accent4">
              <a:lumMod val="60000"/>
              <a:lumOff val="40000"/>
            </a:schemeClr>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3285C9"/>
                </a:solidFill>
                <a:effectLst/>
                <a:ea typeface="Times New Roman" pitchFamily="18" charset="0"/>
                <a:cs typeface="Times New Roman" pitchFamily="18" charset="0"/>
              </a:rPr>
              <a:t>Чувствую и говорю</a:t>
            </a:r>
            <a:r>
              <a:rPr kumimoji="0" lang="ru-RU" sz="1400" b="0" i="0" u="none" strike="noStrike" cap="none" normalizeH="0" baseline="0" dirty="0" smtClean="0">
                <a:ln>
                  <a:noFill/>
                </a:ln>
                <a:solidFill>
                  <a:srgbClr val="333333"/>
                </a:solidFill>
                <a:effectLst/>
                <a:ea typeface="Times New Roman" pitchFamily="18" charset="0"/>
                <a:cs typeface="Times New Roman" pitchFamily="18" charset="0"/>
              </a:rPr>
              <a:t/>
            </a:r>
            <a:br>
              <a:rPr kumimoji="0" lang="ru-RU" sz="1400" b="0" i="0" u="none" strike="noStrike" cap="none" normalizeH="0" baseline="0" dirty="0" smtClean="0">
                <a:ln>
                  <a:noFill/>
                </a:ln>
                <a:solidFill>
                  <a:srgbClr val="333333"/>
                </a:solidFill>
                <a:effectLst/>
                <a:ea typeface="Times New Roman" pitchFamily="18" charset="0"/>
                <a:cs typeface="Times New Roman" pitchFamily="18" charset="0"/>
              </a:rPr>
            </a:br>
            <a:r>
              <a:rPr kumimoji="0" lang="ru-RU" sz="1400" b="0" i="0" u="none" strike="noStrike" cap="none" normalizeH="0" baseline="0" dirty="0" smtClean="0">
                <a:ln>
                  <a:noFill/>
                </a:ln>
                <a:solidFill>
                  <a:srgbClr val="333333"/>
                </a:solidFill>
                <a:effectLst/>
                <a:ea typeface="Times New Roman" pitchFamily="18" charset="0"/>
                <a:cs typeface="Times New Roman" pitchFamily="18" charset="0"/>
              </a:rPr>
              <a:t>Возраст детей: от 2 до 7 лет.</a:t>
            </a:r>
            <a:br>
              <a:rPr kumimoji="0" lang="ru-RU" sz="1400" b="0" i="0" u="none" strike="noStrike" cap="none" normalizeH="0" baseline="0" dirty="0" smtClean="0">
                <a:ln>
                  <a:noFill/>
                </a:ln>
                <a:solidFill>
                  <a:srgbClr val="333333"/>
                </a:solidFill>
                <a:effectLst/>
                <a:ea typeface="Times New Roman" pitchFamily="18" charset="0"/>
                <a:cs typeface="Times New Roman" pitchFamily="18" charset="0"/>
              </a:rPr>
            </a:br>
            <a:r>
              <a:rPr kumimoji="0" lang="ru-RU" sz="1400" b="0" i="0" u="none" strike="noStrike" cap="none" normalizeH="0" baseline="0" dirty="0" smtClean="0">
                <a:ln>
                  <a:noFill/>
                </a:ln>
                <a:solidFill>
                  <a:srgbClr val="333333"/>
                </a:solidFill>
                <a:effectLst/>
                <a:ea typeface="Times New Roman" pitchFamily="18" charset="0"/>
                <a:cs typeface="Times New Roman" pitchFamily="18" charset="0"/>
              </a:rPr>
              <a:t>О некоем подобии этой игры шла речь в предыдущей статье. Суть заключается в том, что Вы и Ваш ребенок рассказываете друг другу об ощущениях при контакте с песком, манипуляций с ним.</a:t>
            </a:r>
            <a:br>
              <a:rPr kumimoji="0" lang="ru-RU" sz="1400" b="0" i="0" u="none" strike="noStrike" cap="none" normalizeH="0" baseline="0" dirty="0" smtClean="0">
                <a:ln>
                  <a:noFill/>
                </a:ln>
                <a:solidFill>
                  <a:srgbClr val="333333"/>
                </a:solidFill>
                <a:effectLst/>
                <a:ea typeface="Times New Roman" pitchFamily="18" charset="0"/>
                <a:cs typeface="Times New Roman" pitchFamily="18" charset="0"/>
              </a:rPr>
            </a:br>
            <a:r>
              <a:rPr kumimoji="0" lang="ru-RU" sz="1400" b="0" i="0" u="none" strike="noStrike" cap="none" normalizeH="0" baseline="0" dirty="0" smtClean="0">
                <a:ln>
                  <a:noFill/>
                </a:ln>
                <a:solidFill>
                  <a:srgbClr val="333333"/>
                </a:solidFill>
                <a:effectLst/>
                <a:ea typeface="Times New Roman" pitchFamily="18" charset="0"/>
                <a:cs typeface="Times New Roman" pitchFamily="18" charset="0"/>
              </a:rPr>
              <a:t>Лучше, если Вы сами начнете рассказывать, а малыш подхватит. Пусть повторяет за Вами, если пока сам не может подобрать слова.</a:t>
            </a:r>
            <a:br>
              <a:rPr kumimoji="0" lang="ru-RU" sz="1400" b="0" i="0" u="none" strike="noStrike" cap="none" normalizeH="0" baseline="0" dirty="0" smtClean="0">
                <a:ln>
                  <a:noFill/>
                </a:ln>
                <a:solidFill>
                  <a:srgbClr val="333333"/>
                </a:solidFill>
                <a:effectLst/>
                <a:ea typeface="Times New Roman" pitchFamily="18" charset="0"/>
                <a:cs typeface="Times New Roman" pitchFamily="18" charset="0"/>
              </a:rPr>
            </a:br>
            <a:r>
              <a:rPr kumimoji="0" lang="ru-RU" sz="1400" b="0" i="0" u="none" strike="noStrike" cap="none" normalizeH="0" baseline="0" dirty="0" smtClean="0">
                <a:ln>
                  <a:noFill/>
                </a:ln>
                <a:solidFill>
                  <a:srgbClr val="333333"/>
                </a:solidFill>
                <a:effectLst/>
                <a:ea typeface="Times New Roman" pitchFamily="18" charset="0"/>
                <a:cs typeface="Times New Roman" pitchFamily="18" charset="0"/>
              </a:rPr>
              <a:t>Диалог может состояться такой: «Мне приятно погружать руки в теплый песок. А тебе?» «Мне тоже нравится!» «Когда я поднимаю руки, песчинки скатываются вниз и щекочут кожу. Сделай так же и скажи, что ты чувствуешь?» «Щекотно!» «Похоже на бегающих по рукам муравьев?» «Да».</a:t>
            </a:r>
            <a:br>
              <a:rPr kumimoji="0" lang="ru-RU" sz="1400" b="0" i="0" u="none" strike="noStrike" cap="none" normalizeH="0" baseline="0" dirty="0" smtClean="0">
                <a:ln>
                  <a:noFill/>
                </a:ln>
                <a:solidFill>
                  <a:srgbClr val="333333"/>
                </a:solidFill>
                <a:effectLst/>
                <a:ea typeface="Times New Roman" pitchFamily="18" charset="0"/>
                <a:cs typeface="Times New Roman" pitchFamily="18" charset="0"/>
              </a:rPr>
            </a:br>
            <a:r>
              <a:rPr kumimoji="0" lang="ru-RU" sz="1400" b="0" i="0" u="none" strike="noStrike" cap="none" normalizeH="0" baseline="0" dirty="0" smtClean="0">
                <a:ln>
                  <a:noFill/>
                </a:ln>
                <a:solidFill>
                  <a:srgbClr val="333333"/>
                </a:solidFill>
                <a:effectLst/>
                <a:ea typeface="Times New Roman" pitchFamily="18" charset="0"/>
                <a:cs typeface="Times New Roman" pitchFamily="18" charset="0"/>
              </a:rPr>
              <a:t>Предлагайте менять положение рук, играть с разным песком (цвет, температура, влажность). Если малыш затрудняется в описаниях, то подскажите ему нужные слова. К этой игре желательно обращаться не раз – так закрепятся знания о свойствах песка, и пополнится словарный запас.</a:t>
            </a:r>
            <a:endParaRPr kumimoji="0" lang="ru-RU" sz="14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80</Words>
  <Application>Microsoft Office PowerPoint</Application>
  <PresentationFormat>Экран (4:3)</PresentationFormat>
  <Paragraphs>30</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Слайд 1</vt:lpstr>
      <vt:lpstr>Слайд 2</vt:lpstr>
      <vt:lpstr>Слайд 3</vt:lpstr>
      <vt:lpstr>Слайд 4</vt:lpstr>
      <vt:lpstr>Слайд 5</vt:lpstr>
      <vt:lpstr>Слайд 6</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SavJiro</dc:creator>
  <cp:lastModifiedBy>1</cp:lastModifiedBy>
  <cp:revision>7</cp:revision>
  <dcterms:created xsi:type="dcterms:W3CDTF">2012-07-27T15:15:31Z</dcterms:created>
  <dcterms:modified xsi:type="dcterms:W3CDTF">2014-11-10T19:30:08Z</dcterms:modified>
</cp:coreProperties>
</file>