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79" r:id="rId7"/>
    <p:sldId id="263" r:id="rId8"/>
    <p:sldId id="278" r:id="rId9"/>
    <p:sldId id="261" r:id="rId10"/>
    <p:sldId id="277" r:id="rId11"/>
    <p:sldId id="280" r:id="rId12"/>
    <p:sldId id="262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81" r:id="rId23"/>
    <p:sldId id="273" r:id="rId24"/>
    <p:sldId id="276" r:id="rId25"/>
    <p:sldId id="282" r:id="rId26"/>
    <p:sldId id="283" r:id="rId27"/>
    <p:sldId id="274" r:id="rId28"/>
    <p:sldId id="27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89" autoAdjust="0"/>
  </p:normalViewPr>
  <p:slideViewPr>
    <p:cSldViewPr>
      <p:cViewPr>
        <p:scale>
          <a:sx n="100" d="100"/>
          <a:sy n="100" d="100"/>
        </p:scale>
        <p:origin x="-28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4139B-E40C-4B82-BFAF-5339EE7B9D68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01F08-D032-4B78-97EF-45232B728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401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01F08-D032-4B78-97EF-45232B72869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2581DF-1435-44C0-945E-96BBE1315777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10C0D-96AC-4C81-864E-485F1EF405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2581DF-1435-44C0-945E-96BBE1315777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10C0D-96AC-4C81-864E-485F1EF40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2581DF-1435-44C0-945E-96BBE1315777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10C0D-96AC-4C81-864E-485F1EF40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2581DF-1435-44C0-945E-96BBE1315777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10C0D-96AC-4C81-864E-485F1EF40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2581DF-1435-44C0-945E-96BBE1315777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10C0D-96AC-4C81-864E-485F1EF405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2581DF-1435-44C0-945E-96BBE1315777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10C0D-96AC-4C81-864E-485F1EF40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2581DF-1435-44C0-945E-96BBE1315777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10C0D-96AC-4C81-864E-485F1EF40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2581DF-1435-44C0-945E-96BBE1315777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10C0D-96AC-4C81-864E-485F1EF40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2581DF-1435-44C0-945E-96BBE1315777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10C0D-96AC-4C81-864E-485F1EF405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2581DF-1435-44C0-945E-96BBE1315777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10C0D-96AC-4C81-864E-485F1EF40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2581DF-1435-44C0-945E-96BBE1315777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10C0D-96AC-4C81-864E-485F1EF405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52581DF-1435-44C0-945E-96BBE1315777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10C0D-96AC-4C81-864E-485F1EF405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8786874" cy="2571744"/>
          </a:xfrm>
        </p:spPr>
        <p:txBody>
          <a:bodyPr/>
          <a:lstStyle/>
          <a:p>
            <a:pPr algn="ctr"/>
            <a:r>
              <a:rPr lang="ru-RU" sz="2400" dirty="0" smtClean="0"/>
              <a:t>Департамент образования города Москвы</a:t>
            </a:r>
            <a:br>
              <a:rPr lang="ru-RU" sz="2400" dirty="0" smtClean="0"/>
            </a:br>
            <a:r>
              <a:rPr lang="ru-RU" sz="2400" dirty="0" smtClean="0"/>
              <a:t>Северо-восточное окружное управление образования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071810"/>
            <a:ext cx="8501122" cy="3500462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3700" b="1" dirty="0" smtClean="0">
                <a:solidFill>
                  <a:srgbClr val="212C9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ОПЫТ РАБОТЫ  ВОСПИТАТЕЛЯ МАЗАЕВОЙ С.Н.</a:t>
            </a:r>
          </a:p>
          <a:p>
            <a:pPr algn="ctr">
              <a:lnSpc>
                <a:spcPct val="170000"/>
              </a:lnSpc>
              <a:defRPr/>
            </a:pPr>
            <a:r>
              <a:rPr lang="ru-RU" sz="3600" b="1" dirty="0" smtClean="0">
                <a:solidFill>
                  <a:srgbClr val="212C9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НРАВСТВЕННО-ПАТРИОТИЧЕСКОМУ ВОСПИТАНИЮ С ДЕТЬМИ МЛАДШЕГО ДОШКОЛЬНОГО ВОЗРАСТА</a:t>
            </a:r>
          </a:p>
          <a:p>
            <a:pPr algn="ctr">
              <a:lnSpc>
                <a:spcPct val="90000"/>
              </a:lnSpc>
              <a:defRPr/>
            </a:pPr>
            <a:endParaRPr lang="ru-RU" sz="3200" b="1" dirty="0" smtClean="0">
              <a:solidFill>
                <a:schemeClr val="accent1"/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ГБОУ лицей №1537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Структурное подразделение Детский  сад №1962</a:t>
            </a:r>
          </a:p>
          <a:p>
            <a:pPr algn="ctr">
              <a:lnSpc>
                <a:spcPct val="90000"/>
              </a:lnSpc>
              <a:defRPr/>
            </a:pPr>
            <a:endParaRPr lang="ru-RU" sz="2400" b="1" dirty="0" smtClean="0"/>
          </a:p>
          <a:p>
            <a:pPr algn="ctr">
              <a:lnSpc>
                <a:spcPct val="90000"/>
              </a:lnSpc>
              <a:defRPr/>
            </a:pPr>
            <a:r>
              <a:rPr lang="ru-RU" sz="2400" b="1" dirty="0" smtClean="0"/>
              <a:t>                                              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Москва  2014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6766" cy="80734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800" i="1" dirty="0" smtClean="0"/>
              <a:t>Семья – хранительница национальных традиций</a:t>
            </a:r>
            <a:endParaRPr lang="ru-RU" sz="2800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857364"/>
            <a:ext cx="8153400" cy="485778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200" dirty="0" smtClean="0"/>
              <a:t>Семейная генеалогия – изучение прошлого семьи, жизненного пути и судеб членов рода в разных поколениях.</a:t>
            </a:r>
            <a:endParaRPr lang="ru-RU" sz="2200" dirty="0"/>
          </a:p>
        </p:txBody>
      </p:sp>
      <p:pic>
        <p:nvPicPr>
          <p:cNvPr id="2050" name="Picture 2" descr="C:\Users\Evgen\Desktop\lc\DSC032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928802"/>
            <a:ext cx="2680804" cy="3772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Evgen\Desktop\lc\DSC0328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2071678"/>
            <a:ext cx="4430303" cy="3309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Родная улица, район.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Задачи воспитания гражданственности и патриотизма:</a:t>
            </a:r>
          </a:p>
          <a:p>
            <a:r>
              <a:rPr lang="ru-RU" dirty="0" smtClean="0"/>
              <a:t>Закрепить знания детей о месте жительства, знать свой домашний адрес.</a:t>
            </a:r>
          </a:p>
          <a:p>
            <a:r>
              <a:rPr lang="ru-RU" dirty="0" smtClean="0"/>
              <a:t>Вызвать желание познавать историю своей улицы, района.</a:t>
            </a:r>
          </a:p>
          <a:p>
            <a:r>
              <a:rPr lang="ru-RU" dirty="0" smtClean="0"/>
              <a:t>Знать и называть достопримечательности родной улицы, района.</a:t>
            </a:r>
          </a:p>
          <a:p>
            <a:r>
              <a:rPr lang="ru-RU" dirty="0" smtClean="0"/>
              <a:t>Дать знания детям о разнообразных учреждениях, которые находятся на близлежащей территории (детский сад, аптека, школа, магазины и др.).</a:t>
            </a:r>
          </a:p>
          <a:p>
            <a:r>
              <a:rPr lang="ru-RU" dirty="0" smtClean="0"/>
              <a:t>Вызвать у детей уважительное отношение к людям труда.</a:t>
            </a:r>
          </a:p>
          <a:p>
            <a:r>
              <a:rPr lang="ru-RU" dirty="0" smtClean="0"/>
              <a:t>Воспитывать любовь, чувство привязанности к району, в котором они живут, пробудить желание сделать его ещё краше.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Достопримечательности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Нашего района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Нашего округа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D:\Новая папка\DSC0300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000108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Новая папка\DSC0300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3214686"/>
            <a:ext cx="2809894" cy="2107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6076" y="1071546"/>
            <a:ext cx="326783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3286124"/>
            <a:ext cx="307183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01080" cy="71438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РОДНАЯ УЛИЦА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			</a:t>
            </a:r>
            <a:r>
              <a:rPr lang="ru-RU" sz="3600" i="1" dirty="0" smtClean="0"/>
              <a:t>	Ярославское</a:t>
            </a:r>
            <a:endParaRPr lang="ru-RU" i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i="1" dirty="0" smtClean="0"/>
              <a:t>              шоссе</a:t>
            </a:r>
            <a:endParaRPr lang="ru-RU" sz="3600" i="1" dirty="0"/>
          </a:p>
        </p:txBody>
      </p:sp>
      <p:pic>
        <p:nvPicPr>
          <p:cNvPr id="4098" name="Picture 2" descr="D:\Новая папка\DSC0298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643050"/>
            <a:ext cx="3571900" cy="26789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9" name="Picture 3" descr="D:\Новая папка\DSC0298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071810"/>
            <a:ext cx="3905277" cy="2928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ВОСПИТАНИЕ ДЕТЕЙ НА                 ТРАДИЦИЯХ НАРОДНОЙ КУЛЬТУРЫ.</a:t>
            </a:r>
            <a:endParaRPr lang="ru-RU" sz="3200" b="1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5786" y="4286256"/>
            <a:ext cx="2857519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Evgen\Documents\ФОТО\масленица 2009\P10117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5946" y="414338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масленицей ласковой поздравляем Вас,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Пирогам повластвовать наступает час.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 блинов не сладятся проводы зимы,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песне, к шутке, к радости приглашаем мы!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1357297"/>
            <a:ext cx="2857520" cy="2501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686800" cy="497578"/>
          </a:xfrm>
        </p:spPr>
        <p:txBody>
          <a:bodyPr/>
          <a:lstStyle/>
          <a:p>
            <a:pPr algn="ctr"/>
            <a:r>
              <a:rPr lang="ru-RU" sz="2400" dirty="0" smtClean="0"/>
              <a:t>воспитание любви к родному краю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00034" y="928670"/>
            <a:ext cx="8153400" cy="52149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Одним из важнейших направлений патриотического воспитания является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краеведение. Изучение истории родного края способствует росту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патриотического самосознания граждан, формированию гордости за тот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город, район, в котором человек родился и вырос.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ГБОУ лицея № 1537 структурного подразделения Детский сад №1962 находится в экологически чистом районе, вблизи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национального парка «Лосиный остров».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4429132"/>
            <a:ext cx="2740088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000372"/>
            <a:ext cx="2714644" cy="2056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3000372"/>
            <a:ext cx="2889627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69-ЛЕТИЕ ВЕЛИКОЙ ПОБЕДЫ!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1524000"/>
            <a:ext cx="4378860" cy="48339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ПОБЕДЫ </a:t>
            </a:r>
          </a:p>
          <a:p>
            <a:pPr>
              <a:lnSpc>
                <a:spcPct val="110000"/>
              </a:lnSpc>
              <a:buNone/>
            </a:pPr>
            <a:r>
              <a:rPr lang="ru-RU" sz="1800" b="1" dirty="0" smtClean="0"/>
              <a:t>Праздник Победы - это праздник весны,</a:t>
            </a:r>
          </a:p>
          <a:p>
            <a:pPr>
              <a:lnSpc>
                <a:spcPct val="110000"/>
              </a:lnSpc>
              <a:buNone/>
            </a:pPr>
            <a:r>
              <a:rPr lang="ru-RU" sz="1800" b="1" dirty="0" smtClean="0"/>
              <a:t> День пораженья жестокой войны,</a:t>
            </a:r>
          </a:p>
          <a:p>
            <a:pPr>
              <a:lnSpc>
                <a:spcPct val="110000"/>
              </a:lnSpc>
              <a:buNone/>
            </a:pPr>
            <a:r>
              <a:rPr lang="ru-RU" sz="1800" b="1" dirty="0" smtClean="0"/>
              <a:t> День пораженья насилья и зла, </a:t>
            </a:r>
          </a:p>
          <a:p>
            <a:pPr>
              <a:lnSpc>
                <a:spcPct val="110000"/>
              </a:lnSpc>
              <a:buNone/>
            </a:pPr>
            <a:r>
              <a:rPr lang="ru-RU" sz="1800" b="1" dirty="0" smtClean="0"/>
              <a:t>День воскрешенья любви и добра...</a:t>
            </a:r>
          </a:p>
          <a:p>
            <a:pPr>
              <a:lnSpc>
                <a:spcPct val="110000"/>
              </a:lnSpc>
              <a:buNone/>
            </a:pPr>
            <a:endParaRPr lang="ru-RU" sz="1800" b="1" dirty="0" smtClean="0"/>
          </a:p>
          <a:p>
            <a:pPr>
              <a:lnSpc>
                <a:spcPct val="110000"/>
              </a:lnSpc>
              <a:buNone/>
            </a:pPr>
            <a:r>
              <a:rPr lang="ru-RU" sz="1800" b="1" dirty="0" smtClean="0"/>
              <a:t>Воспоминаний о тех, кто себе</a:t>
            </a:r>
          </a:p>
          <a:p>
            <a:pPr>
              <a:lnSpc>
                <a:spcPct val="110000"/>
              </a:lnSpc>
              <a:buNone/>
            </a:pPr>
            <a:r>
              <a:rPr lang="ru-RU" sz="1800" b="1" dirty="0" smtClean="0"/>
              <a:t>Целью поставил, чтоб впредь этот день </a:t>
            </a:r>
          </a:p>
          <a:p>
            <a:pPr>
              <a:lnSpc>
                <a:spcPct val="110000"/>
              </a:lnSpc>
              <a:buNone/>
            </a:pPr>
            <a:r>
              <a:rPr lang="ru-RU" sz="1800" b="1" dirty="0" smtClean="0"/>
              <a:t>Символом стал всех стараний людей –</a:t>
            </a:r>
          </a:p>
          <a:p>
            <a:pPr>
              <a:lnSpc>
                <a:spcPct val="110000"/>
              </a:lnSpc>
              <a:buNone/>
            </a:pPr>
            <a:r>
              <a:rPr lang="ru-RU" sz="1800" b="1" dirty="0" smtClean="0"/>
              <a:t> В мире и счастье растить малышей. 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1000" b="1" dirty="0" smtClean="0"/>
              <a:t>Ширма для родителей</a:t>
            </a:r>
          </a:p>
          <a:p>
            <a:pPr algn="ctr">
              <a:buNone/>
            </a:pPr>
            <a:endParaRPr lang="ru-RU" sz="1000" b="1" dirty="0"/>
          </a:p>
        </p:txBody>
      </p:sp>
      <p:pic>
        <p:nvPicPr>
          <p:cNvPr id="3074" name="Picture 2" descr="C:\Users\Evgen\Desktop\lc\DSC0314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1428736"/>
            <a:ext cx="3527785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Evgen\Documents\ФОТО\день победы\P101107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3786190"/>
            <a:ext cx="2273250" cy="1704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Evgen\Documents\ФОТО\день победы\P101108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6833" y="5127625"/>
            <a:ext cx="2307167" cy="173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УГОЛКИ «Боевой Славы»</a:t>
            </a:r>
            <a:endParaRPr lang="ru-RU" dirty="0"/>
          </a:p>
        </p:txBody>
      </p:sp>
      <p:pic>
        <p:nvPicPr>
          <p:cNvPr id="4" name="Picture 2" descr="E:\маша\фото\фото 1962\день победы\P10110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4214818"/>
            <a:ext cx="2751513" cy="2065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E:\маша\фото\фото 1962\день победы\P101108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1428736"/>
            <a:ext cx="2705051" cy="2028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E:\маша\фото\фото 1962\день победы\P101109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1428736"/>
            <a:ext cx="285752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 descr="E:\маша\фото\фото 1962\день победы\P101109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4214818"/>
            <a:ext cx="2762269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401080" cy="42614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23 февраля – день защитника отечества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451011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1000" b="1" dirty="0" smtClean="0"/>
              <a:t>                     Ширма для родителей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Evgen\Desktop\lc\DSC031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4572008"/>
            <a:ext cx="2667019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Evgen\Desktop\lc\DSC03151.JPG"/>
          <p:cNvPicPr>
            <a:picLocks noChangeAspect="1" noChangeArrowheads="1"/>
          </p:cNvPicPr>
          <p:nvPr/>
        </p:nvPicPr>
        <p:blipFill>
          <a:blip r:embed="rId3" cstate="screen">
            <a:lum bright="15000" contras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1500174"/>
            <a:ext cx="3143272" cy="4301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Evgen\Documents\ФОТО\День защитника отечества\P101169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357298"/>
            <a:ext cx="2451031" cy="183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Evgen\Documents\ФОТО\День защитника отечества\P101169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2964653"/>
            <a:ext cx="2428893" cy="1821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543956" cy="171451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МАКЕТОВ</a:t>
            </a:r>
            <a:b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«НИКТО НЕ ЗАБЫТ </a:t>
            </a:r>
            <a:b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НИЧТО НЕ ЗАБЫТО…»</a:t>
            </a:r>
            <a:endParaRPr lang="ru-RU" sz="2400" dirty="0"/>
          </a:p>
        </p:txBody>
      </p:sp>
      <p:pic>
        <p:nvPicPr>
          <p:cNvPr id="5" name="Picture 2" descr="E:\маша\фото\фото 1962\день победы\P10121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1928802"/>
            <a:ext cx="2069869" cy="2763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3" descr="E:\маша\фото\фото 1962\день победы\P1012121.JPG"/>
          <p:cNvPicPr>
            <a:picLocks noChangeAspect="1" noChangeArrowheads="1"/>
          </p:cNvPicPr>
          <p:nvPr/>
        </p:nvPicPr>
        <p:blipFill>
          <a:blip r:embed="rId3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4500570"/>
            <a:ext cx="2928958" cy="21967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4" descr="E:\маша\фото\фото 1962\день победы\P101212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928802"/>
            <a:ext cx="2035983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2" name="Picture 2" descr="C:\Users\Evgen\Documents\ФОТО\музей к 9 мая\P101197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178571"/>
            <a:ext cx="2968630" cy="22264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1214422"/>
            <a:ext cx="3847735" cy="427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type="body" sz="half" idx="2"/>
          </p:nvPr>
        </p:nvSpPr>
        <p:spPr>
          <a:xfrm>
            <a:off x="5357818" y="1928802"/>
            <a:ext cx="3786182" cy="2857520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ru-RU" dirty="0" smtClean="0"/>
              <a:t>«В воспитании всё должно основываться на личности воспитателя, потому что воспитательная сила изливается только из живого источника человеческой личности. Никакие уставы и программы, никакой искусственный организм заведения, как бы хитро он ни был придуман, не может заменить личности в деле воспитания».</a:t>
            </a:r>
          </a:p>
          <a:p>
            <a:pPr marL="0">
              <a:buNone/>
            </a:pPr>
            <a:endParaRPr lang="ru-RU" dirty="0" smtClean="0"/>
          </a:p>
          <a:p>
            <a:pPr marL="0">
              <a:buNone/>
            </a:pPr>
            <a:r>
              <a:rPr lang="ru-RU" dirty="0" smtClean="0"/>
              <a:t>					           К.Д. Ушинский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Русская народная сказка – как неоценимое народное богатство в воспитании ребёнка</a:t>
            </a:r>
            <a:endParaRPr lang="ru-RU" sz="2800" b="1" dirty="0"/>
          </a:p>
        </p:txBody>
      </p:sp>
      <p:pic>
        <p:nvPicPr>
          <p:cNvPr id="6146" name="Picture 2" descr="C:\Users\Evgen\Documents\ФОТО\театр\PA14067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1" y="1285860"/>
            <a:ext cx="352427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Evgen\Documents\ФОТО\театр\PA14067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4131371"/>
            <a:ext cx="3500462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D:\Новая папка\DSC0300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2846" y="1285860"/>
            <a:ext cx="3524273" cy="2643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D:\Новая папка\DSC0299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4115885"/>
            <a:ext cx="3500462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320"/>
            <a:ext cx="800502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Народные промыслы родного края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Русская матрёшка</a:t>
            </a:r>
          </a:p>
          <a:p>
            <a:pPr algn="ctr"/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sz="2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Детская игрушка эта,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Обошла уже пол света!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Так, немного  и  немало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Символом России стала!</a:t>
            </a:r>
            <a:endParaRPr 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524000"/>
            <a:ext cx="4004498" cy="466344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Дымковская игрушка</a:t>
            </a:r>
          </a:p>
          <a:p>
            <a:pPr algn="ctr">
              <a:buNone/>
            </a:pP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Дымковские барыни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Всех на свете краше,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гусары – баловни –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Кавалеры наши!</a:t>
            </a:r>
          </a:p>
          <a:p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D:\Новая папка\DSC0296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2000240"/>
            <a:ext cx="2786082" cy="2089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C:\Users\Evgen\Desktop\327455_1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4214818"/>
            <a:ext cx="2941101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Родной  город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Задачи воспитания гражданственности и патриотизма:</a:t>
            </a:r>
          </a:p>
          <a:p>
            <a:r>
              <a:rPr lang="ru-RU" dirty="0" smtClean="0"/>
              <a:t>Уточнить знания детей о названии родного города.</a:t>
            </a:r>
          </a:p>
          <a:p>
            <a:r>
              <a:rPr lang="ru-RU" dirty="0" smtClean="0"/>
              <a:t>Познакомить их с его достопримечательностями, с историей возникновения. Воспитывать интерес к истории родного города.</a:t>
            </a:r>
          </a:p>
          <a:p>
            <a:r>
              <a:rPr lang="ru-RU" dirty="0" smtClean="0"/>
              <a:t>Воспитывать у детей чувство восхищения красотой родного города.</a:t>
            </a:r>
          </a:p>
          <a:p>
            <a:r>
              <a:rPr lang="ru-RU" dirty="0" smtClean="0"/>
              <a:t>Воспитывать любовь к родному городу и чувства гордости за него, желания сделать родной город ещё красивее, бережное отношение ко всему, что их окружает, желание принимать посильное участие в его преобразовании.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329642" cy="49757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Москва – мой родной город!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8153400" cy="519749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2400" dirty="0" smtClean="0"/>
              <a:t>Город чудный, город древний.</a:t>
            </a:r>
          </a:p>
          <a:p>
            <a:pPr>
              <a:buNone/>
            </a:pPr>
            <a:r>
              <a:rPr lang="ru-RU" sz="2400" dirty="0" smtClean="0"/>
              <a:t>     Ты вместил в свои концы</a:t>
            </a:r>
          </a:p>
          <a:p>
            <a:pPr>
              <a:buNone/>
            </a:pPr>
            <a:r>
              <a:rPr lang="ru-RU" sz="2400" dirty="0" smtClean="0"/>
              <a:t>         И посады, и деревни,</a:t>
            </a:r>
          </a:p>
          <a:p>
            <a:pPr>
              <a:buNone/>
            </a:pPr>
            <a:r>
              <a:rPr lang="ru-RU" sz="2400" dirty="0" smtClean="0"/>
              <a:t>          И палаты и дворцы!</a:t>
            </a:r>
          </a:p>
          <a:p>
            <a:pPr>
              <a:buNone/>
            </a:pPr>
            <a:r>
              <a:rPr lang="ru-RU" sz="2400" dirty="0" smtClean="0"/>
              <a:t>						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						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	 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города</a:t>
            </a:r>
            <a:endParaRPr lang="ru-RU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3" descr="C:\Users\Evgen\Desktop\kremlin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183" y="3500438"/>
            <a:ext cx="3672738" cy="25717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220" name="Picture 4" descr="C:\Users\Evgen\Desktop\500_1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571612"/>
            <a:ext cx="3900488" cy="26003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Преображение города в праздничные дни</a:t>
            </a:r>
            <a:endParaRPr lang="ru-RU" b="1" i="1" dirty="0"/>
          </a:p>
        </p:txBody>
      </p:sp>
      <p:pic>
        <p:nvPicPr>
          <p:cNvPr id="1026" name="Picture 2" descr="C:\Users\Evgen\Desktop\lc\DSC032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1952" y="1643051"/>
            <a:ext cx="3048021" cy="2286016"/>
          </a:xfrm>
          <a:prstGeom prst="rect">
            <a:avLst/>
          </a:prstGeom>
          <a:noFill/>
        </p:spPr>
      </p:pic>
      <p:pic>
        <p:nvPicPr>
          <p:cNvPr id="1027" name="Picture 3" descr="C:\Users\Evgen\Desktop\lc\DSC032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4143379"/>
            <a:ext cx="3000396" cy="2250297"/>
          </a:xfrm>
          <a:prstGeom prst="rect">
            <a:avLst/>
          </a:prstGeom>
          <a:noFill/>
        </p:spPr>
      </p:pic>
      <p:pic>
        <p:nvPicPr>
          <p:cNvPr id="1028" name="Picture 4" descr="D:\Новая папка\DSC0298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1643050"/>
            <a:ext cx="3000396" cy="2250297"/>
          </a:xfrm>
          <a:prstGeom prst="rect">
            <a:avLst/>
          </a:prstGeom>
          <a:noFill/>
        </p:spPr>
      </p:pic>
      <p:pic>
        <p:nvPicPr>
          <p:cNvPr id="1029" name="Picture 5" descr="C:\Users\Evgen\Desktop\lc\DSC0315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4143380"/>
            <a:ext cx="3048022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Страна, её столица, символика.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chemeClr val="accent3">
                    <a:lumMod val="75000"/>
                  </a:schemeClr>
                </a:solidFill>
              </a:rPr>
              <a:t>Задачи воспитания гражданственности и патриотизма:</a:t>
            </a:r>
          </a:p>
          <a:p>
            <a:pPr algn="ctr">
              <a:buNone/>
            </a:pPr>
            <a:endParaRPr lang="ru-RU" sz="7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7600" dirty="0" smtClean="0"/>
              <a:t>Продолжать знакомить детей с родной страной – Россией (столицей, гербом, флагом, гимном).</a:t>
            </a:r>
          </a:p>
          <a:p>
            <a:r>
              <a:rPr lang="ru-RU" sz="7600" dirty="0" smtClean="0"/>
              <a:t>Дать детям знания о том, что такое столица, герб. Объяснить символику московского герба. Воспитывать чувство патриотизма, уважительное отношение к государственной символике.</a:t>
            </a:r>
          </a:p>
          <a:p>
            <a:r>
              <a:rPr lang="ru-RU" sz="7600" dirty="0" smtClean="0"/>
              <a:t>Развивать чувство гордости за родную страну. Вызвать у детей чувство восхищения красотой её природы, талантом русского народа.</a:t>
            </a:r>
          </a:p>
          <a:p>
            <a:r>
              <a:rPr lang="ru-RU" sz="7600" dirty="0" smtClean="0"/>
              <a:t>Вызвать у детей желание больше узнать о России. Дать им возможность почувствовать себя гражданином своей страны, показать им, какая она большая.</a:t>
            </a:r>
          </a:p>
          <a:p>
            <a:r>
              <a:rPr lang="ru-RU" sz="7600" dirty="0" smtClean="0"/>
              <a:t>Пополнять и закреплять знания детей о достопримечательностях Москвы – столицы России. Воспитывать к ней чувство любви и привязанности.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401080" cy="1162050"/>
          </a:xfrm>
        </p:spPr>
        <p:txBody>
          <a:bodyPr>
            <a:normAutofit/>
          </a:bodyPr>
          <a:lstStyle/>
          <a:p>
            <a:pPr algn="ctr"/>
            <a:r>
              <a:rPr lang="ru-RU" sz="3500" dirty="0" smtClean="0"/>
              <a:t>Страна. Её столица. символика</a:t>
            </a:r>
            <a:endParaRPr lang="ru-RU" sz="3500" dirty="0"/>
          </a:p>
        </p:txBody>
      </p:sp>
      <p:pic>
        <p:nvPicPr>
          <p:cNvPr id="1027" name="Picture 3" descr="C:\Users\Evgen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714488"/>
            <a:ext cx="8288793" cy="4572032"/>
          </a:xfrm>
          <a:prstGeom prst="rect">
            <a:avLst/>
          </a:prstGeom>
          <a:noFill/>
        </p:spPr>
      </p:pic>
      <p:pic>
        <p:nvPicPr>
          <p:cNvPr id="1028" name="Picture 4" descr="C:\Users\Evgen\Desktop\mos0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4357694"/>
            <a:ext cx="779440" cy="966442"/>
          </a:xfrm>
          <a:prstGeom prst="rect">
            <a:avLst/>
          </a:prstGeom>
          <a:noFill/>
        </p:spPr>
      </p:pic>
      <p:pic>
        <p:nvPicPr>
          <p:cNvPr id="1029" name="Picture 5" descr="C:\Users\Evgen\Desktop\lagoskvih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428868"/>
            <a:ext cx="1500198" cy="1005242"/>
          </a:xfrm>
          <a:prstGeom prst="rect">
            <a:avLst/>
          </a:prstGeom>
          <a:noFill/>
        </p:spPr>
      </p:pic>
      <p:pic>
        <p:nvPicPr>
          <p:cNvPr id="1030" name="Picture 6" descr="C:\Users\Evgen\Desktop\image00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3857628"/>
            <a:ext cx="1232848" cy="1176342"/>
          </a:xfrm>
          <a:prstGeom prst="rect">
            <a:avLst/>
          </a:prstGeom>
          <a:noFill/>
        </p:spPr>
      </p:pic>
      <p:pic>
        <p:nvPicPr>
          <p:cNvPr id="1032" name="Picture 8" descr="C:\Users\Evgen\Desktop\3439800big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44" y="2786058"/>
            <a:ext cx="1148369" cy="849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258204" cy="640454"/>
          </a:xfrm>
        </p:spPr>
        <p:txBody>
          <a:bodyPr>
            <a:normAutofit/>
          </a:bodyPr>
          <a:lstStyle/>
          <a:p>
            <a:pPr algn="ctr"/>
            <a:r>
              <a:rPr lang="ru-RU" sz="4000" smtClean="0">
                <a:solidFill>
                  <a:srgbClr val="0070C0"/>
                </a:solidFill>
              </a:rPr>
              <a:t>олимпийская СТРАНИЧКА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8043890" cy="6985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  САМОГО РАННЕГО ДЕТСТВА НЕОБХОДИМО РАЗВИВАТЬ И СОВЕРШЕНСТВОВАТЬ ДВИГАТЕЛЬНЫЕ УМЕНИЯ И НАВЫКИ ДЕТЕЙ, ТАК КАК</a:t>
            </a:r>
          </a:p>
          <a:p>
            <a:pPr algn="ctr"/>
            <a:r>
              <a:rPr lang="ru-RU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– НАШЕ ОЛИМПИЙСКОЕ БУДУЩЕЕ!!!</a:t>
            </a: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Evgen\Desktop\vancouver_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3116"/>
            <a:ext cx="2728038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Evgen\Desktop\24186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4736975"/>
            <a:ext cx="2238351" cy="1892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C:\Users\Evgen\Desktop\2835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2285992"/>
            <a:ext cx="2643206" cy="3222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 descr="C:\Users\Evgen\Desktop\ma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4383037"/>
            <a:ext cx="1857388" cy="2474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428992" y="2643182"/>
            <a:ext cx="2571768" cy="12858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Символы олимпиад</a:t>
            </a:r>
          </a:p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2010/2014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Evgen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49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928802"/>
            <a:ext cx="7498080" cy="1131910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20040"/>
            <a:ext cx="785818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ЗАДАЧИ ПОЗНАВАТЕЛЬНОГО РАЗВИТИЯ ДОШКОЛЬНИКОВ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785926"/>
            <a:ext cx="7429552" cy="4572032"/>
          </a:xfrm>
        </p:spPr>
        <p:txBody>
          <a:bodyPr>
            <a:normAutofit/>
          </a:bodyPr>
          <a:lstStyle/>
          <a:p>
            <a:pPr algn="just">
              <a:buSzPct val="120000"/>
              <a:buFont typeface="Arial" pitchFamily="34" charset="0"/>
              <a:buChar char="•"/>
            </a:pPr>
            <a:r>
              <a:rPr lang="ru-RU" sz="1800" dirty="0" smtClean="0"/>
              <a:t>развитие интересов детей, любознательности и познавательной мотивации;</a:t>
            </a:r>
          </a:p>
          <a:p>
            <a:pPr algn="just">
              <a:buSzPct val="120000"/>
              <a:buFont typeface="Arial" pitchFamily="34" charset="0"/>
              <a:buChar char="•"/>
            </a:pPr>
            <a:r>
              <a:rPr lang="ru-RU" sz="1800" dirty="0" smtClean="0"/>
              <a:t>формирование познавательных действий, становление сознания, развитие воображения и творческой активности;</a:t>
            </a:r>
          </a:p>
          <a:p>
            <a:pPr algn="just"/>
            <a:r>
              <a:rPr lang="ru-RU" sz="1800" dirty="0" smtClean="0"/>
              <a:t>формирование первичных представлений о себе, других людях, объектах окружающего мира, о свойствах и отношениях объектов окружающего мира (в форме, цвете, размере, материале, звучание, ритме, темпе, количестве, числе, части и целом, пространстве и времени, движении и покое, причинах и следствиях);</a:t>
            </a:r>
          </a:p>
          <a:p>
            <a:pPr algn="just"/>
            <a:r>
              <a:rPr lang="ru-RU" sz="1800" dirty="0" smtClean="0"/>
              <a:t>формирование первичных представлений о малой родине и Отечестве, представлений о социокультурных ценностях нашего народа, об отечественных традициях и праздниках, о планете Земля, как общем доме людей, об особенностях её природы, многообразии стран и народов </a:t>
            </a:r>
            <a:r>
              <a:rPr lang="ru-RU" sz="1800" smtClean="0"/>
              <a:t>мира;</a:t>
            </a:r>
            <a:endParaRPr lang="ru-RU" sz="18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186766" cy="116205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СИСТЕМА РАБОТЫ ПО НРАВСТВЕННО-ПАТРИОТИЧЕСКОМУ ВОСПИТАНИЮ</a:t>
            </a:r>
            <a:endParaRPr lang="ru-RU" sz="28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1928794" y="1714488"/>
            <a:ext cx="2071702" cy="928694"/>
          </a:xfrm>
          <a:prstGeom prst="flowChartPunchedTape">
            <a:avLst/>
          </a:prstGeom>
          <a:scene3d>
            <a:camera prst="isometricOffAxis1Right"/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accent4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СЕМЬЯ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571472" y="2143116"/>
            <a:ext cx="1214446" cy="1428760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1928794" y="3071810"/>
            <a:ext cx="1928826" cy="857256"/>
          </a:xfrm>
          <a:prstGeom prst="flowChartPunchedTape">
            <a:avLst/>
          </a:prstGeom>
          <a:scene3d>
            <a:camera prst="isometricOffAxis1Right"/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ДЕТСКИЙ САД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857620" y="3286124"/>
            <a:ext cx="1357322" cy="50006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волна 11"/>
          <p:cNvSpPr/>
          <p:nvPr/>
        </p:nvSpPr>
        <p:spPr>
          <a:xfrm>
            <a:off x="5286380" y="3071810"/>
            <a:ext cx="2286016" cy="857256"/>
          </a:xfrm>
          <a:prstGeom prst="doubleWave">
            <a:avLst/>
          </a:prstGeom>
          <a:scene3d>
            <a:camera prst="isometricOffAxis1Right"/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accent2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РОДНАЯ УЛИЦА, РАЙОН</a:t>
            </a:r>
            <a:endParaRPr lang="ru-RU" dirty="0" smtClean="0"/>
          </a:p>
        </p:txBody>
      </p:sp>
      <p:sp>
        <p:nvSpPr>
          <p:cNvPr id="13" name="Выгнутая вправо стрелка 12"/>
          <p:cNvSpPr/>
          <p:nvPr/>
        </p:nvSpPr>
        <p:spPr>
          <a:xfrm>
            <a:off x="7500958" y="3429000"/>
            <a:ext cx="1071570" cy="2000264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5357818" y="4714884"/>
            <a:ext cx="2000264" cy="928694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РОДНОЙ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ГОРОД</a:t>
            </a:r>
            <a:endParaRPr lang="ru-RU" b="1" cap="all" dirty="0">
              <a:ln/>
              <a:solidFill>
                <a:schemeClr val="accent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8" name="Стрелка влево 17"/>
          <p:cNvSpPr/>
          <p:nvPr/>
        </p:nvSpPr>
        <p:spPr>
          <a:xfrm>
            <a:off x="3714744" y="4929198"/>
            <a:ext cx="1571636" cy="500066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волна 18"/>
          <p:cNvSpPr/>
          <p:nvPr/>
        </p:nvSpPr>
        <p:spPr>
          <a:xfrm>
            <a:off x="1142976" y="4643446"/>
            <a:ext cx="2428892" cy="857256"/>
          </a:xfrm>
          <a:prstGeom prst="double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СТРАНА, ЕЁ  СТОЛИЦА, СИМВОЛИКА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i="1" dirty="0" smtClean="0"/>
              <a:t>ОСНОВНЫЕ ПРИНЦИПЫ РАБОТЫ ПО ПОЗНАВАТЕЛЬНОМУ РАЗВИТИЮ ДОШКОЛЬНИКОВ</a:t>
            </a:r>
            <a:endParaRPr lang="ru-RU" sz="2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928802"/>
            <a:ext cx="7504960" cy="4319598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ОТБОР НАИБОЛЕЕ АКТУАЛЬНЫХ ДЛЯ РЕБЁНКА ЭТОГО ВОЗРАСТА ЗНАНИЙ;</a:t>
            </a:r>
          </a:p>
          <a:p>
            <a:pPr algn="just"/>
            <a:r>
              <a:rPr lang="ru-RU" sz="1800" dirty="0" smtClean="0"/>
              <a:t>НЕПРЕРЫВНОСТЬ И ПРИЕМСТВЕННОСТЬ ПЕДАГОГИЧЕСКОГО ПРОЦЕССА;</a:t>
            </a:r>
          </a:p>
          <a:p>
            <a:pPr algn="just"/>
            <a:r>
              <a:rPr lang="ru-RU" sz="1800" dirty="0" smtClean="0"/>
              <a:t>ДИФФЕРЕНЦИРОВАННЫЙ ПОДХОД К КАЖДОМУ РЕБЁНКУ, МАКСИМАЛЬНЫЙ УЧЕТ ЕГО ПСИХОЛОГИЧЕСКИХ ОСОБЕННОСТЕЙ, ВОЗМОЖНОСТЕЙ И ИНТЕРЕСОВ;</a:t>
            </a:r>
          </a:p>
          <a:p>
            <a:pPr algn="just"/>
            <a:r>
              <a:rPr lang="ru-RU" sz="1800" dirty="0" smtClean="0"/>
              <a:t>РАЦИОНАЛЬНОЕ СОЧЕТАНИЕ РАЗНЫХ ВИДОВ ДЕЯТЕЛЬНОСТИ, АДЕКВАТНЫЙ ВОЗРАСТУ БАЛАНС ИНТЕЛЛЕКТУАЛЬНЫХ, ЭМОЦИОНАЛЬНЫХ И ДВИГАТЕЛЬНЫХ НАГРУЗОК;</a:t>
            </a:r>
          </a:p>
          <a:p>
            <a:pPr algn="just"/>
            <a:r>
              <a:rPr lang="ru-RU" sz="1800" dirty="0" smtClean="0"/>
              <a:t>ДЕЯТЕЛЬНОСТНЫЙ ПОДХОД;</a:t>
            </a:r>
          </a:p>
          <a:p>
            <a:pPr algn="just"/>
            <a:r>
              <a:rPr lang="ru-RU" sz="1800" dirty="0" smtClean="0"/>
              <a:t>РАЗВИВАЮЩИЙ ХАРАКТЕР ОБУЧЕНИЯ, ОСНОВАННЫЙ НА ДЕТСКОЙ АКТИВНОСТИ </a:t>
            </a:r>
            <a:endParaRPr lang="ru-RU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Детский сад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Задачи воспитания гражданственности и патриотизма:</a:t>
            </a:r>
          </a:p>
          <a:p>
            <a:r>
              <a:rPr lang="ru-RU" dirty="0" smtClean="0"/>
              <a:t>Формирование чувства любви к своей маленькой Родине – к детскому саду.</a:t>
            </a:r>
          </a:p>
          <a:p>
            <a:r>
              <a:rPr lang="ru-RU" dirty="0" smtClean="0"/>
              <a:t>Расширить знания о профессиях людей, работающих в детском саду.</a:t>
            </a:r>
          </a:p>
          <a:p>
            <a:r>
              <a:rPr lang="ru-RU" dirty="0" smtClean="0"/>
              <a:t>Воспитывать уважение к старшим, учить ценить их труд и заботу.</a:t>
            </a:r>
          </a:p>
          <a:p>
            <a:r>
              <a:rPr lang="ru-RU" dirty="0" smtClean="0"/>
              <a:t>Воспитывать бережное отношение ко всему, что находится в детском саду (закреплять навыки бережного отношения к личным вещам и предметам общего пользования, находящимся в детском саду, применять их по назначению: беречь , заботиться о них, ставить на место и т.п.).</a:t>
            </a:r>
          </a:p>
          <a:p>
            <a:r>
              <a:rPr lang="ru-RU" dirty="0" smtClean="0"/>
              <a:t>Формировать у детей доброжелательное отношение к сверстникам и взрослым.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 любимый детский сад!</a:t>
            </a:r>
            <a:endParaRPr lang="ru-RU" dirty="0"/>
          </a:p>
        </p:txBody>
      </p:sp>
      <p:pic>
        <p:nvPicPr>
          <p:cNvPr id="2050" name="Picture 2" descr="D:\Новая папка\DSC0313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1285860"/>
            <a:ext cx="3714691" cy="2786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D:\Новая папка\DSC0313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3643314"/>
            <a:ext cx="3797210" cy="2847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Семья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Задачи воспитания гражданственности и патриотизма:</a:t>
            </a:r>
          </a:p>
          <a:p>
            <a:r>
              <a:rPr lang="ru-RU" dirty="0" smtClean="0"/>
              <a:t>Формирование чувств любви, привязанности к родному дому, семье, своему роду.</a:t>
            </a:r>
          </a:p>
          <a:p>
            <a:r>
              <a:rPr lang="ru-RU" dirty="0" smtClean="0"/>
              <a:t>Воспитывать желание и потребность, проявлять заботу о близких и внимание к ним.</a:t>
            </a:r>
          </a:p>
          <a:p>
            <a:r>
              <a:rPr lang="ru-RU" dirty="0" smtClean="0"/>
              <a:t>Поддерживать интерес и уважение к семейным традициям. Дать представление о родственных связях (составление генеалогического древа).</a:t>
            </a:r>
          </a:p>
          <a:p>
            <a:r>
              <a:rPr lang="ru-RU" dirty="0" smtClean="0"/>
              <a:t>Воспитывать чувство гордости за свою  семью.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СЕМЬЯ – ЯЧЕЙКА ОБЩЕСТВА, ХРАНИТЕЛЬНИЦА НАЦИОНАЛЬНЫХ ТРАДИЦИЙ.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57158" y="1500174"/>
            <a:ext cx="4286280" cy="535782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1400" dirty="0" smtClean="0"/>
              <a:t>Ширма для родителей</a:t>
            </a:r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r>
              <a:rPr lang="ru-RU" sz="1400" dirty="0" smtClean="0"/>
              <a:t>Детский утренник, посвященный «Году Семьи»</a:t>
            </a:r>
            <a:endParaRPr lang="ru-RU" sz="1400" dirty="0"/>
          </a:p>
        </p:txBody>
      </p:sp>
      <p:pic>
        <p:nvPicPr>
          <p:cNvPr id="1026" name="Picture 2" descr="D:\Новая папка\DSC029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357298"/>
            <a:ext cx="4027317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Evgen\Documents\ФОТО\день семьи\P10111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4071942"/>
            <a:ext cx="3187181" cy="2390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Новая папка\DSC0297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428736"/>
            <a:ext cx="3922642" cy="5230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570</TotalTime>
  <Words>1097</Words>
  <Application>Microsoft Office PowerPoint</Application>
  <PresentationFormat>Экран (4:3)</PresentationFormat>
  <Paragraphs>178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Солнцестояние</vt:lpstr>
      <vt:lpstr>Департамент образования города Москвы Северо-восточное окружное управление образования   </vt:lpstr>
      <vt:lpstr>Презентация PowerPoint</vt:lpstr>
      <vt:lpstr>ЗАДАЧИ ПОЗНАВАТЕЛЬНОГО РАЗВИТИЯ ДОШКОЛЬНИКОВ</vt:lpstr>
      <vt:lpstr>СИСТЕМА РАБОТЫ ПО НРАВСТВЕННО-ПАТРИОТИЧЕСКОМУ ВОСПИТАНИЮ</vt:lpstr>
      <vt:lpstr>ОСНОВНЫЕ ПРИНЦИПЫ РАБОТЫ ПО ПОЗНАВАТЕЛЬНОМУ РАЗВИТИЮ ДОШКОЛЬНИКОВ</vt:lpstr>
      <vt:lpstr>Детский сад</vt:lpstr>
      <vt:lpstr>Наш любимый детский сад!</vt:lpstr>
      <vt:lpstr>Семья</vt:lpstr>
      <vt:lpstr>СЕМЬЯ – ЯЧЕЙКА ОБЩЕСТВА, ХРАНИТЕЛЬНИЦА НАЦИОНАЛЬНЫХ ТРАДИЦИЙ.</vt:lpstr>
      <vt:lpstr>Семья – хранительница национальных традиций</vt:lpstr>
      <vt:lpstr>Родная улица, район.</vt:lpstr>
      <vt:lpstr>Достопримечательности</vt:lpstr>
      <vt:lpstr>РОДНАЯ УЛИЦА</vt:lpstr>
      <vt:lpstr>ВОСПИТАНИЕ ДЕТЕЙ НА                 ТРАДИЦИЯХ НАРОДНОЙ КУЛЬТУРЫ.</vt:lpstr>
      <vt:lpstr>воспитание любви к родному краю</vt:lpstr>
      <vt:lpstr>69-ЛЕТИЕ ВЕЛИКОЙ ПОБЕДЫ!</vt:lpstr>
      <vt:lpstr>УГОЛКИ «Боевой Славы»</vt:lpstr>
      <vt:lpstr>23 февраля – день защитника отечества</vt:lpstr>
      <vt:lpstr>КОНКУРС МАКЕТОВ «НИКТО НЕ ЗАБЫТ  И НИЧТО НЕ ЗАБЫТО…»</vt:lpstr>
      <vt:lpstr>Русская народная сказка – как неоценимое народное богатство в воспитании ребёнка</vt:lpstr>
      <vt:lpstr>Народные промыслы родного края</vt:lpstr>
      <vt:lpstr>Родной  город</vt:lpstr>
      <vt:lpstr>Москва – мой родной город!</vt:lpstr>
      <vt:lpstr>Преображение города в праздничные дни</vt:lpstr>
      <vt:lpstr>Страна, её столица, символика.</vt:lpstr>
      <vt:lpstr>Страна. Её столица. символика</vt:lpstr>
      <vt:lpstr>олимпийская СТРАНИЧКА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Evgen</dc:creator>
  <cp:lastModifiedBy>Евгений</cp:lastModifiedBy>
  <cp:revision>63</cp:revision>
  <dcterms:created xsi:type="dcterms:W3CDTF">2010-02-07T10:19:49Z</dcterms:created>
  <dcterms:modified xsi:type="dcterms:W3CDTF">2014-11-07T18:59:15Z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