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2" r:id="rId3"/>
    <p:sldId id="268" r:id="rId4"/>
    <p:sldId id="261" r:id="rId5"/>
    <p:sldId id="266" r:id="rId6"/>
    <p:sldId id="265" r:id="rId7"/>
    <p:sldId id="275" r:id="rId8"/>
    <p:sldId id="279" r:id="rId9"/>
    <p:sldId id="258" r:id="rId10"/>
    <p:sldId id="282" r:id="rId11"/>
    <p:sldId id="291" r:id="rId12"/>
    <p:sldId id="286" r:id="rId13"/>
    <p:sldId id="278" r:id="rId14"/>
    <p:sldId id="274" r:id="rId15"/>
    <p:sldId id="285" r:id="rId16"/>
    <p:sldId id="284" r:id="rId17"/>
    <p:sldId id="259" r:id="rId18"/>
    <p:sldId id="270" r:id="rId19"/>
    <p:sldId id="277" r:id="rId20"/>
    <p:sldId id="276" r:id="rId21"/>
    <p:sldId id="281" r:id="rId22"/>
    <p:sldId id="273" r:id="rId23"/>
    <p:sldId id="280" r:id="rId24"/>
    <p:sldId id="260" r:id="rId25"/>
    <p:sldId id="283" r:id="rId26"/>
    <p:sldId id="271" r:id="rId27"/>
    <p:sldId id="269" r:id="rId28"/>
    <p:sldId id="272" r:id="rId29"/>
    <p:sldId id="293" r:id="rId30"/>
    <p:sldId id="289" r:id="rId31"/>
    <p:sldId id="290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07" autoAdjust="0"/>
  </p:normalViewPr>
  <p:slideViewPr>
    <p:cSldViewPr>
      <p:cViewPr varScale="1">
        <p:scale>
          <a:sx n="63" d="100"/>
          <a:sy n="63" d="100"/>
        </p:scale>
        <p:origin x="-159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12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42858-E8DA-438F-940F-44904382D2F6}" type="datetimeFigureOut">
              <a:rPr lang="ru-RU" smtClean="0"/>
              <a:pPr/>
              <a:t>08.11.2014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2B139-1F0F-4DAE-8F6E-7C61A898C1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42858-E8DA-438F-940F-44904382D2F6}" type="datetimeFigureOut">
              <a:rPr lang="ru-RU" smtClean="0"/>
              <a:pPr/>
              <a:t>08.11.2014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2B139-1F0F-4DAE-8F6E-7C61A898C1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42858-E8DA-438F-940F-44904382D2F6}" type="datetimeFigureOut">
              <a:rPr lang="ru-RU" smtClean="0"/>
              <a:pPr/>
              <a:t>08.11.2014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2B139-1F0F-4DAE-8F6E-7C61A898C1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42858-E8DA-438F-940F-44904382D2F6}" type="datetimeFigureOut">
              <a:rPr lang="ru-RU" smtClean="0"/>
              <a:pPr/>
              <a:t>08.11.2014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2B139-1F0F-4DAE-8F6E-7C61A898C1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42858-E8DA-438F-940F-44904382D2F6}" type="datetimeFigureOut">
              <a:rPr lang="ru-RU" smtClean="0"/>
              <a:pPr/>
              <a:t>08.11.2014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2B139-1F0F-4DAE-8F6E-7C61A898C1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42858-E8DA-438F-940F-44904382D2F6}" type="datetimeFigureOut">
              <a:rPr lang="ru-RU" smtClean="0"/>
              <a:pPr/>
              <a:t>08.11.2014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2B139-1F0F-4DAE-8F6E-7C61A898C1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42858-E8DA-438F-940F-44904382D2F6}" type="datetimeFigureOut">
              <a:rPr lang="ru-RU" smtClean="0"/>
              <a:pPr/>
              <a:t>08.11.2014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2B139-1F0F-4DAE-8F6E-7C61A898C1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42858-E8DA-438F-940F-44904382D2F6}" type="datetimeFigureOut">
              <a:rPr lang="ru-RU" smtClean="0"/>
              <a:pPr/>
              <a:t>08.11.2014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2B139-1F0F-4DAE-8F6E-7C61A898C1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42858-E8DA-438F-940F-44904382D2F6}" type="datetimeFigureOut">
              <a:rPr lang="ru-RU" smtClean="0"/>
              <a:pPr/>
              <a:t>08.11.2014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2B139-1F0F-4DAE-8F6E-7C61A898C1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42858-E8DA-438F-940F-44904382D2F6}" type="datetimeFigureOut">
              <a:rPr lang="ru-RU" smtClean="0"/>
              <a:pPr/>
              <a:t>08.11.2014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2B139-1F0F-4DAE-8F6E-7C61A898C1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42858-E8DA-438F-940F-44904382D2F6}" type="datetimeFigureOut">
              <a:rPr lang="ru-RU" smtClean="0"/>
              <a:pPr/>
              <a:t>08.11.2014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2B139-1F0F-4DAE-8F6E-7C61A898C1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942858-E8DA-438F-940F-44904382D2F6}" type="datetimeFigureOut">
              <a:rPr lang="ru-RU" smtClean="0"/>
              <a:pPr/>
              <a:t>08.11.2014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42B139-1F0F-4DAE-8F6E-7C61A898C19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60232" y="2348880"/>
            <a:ext cx="2664296" cy="4509120"/>
          </a:xfrm>
        </p:spPr>
        <p:txBody>
          <a:bodyPr>
            <a:normAutofit/>
          </a:bodyPr>
          <a:lstStyle/>
          <a:p>
            <a:r>
              <a:rPr lang="ru-RU" sz="2400" i="1" dirty="0" smtClean="0">
                <a:solidFill>
                  <a:srgbClr val="C00000"/>
                </a:solidFill>
              </a:rPr>
              <a:t>Подготовил воспитатель группы «Радуга»:</a:t>
            </a:r>
            <a:br>
              <a:rPr lang="ru-RU" sz="2400" i="1" dirty="0" smtClean="0">
                <a:solidFill>
                  <a:srgbClr val="C00000"/>
                </a:solidFill>
              </a:rPr>
            </a:br>
            <a:r>
              <a:rPr lang="ru-RU" sz="2400" i="1" dirty="0" smtClean="0">
                <a:solidFill>
                  <a:srgbClr val="C00000"/>
                </a:solidFill>
              </a:rPr>
              <a:t>Семенова С.В.</a:t>
            </a:r>
            <a:br>
              <a:rPr lang="ru-RU" sz="2400" i="1" dirty="0" smtClean="0">
                <a:solidFill>
                  <a:srgbClr val="C00000"/>
                </a:solidFill>
              </a:rPr>
            </a:br>
            <a:endParaRPr lang="ru-RU" sz="2400" i="1" dirty="0">
              <a:solidFill>
                <a:srgbClr val="C00000"/>
              </a:solidFill>
            </a:endParaRPr>
          </a:p>
        </p:txBody>
      </p:sp>
      <p:pic>
        <p:nvPicPr>
          <p:cNvPr id="4" name="Рисунок 3" descr="Проект &quot;Осень - чудная пора&quot;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188640"/>
            <a:ext cx="6696744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детский сад14\детсад 14\254CANON\IMG_474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0"/>
            <a:ext cx="2895787" cy="3861048"/>
          </a:xfrm>
          <a:prstGeom prst="rect">
            <a:avLst/>
          </a:prstGeom>
          <a:noFill/>
        </p:spPr>
      </p:pic>
      <p:pic>
        <p:nvPicPr>
          <p:cNvPr id="2051" name="Picture 3" descr="C:\детский сад14\детсад 14\247CANON\IMG_454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131840" y="2492896"/>
            <a:ext cx="2859807" cy="3816424"/>
          </a:xfrm>
          <a:prstGeom prst="rect">
            <a:avLst/>
          </a:prstGeom>
          <a:noFill/>
        </p:spPr>
      </p:pic>
      <p:pic>
        <p:nvPicPr>
          <p:cNvPr id="2052" name="Picture 4" descr="C:\детский сад14\детсад 14\247CANON\IMG_454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84168" y="2852936"/>
            <a:ext cx="2887335" cy="3853160"/>
          </a:xfrm>
          <a:prstGeom prst="rect">
            <a:avLst/>
          </a:prstGeom>
          <a:noFill/>
        </p:spPr>
      </p:pic>
      <p:pic>
        <p:nvPicPr>
          <p:cNvPr id="2053" name="Picture 5" descr="C:\детский сад14\детсад 14\247CANON\IMG_4538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07504" y="4149080"/>
            <a:ext cx="2952328" cy="2212304"/>
          </a:xfrm>
          <a:prstGeom prst="rect">
            <a:avLst/>
          </a:prstGeom>
          <a:noFill/>
        </p:spPr>
      </p:pic>
      <p:pic>
        <p:nvPicPr>
          <p:cNvPr id="2054" name="Picture 6" descr="C:\детский сад14\детсад 14\247CANON\IMG_4541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084168" y="188640"/>
            <a:ext cx="2917866" cy="2186480"/>
          </a:xfrm>
          <a:prstGeom prst="rect">
            <a:avLst/>
          </a:prstGeom>
          <a:noFill/>
        </p:spPr>
      </p:pic>
      <p:pic>
        <p:nvPicPr>
          <p:cNvPr id="2055" name="Picture 7" descr="C:\детский сад14\детсад 14\247CANON\IMG_4539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491880" y="116632"/>
            <a:ext cx="2016224" cy="230425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детский сад14\детсад 14\260CANON\IMG_486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8362" y="565950"/>
            <a:ext cx="5933798" cy="4447225"/>
          </a:xfrm>
          <a:prstGeom prst="rect">
            <a:avLst/>
          </a:prstGeom>
          <a:noFill/>
        </p:spPr>
      </p:pic>
      <p:pic>
        <p:nvPicPr>
          <p:cNvPr id="3075" name="Picture 3" descr="C:\детский сад14\детсад 14\260CANON\IMG_486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12160" y="2204864"/>
            <a:ext cx="2956750" cy="4392488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16" y="-171400"/>
            <a:ext cx="9145016" cy="1196752"/>
          </a:xfrm>
        </p:spPr>
        <p:txBody>
          <a:bodyPr>
            <a:normAutofit/>
          </a:bodyPr>
          <a:lstStyle/>
          <a:p>
            <a:r>
              <a:rPr lang="ru-RU" sz="3200" b="1" i="1" u="sng" dirty="0" smtClean="0">
                <a:solidFill>
                  <a:srgbClr val="C00000"/>
                </a:solidFill>
              </a:rPr>
              <a:t>Оформление уголка природы</a:t>
            </a:r>
            <a:br>
              <a:rPr lang="ru-RU" sz="3200" b="1" i="1" u="sng" dirty="0" smtClean="0">
                <a:solidFill>
                  <a:srgbClr val="C00000"/>
                </a:solidFill>
              </a:rPr>
            </a:br>
            <a:r>
              <a:rPr lang="ru-RU" sz="3200" b="1" i="1" u="sng" dirty="0" smtClean="0">
                <a:solidFill>
                  <a:srgbClr val="C00000"/>
                </a:solidFill>
              </a:rPr>
              <a:t> на тему:«Осень»</a:t>
            </a:r>
            <a:endParaRPr lang="ru-RU" sz="3200" b="1" i="1" u="sng" dirty="0">
              <a:solidFill>
                <a:srgbClr val="C00000"/>
              </a:solidFill>
            </a:endParaRPr>
          </a:p>
        </p:txBody>
      </p:sp>
      <p:pic>
        <p:nvPicPr>
          <p:cNvPr id="2050" name="Picture 2" descr="C:\детский сад14\детсад 14\258CANON\IMG_482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908720"/>
            <a:ext cx="4519070" cy="3386924"/>
          </a:xfrm>
          <a:prstGeom prst="rect">
            <a:avLst/>
          </a:prstGeom>
          <a:noFill/>
        </p:spPr>
      </p:pic>
      <p:pic>
        <p:nvPicPr>
          <p:cNvPr id="2051" name="Picture 3" descr="C:\детский сад14\детсад 14\258CANON\IMG_482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47664" y="3471631"/>
            <a:ext cx="4519121" cy="338636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156176" y="1196753"/>
            <a:ext cx="2987824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sz="2000" dirty="0" smtClean="0"/>
              <a:t>Уж небо осенью дышало,</a:t>
            </a:r>
          </a:p>
          <a:p>
            <a:r>
              <a:rPr lang="ru-RU" sz="2000" dirty="0" smtClean="0"/>
              <a:t>Уж реже солнышко блистало,</a:t>
            </a:r>
          </a:p>
          <a:p>
            <a:r>
              <a:rPr lang="ru-RU" sz="2000" dirty="0" smtClean="0"/>
              <a:t>Короче становился день,</a:t>
            </a:r>
          </a:p>
          <a:p>
            <a:r>
              <a:rPr lang="ru-RU" sz="2000" dirty="0" smtClean="0"/>
              <a:t>Лесов таинственная сень.</a:t>
            </a:r>
          </a:p>
          <a:p>
            <a:r>
              <a:rPr lang="ru-RU" sz="2000" dirty="0" smtClean="0"/>
              <a:t>С печальным шумом обнажалась.</a:t>
            </a:r>
          </a:p>
          <a:p>
            <a:r>
              <a:rPr lang="ru-RU" sz="2000" dirty="0" smtClean="0"/>
              <a:t>Ложился на поля туман,</a:t>
            </a:r>
          </a:p>
          <a:p>
            <a:r>
              <a:rPr lang="ru-RU" sz="2000" dirty="0" smtClean="0"/>
              <a:t>Гусей крикливых караван</a:t>
            </a:r>
          </a:p>
          <a:p>
            <a:r>
              <a:rPr lang="ru-RU" sz="2000" dirty="0" smtClean="0"/>
              <a:t>Тянулся к югу: приближалась</a:t>
            </a:r>
          </a:p>
          <a:p>
            <a:r>
              <a:rPr lang="ru-RU" sz="2000" dirty="0" smtClean="0"/>
              <a:t>Довольно скучная пора;</a:t>
            </a:r>
          </a:p>
          <a:p>
            <a:r>
              <a:rPr lang="ru-RU" sz="2000" dirty="0" smtClean="0"/>
              <a:t>Стоял ноябрь уж у двора.(А. С. Пушкин).</a:t>
            </a:r>
            <a:endParaRPr lang="ru-RU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964488" cy="864096"/>
          </a:xfrm>
        </p:spPr>
        <p:txBody>
          <a:bodyPr>
            <a:noAutofit/>
          </a:bodyPr>
          <a:lstStyle/>
          <a:p>
            <a:r>
              <a:rPr lang="ru-RU" sz="3200" b="1" i="1" u="sng" dirty="0" smtClean="0">
                <a:solidFill>
                  <a:srgbClr val="C00000"/>
                </a:solidFill>
              </a:rPr>
              <a:t>Наглядный материал для детей на тему: «Овощи».</a:t>
            </a:r>
            <a:endParaRPr lang="ru-RU" sz="3200" b="1" i="1" u="sng" dirty="0">
              <a:solidFill>
                <a:srgbClr val="C00000"/>
              </a:solidFill>
            </a:endParaRPr>
          </a:p>
        </p:txBody>
      </p:sp>
      <p:pic>
        <p:nvPicPr>
          <p:cNvPr id="1026" name="Picture 2" descr="H:\Лена\6-7 Радуга\Фото\DSC0270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5739" y="1421817"/>
            <a:ext cx="5744413" cy="4743487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300192" y="2060848"/>
            <a:ext cx="230425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/>
              <a:t>Подружитесь с овощами,</a:t>
            </a:r>
            <a:br>
              <a:rPr lang="ru-RU" sz="2400" i="1" dirty="0" smtClean="0"/>
            </a:br>
            <a:r>
              <a:rPr lang="ru-RU" sz="2400" i="1" dirty="0" smtClean="0"/>
              <a:t>И с салатами и щами.</a:t>
            </a:r>
            <a:br>
              <a:rPr lang="ru-RU" sz="2400" i="1" dirty="0" smtClean="0"/>
            </a:br>
            <a:r>
              <a:rPr lang="ru-RU" sz="2400" i="1" dirty="0" smtClean="0"/>
              <a:t>Витаминов в них не счесть.</a:t>
            </a:r>
            <a:br>
              <a:rPr lang="ru-RU" sz="2400" i="1" dirty="0" smtClean="0"/>
            </a:br>
            <a:r>
              <a:rPr lang="ru-RU" sz="2400" i="1" dirty="0" smtClean="0"/>
              <a:t>Значит, нужно это есть!</a:t>
            </a:r>
            <a:endParaRPr lang="ru-RU" sz="2400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922114"/>
          </a:xfrm>
        </p:spPr>
        <p:txBody>
          <a:bodyPr>
            <a:normAutofit fontScale="90000"/>
          </a:bodyPr>
          <a:lstStyle/>
          <a:p>
            <a:r>
              <a:rPr lang="ru-RU" b="1" i="1" u="sng" dirty="0" smtClean="0">
                <a:solidFill>
                  <a:srgbClr val="C00000"/>
                </a:solidFill>
              </a:rPr>
              <a:t>Дидактические игры на тему:</a:t>
            </a:r>
            <a:br>
              <a:rPr lang="ru-RU" b="1" i="1" u="sng" dirty="0" smtClean="0">
                <a:solidFill>
                  <a:srgbClr val="C00000"/>
                </a:solidFill>
              </a:rPr>
            </a:br>
            <a:r>
              <a:rPr lang="ru-RU" b="1" i="1" u="sng" dirty="0" smtClean="0">
                <a:solidFill>
                  <a:srgbClr val="C00000"/>
                </a:solidFill>
              </a:rPr>
              <a:t>«Овощи»,»Фрукты».</a:t>
            </a:r>
            <a:endParaRPr lang="ru-RU" b="1" i="1" u="sng" dirty="0">
              <a:solidFill>
                <a:srgbClr val="C00000"/>
              </a:solidFill>
            </a:endParaRPr>
          </a:p>
        </p:txBody>
      </p:sp>
      <p:pic>
        <p:nvPicPr>
          <p:cNvPr id="6146" name="Picture 2" descr="C:\детский сад14\детсад 14\259CANON\IMG_484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99592" y="1340768"/>
            <a:ext cx="7200800" cy="539164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</p:spPr>
        <p:txBody>
          <a:bodyPr>
            <a:normAutofit/>
          </a:bodyPr>
          <a:lstStyle/>
          <a:p>
            <a:r>
              <a:rPr lang="ru-RU" sz="3200" b="1" i="1" u="sng" dirty="0" smtClean="0">
                <a:solidFill>
                  <a:srgbClr val="C00000"/>
                </a:solidFill>
              </a:rPr>
              <a:t>Игры детей </a:t>
            </a:r>
            <a:r>
              <a:rPr lang="ru-RU" sz="2400" b="1" i="1" u="sng" dirty="0" smtClean="0">
                <a:solidFill>
                  <a:srgbClr val="C00000"/>
                </a:solidFill>
              </a:rPr>
              <a:t/>
            </a:r>
            <a:br>
              <a:rPr lang="ru-RU" sz="2400" b="1" i="1" u="sng" dirty="0" smtClean="0">
                <a:solidFill>
                  <a:srgbClr val="C00000"/>
                </a:solidFill>
              </a:rPr>
            </a:br>
            <a:r>
              <a:rPr lang="ru-RU" sz="2800" b="1" i="1" u="sng" dirty="0" smtClean="0">
                <a:solidFill>
                  <a:srgbClr val="C00000"/>
                </a:solidFill>
              </a:rPr>
              <a:t>в дидактические игры на тему «Овощи</a:t>
            </a:r>
            <a:r>
              <a:rPr lang="ru-RU" sz="2800" b="1" u="sng" dirty="0" smtClean="0">
                <a:solidFill>
                  <a:srgbClr val="C00000"/>
                </a:solidFill>
              </a:rPr>
              <a:t>».</a:t>
            </a:r>
            <a:endParaRPr lang="ru-RU" sz="2800" b="1" u="sng" dirty="0">
              <a:solidFill>
                <a:srgbClr val="C00000"/>
              </a:solidFill>
            </a:endParaRPr>
          </a:p>
        </p:txBody>
      </p:sp>
      <p:pic>
        <p:nvPicPr>
          <p:cNvPr id="5122" name="Picture 2" descr="C:\детский сад14\детсад 14\258CANON\IMG_48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799" y="1268760"/>
            <a:ext cx="3458811" cy="2592288"/>
          </a:xfrm>
          <a:prstGeom prst="rect">
            <a:avLst/>
          </a:prstGeom>
          <a:noFill/>
        </p:spPr>
      </p:pic>
      <p:pic>
        <p:nvPicPr>
          <p:cNvPr id="5123" name="Picture 3" descr="C:\детский сад14\детсад 14\258CANON\IMG_481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619672" y="3068960"/>
            <a:ext cx="3697001" cy="2770319"/>
          </a:xfrm>
          <a:prstGeom prst="rect">
            <a:avLst/>
          </a:prstGeom>
          <a:noFill/>
        </p:spPr>
      </p:pic>
      <p:pic>
        <p:nvPicPr>
          <p:cNvPr id="5124" name="Picture 4" descr="C:\детский сад14\детсад 14\258CANON\IMG_481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76056" y="4077072"/>
            <a:ext cx="3528392" cy="268464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508104" y="1340768"/>
            <a:ext cx="33123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smtClean="0"/>
              <a:t>В огороде много гряд:                  </a:t>
            </a:r>
          </a:p>
          <a:p>
            <a:r>
              <a:rPr lang="ru-RU" sz="2000" i="1" dirty="0" smtClean="0"/>
              <a:t>Тут и репа, и салат,               </a:t>
            </a:r>
          </a:p>
          <a:p>
            <a:r>
              <a:rPr lang="ru-RU" sz="2000" i="1" dirty="0" smtClean="0"/>
              <a:t>Тут и свёкла, и горох,</a:t>
            </a:r>
          </a:p>
          <a:p>
            <a:r>
              <a:rPr lang="ru-RU" sz="2000" i="1" dirty="0" smtClean="0"/>
              <a:t>А картофель разве плох?</a:t>
            </a:r>
          </a:p>
          <a:p>
            <a:r>
              <a:rPr lang="ru-RU" sz="2000" i="1" dirty="0" smtClean="0"/>
              <a:t>Наш зелёный огород.            </a:t>
            </a:r>
          </a:p>
          <a:p>
            <a:r>
              <a:rPr lang="ru-RU" sz="2000" i="1" dirty="0" smtClean="0"/>
              <a:t>Овощей здесь много, вот!</a:t>
            </a:r>
            <a:endParaRPr lang="ru-RU" sz="2000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634082"/>
          </a:xfrm>
        </p:spPr>
        <p:txBody>
          <a:bodyPr>
            <a:normAutofit fontScale="90000"/>
          </a:bodyPr>
          <a:lstStyle/>
          <a:p>
            <a:r>
              <a:rPr lang="ru-RU" sz="4000" b="1" i="1" u="sng" dirty="0" smtClean="0">
                <a:solidFill>
                  <a:srgbClr val="C00000"/>
                </a:solidFill>
              </a:rPr>
              <a:t>Поделки детей «Овощи».</a:t>
            </a:r>
            <a:endParaRPr lang="ru-RU" sz="4000" b="1" i="1" u="sng" dirty="0">
              <a:solidFill>
                <a:srgbClr val="C00000"/>
              </a:solidFill>
            </a:endParaRPr>
          </a:p>
        </p:txBody>
      </p:sp>
      <p:pic>
        <p:nvPicPr>
          <p:cNvPr id="4098" name="Picture 2" descr="C:\детский сад14\детсад 14\247CANON\IMG_453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1" y="1124744"/>
            <a:ext cx="4281557" cy="2880320"/>
          </a:xfrm>
          <a:prstGeom prst="rect">
            <a:avLst/>
          </a:prstGeom>
          <a:noFill/>
        </p:spPr>
      </p:pic>
      <p:pic>
        <p:nvPicPr>
          <p:cNvPr id="4099" name="Picture 3" descr="C:\детский сад14\детсад 14\247CANON\IMG_453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411760" y="4077072"/>
            <a:ext cx="4032448" cy="2636912"/>
          </a:xfrm>
          <a:prstGeom prst="rect">
            <a:avLst/>
          </a:prstGeom>
          <a:noFill/>
        </p:spPr>
      </p:pic>
      <p:pic>
        <p:nvPicPr>
          <p:cNvPr id="1028" name="Picture 4" descr="C:\детский сад14\детсад 14\247CANON\IMG_453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16016" y="1124744"/>
            <a:ext cx="4290382" cy="288032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604448" cy="864096"/>
          </a:xfrm>
        </p:spPr>
        <p:txBody>
          <a:bodyPr>
            <a:normAutofit/>
          </a:bodyPr>
          <a:lstStyle/>
          <a:p>
            <a:r>
              <a:rPr lang="ru-RU" i="1" u="sng" dirty="0" smtClean="0">
                <a:solidFill>
                  <a:srgbClr val="C00000"/>
                </a:solidFill>
              </a:rPr>
              <a:t>Выставка семейных работ</a:t>
            </a:r>
            <a:r>
              <a:rPr lang="ru-RU" i="1" dirty="0" smtClean="0">
                <a:solidFill>
                  <a:srgbClr val="C00000"/>
                </a:solidFill>
              </a:rPr>
              <a:t>.</a:t>
            </a:r>
            <a:endParaRPr lang="ru-RU" i="1" dirty="0">
              <a:solidFill>
                <a:srgbClr val="C00000"/>
              </a:solidFill>
            </a:endParaRPr>
          </a:p>
        </p:txBody>
      </p:sp>
      <p:pic>
        <p:nvPicPr>
          <p:cNvPr id="2051" name="Picture 3" descr="C:\детский сад14\детсад 14\247CANON\IMG_453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31640" y="1196752"/>
            <a:ext cx="6192688" cy="464451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5877272"/>
            <a:ext cx="9540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</a:rPr>
              <a:t>         Поделка семьи Насти Сутягиной.</a:t>
            </a:r>
            <a:r>
              <a:rPr lang="ru-RU" sz="3600" i="1" dirty="0" smtClean="0">
                <a:solidFill>
                  <a:srgbClr val="C00000"/>
                </a:solidFill>
              </a:rPr>
              <a:t> </a:t>
            </a:r>
            <a:endParaRPr lang="ru-RU" sz="3600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324528" cy="980728"/>
          </a:xfrm>
        </p:spPr>
        <p:txBody>
          <a:bodyPr>
            <a:normAutofit fontScale="90000"/>
          </a:bodyPr>
          <a:lstStyle/>
          <a:p>
            <a:r>
              <a:rPr lang="ru-RU" sz="3600" i="1" u="sng" dirty="0" smtClean="0">
                <a:solidFill>
                  <a:srgbClr val="C00000"/>
                </a:solidFill>
              </a:rPr>
              <a:t>Книжка малышка семьи Максима </a:t>
            </a:r>
            <a:r>
              <a:rPr lang="ru-RU" sz="3600" i="1" u="sng" dirty="0" err="1" smtClean="0">
                <a:solidFill>
                  <a:srgbClr val="C00000"/>
                </a:solidFill>
              </a:rPr>
              <a:t>Венчако</a:t>
            </a:r>
            <a:r>
              <a:rPr lang="ru-RU" sz="3600" u="sng" dirty="0" err="1" smtClean="0">
                <a:solidFill>
                  <a:srgbClr val="C00000"/>
                </a:solidFill>
              </a:rPr>
              <a:t>ва</a:t>
            </a:r>
            <a:r>
              <a:rPr lang="ru-RU" sz="3600" i="1" dirty="0" smtClean="0">
                <a:solidFill>
                  <a:srgbClr val="C00000"/>
                </a:solidFill>
              </a:rPr>
              <a:t>.</a:t>
            </a:r>
            <a:endParaRPr lang="ru-RU" sz="3600" i="1" dirty="0">
              <a:solidFill>
                <a:srgbClr val="C00000"/>
              </a:solidFill>
            </a:endParaRPr>
          </a:p>
        </p:txBody>
      </p:sp>
      <p:pic>
        <p:nvPicPr>
          <p:cNvPr id="3074" name="Picture 2" descr="C:\детский сад14\детсад 14\247CANON\IMG_452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55776" y="872896"/>
            <a:ext cx="3816424" cy="2857572"/>
          </a:xfrm>
          <a:prstGeom prst="rect">
            <a:avLst/>
          </a:prstGeom>
          <a:noFill/>
        </p:spPr>
      </p:pic>
      <p:pic>
        <p:nvPicPr>
          <p:cNvPr id="1026" name="Picture 2" descr="C:\детский сад14\детсад 14\247CANON\IMG_452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536" y="3861047"/>
            <a:ext cx="3789795" cy="2856275"/>
          </a:xfrm>
          <a:prstGeom prst="rect">
            <a:avLst/>
          </a:prstGeom>
          <a:noFill/>
        </p:spPr>
      </p:pic>
      <p:pic>
        <p:nvPicPr>
          <p:cNvPr id="1027" name="Picture 3" descr="C:\детский сад14\детсад 14\247CANON\IMG_452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04048" y="3825211"/>
            <a:ext cx="3816424" cy="285786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02033"/>
            <a:ext cx="9249508" cy="994719"/>
          </a:xfrm>
        </p:spPr>
        <p:txBody>
          <a:bodyPr>
            <a:normAutofit fontScale="90000"/>
          </a:bodyPr>
          <a:lstStyle/>
          <a:p>
            <a:r>
              <a:rPr lang="ru-RU" b="1" i="1" u="sng" dirty="0" smtClean="0">
                <a:solidFill>
                  <a:srgbClr val="C00000"/>
                </a:solidFill>
              </a:rPr>
              <a:t>Наглядный материал по теме:  «Деревья».</a:t>
            </a:r>
            <a:endParaRPr lang="ru-RU" b="1" i="1" u="sng" dirty="0">
              <a:solidFill>
                <a:srgbClr val="C00000"/>
              </a:solidFill>
            </a:endParaRPr>
          </a:p>
        </p:txBody>
      </p:sp>
      <p:pic>
        <p:nvPicPr>
          <p:cNvPr id="2052" name="Picture 4" descr="C:\детский сад14\детсад 14\255CANON\IMG_476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56175" y="1484784"/>
            <a:ext cx="2864903" cy="3744416"/>
          </a:xfrm>
          <a:prstGeom prst="rect">
            <a:avLst/>
          </a:prstGeom>
          <a:noFill/>
        </p:spPr>
      </p:pic>
      <p:pic>
        <p:nvPicPr>
          <p:cNvPr id="2053" name="Picture 5" descr="C:\детский сад14\детсад 14\255CANON\IMG_476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347864" y="3429000"/>
            <a:ext cx="2642178" cy="3267744"/>
          </a:xfrm>
          <a:prstGeom prst="rect">
            <a:avLst/>
          </a:prstGeom>
          <a:noFill/>
        </p:spPr>
      </p:pic>
      <p:pic>
        <p:nvPicPr>
          <p:cNvPr id="2055" name="Picture 7" descr="C:\детский сад14\детсад 14\255CANON\IMG_4767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9173" y="1484784"/>
            <a:ext cx="2641905" cy="352839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843808" y="1412776"/>
            <a:ext cx="554461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/>
              <a:t>Листопад</a:t>
            </a:r>
          </a:p>
          <a:p>
            <a:r>
              <a:rPr lang="ru-RU" sz="2000" i="1" dirty="0" smtClean="0"/>
              <a:t>Желтый, красный листопад –</a:t>
            </a:r>
            <a:br>
              <a:rPr lang="ru-RU" sz="2000" i="1" dirty="0" smtClean="0"/>
            </a:br>
            <a:r>
              <a:rPr lang="ru-RU" sz="2000" i="1" dirty="0" smtClean="0"/>
              <a:t>Листья по ветру летят.</a:t>
            </a:r>
            <a:br>
              <a:rPr lang="ru-RU" sz="2000" i="1" dirty="0" smtClean="0"/>
            </a:br>
            <a:r>
              <a:rPr lang="ru-RU" sz="2000" i="1" dirty="0" smtClean="0"/>
              <a:t>Что случится с нашим садом,</a:t>
            </a:r>
            <a:br>
              <a:rPr lang="ru-RU" sz="2000" i="1" dirty="0" smtClean="0"/>
            </a:br>
            <a:r>
              <a:rPr lang="ru-RU" sz="2000" i="1" dirty="0" smtClean="0"/>
              <a:t>Если листья облетят?</a:t>
            </a:r>
            <a:br>
              <a:rPr lang="ru-RU" sz="2000" i="1" dirty="0" smtClean="0"/>
            </a:br>
            <a:r>
              <a:rPr lang="ru-RU" sz="2000" i="1" dirty="0" smtClean="0"/>
              <a:t>Ф. </a:t>
            </a:r>
            <a:r>
              <a:rPr lang="ru-RU" sz="2000" i="1" dirty="0" err="1" smtClean="0"/>
              <a:t>Грубин</a:t>
            </a:r>
            <a:r>
              <a:rPr lang="ru-RU" sz="2000" i="1" dirty="0" smtClean="0"/>
              <a:t> </a:t>
            </a:r>
            <a:endParaRPr lang="ru-RU" sz="2000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922114"/>
          </a:xfrm>
        </p:spPr>
        <p:txBody>
          <a:bodyPr>
            <a:noAutofit/>
          </a:bodyPr>
          <a:lstStyle/>
          <a:p>
            <a:r>
              <a:rPr lang="ru-RU" b="1" i="1" u="sng" dirty="0" smtClean="0">
                <a:solidFill>
                  <a:srgbClr val="C00000"/>
                </a:solidFill>
              </a:rPr>
              <a:t>Актуальность проблемы</a:t>
            </a:r>
            <a:r>
              <a:rPr lang="ru-RU" b="1" i="1" dirty="0" smtClean="0">
                <a:solidFill>
                  <a:srgbClr val="C00000"/>
                </a:solidFill>
              </a:rPr>
              <a:t>:</a:t>
            </a:r>
            <a:br>
              <a:rPr lang="ru-RU" b="1" i="1" dirty="0" smtClean="0">
                <a:solidFill>
                  <a:srgbClr val="C00000"/>
                </a:solidFill>
              </a:rPr>
            </a:b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79512" y="620688"/>
            <a:ext cx="8507288" cy="5505475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endParaRPr lang="ru-RU" dirty="0"/>
          </a:p>
          <a:p>
            <a:r>
              <a:rPr lang="ru-RU" i="1" dirty="0">
                <a:latin typeface="+mj-lt"/>
              </a:rPr>
              <a:t>Дети старшей группы имеют недостаточное представление об овощах, о том где они растут, как за ними ухаживать, и их роли в сохранении и укреплении здоровья. </a:t>
            </a:r>
            <a:endParaRPr lang="ru-RU" i="1" dirty="0" smtClean="0">
              <a:latin typeface="+mj-lt"/>
            </a:endParaRPr>
          </a:p>
          <a:p>
            <a:r>
              <a:rPr lang="ru-RU" i="1" dirty="0" smtClean="0">
                <a:latin typeface="+mj-lt"/>
              </a:rPr>
              <a:t>Участвуя </a:t>
            </a:r>
            <a:r>
              <a:rPr lang="ru-RU" i="1" dirty="0">
                <a:latin typeface="+mj-lt"/>
              </a:rPr>
              <a:t>в проекте "Дары осени", дети получат знания и представление об </a:t>
            </a:r>
            <a:r>
              <a:rPr lang="ru-RU" i="1" dirty="0" smtClean="0">
                <a:latin typeface="+mj-lt"/>
              </a:rPr>
              <a:t>овощах, фруктах, грибах  </a:t>
            </a:r>
            <a:r>
              <a:rPr lang="ru-RU" i="1" dirty="0">
                <a:latin typeface="+mj-lt"/>
              </a:rPr>
              <a:t>их </a:t>
            </a:r>
            <a:r>
              <a:rPr lang="ru-RU" i="1" dirty="0" smtClean="0">
                <a:latin typeface="+mj-lt"/>
              </a:rPr>
              <a:t>свойствах.</a:t>
            </a:r>
          </a:p>
          <a:p>
            <a:r>
              <a:rPr lang="ru-RU" i="1" dirty="0" smtClean="0">
                <a:latin typeface="+mj-lt"/>
              </a:rPr>
              <a:t>Расширятся знания детей об осени, ее признаках и дарах.</a:t>
            </a:r>
          </a:p>
          <a:p>
            <a:r>
              <a:rPr lang="ru-RU" i="1" dirty="0" smtClean="0">
                <a:latin typeface="+mj-lt"/>
              </a:rPr>
              <a:t>А </a:t>
            </a:r>
            <a:r>
              <a:rPr lang="ru-RU" i="1" dirty="0">
                <a:latin typeface="+mj-lt"/>
              </a:rPr>
              <a:t>так же это проект направлен на развитие связной речи и творческих способностей. </a:t>
            </a: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u="sng" dirty="0" smtClean="0">
                <a:solidFill>
                  <a:srgbClr val="C00000"/>
                </a:solidFill>
              </a:rPr>
              <a:t>Творчество детей на тему: «Деревья».</a:t>
            </a:r>
            <a:endParaRPr lang="ru-RU" b="1" i="1" u="sng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детский сад14\детсад 14\255CANON\IMG_476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560" y="1484784"/>
            <a:ext cx="3646354" cy="2730230"/>
          </a:xfrm>
          <a:prstGeom prst="rect">
            <a:avLst/>
          </a:prstGeom>
          <a:noFill/>
        </p:spPr>
      </p:pic>
      <p:pic>
        <p:nvPicPr>
          <p:cNvPr id="1027" name="Picture 3" descr="C:\детский сад14\детсад 14\255CANON\IMG_477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88360" y="4269741"/>
            <a:ext cx="3560104" cy="2471627"/>
          </a:xfrm>
          <a:prstGeom prst="rect">
            <a:avLst/>
          </a:prstGeom>
          <a:noFill/>
        </p:spPr>
      </p:pic>
      <p:pic>
        <p:nvPicPr>
          <p:cNvPr id="1028" name="Picture 4" descr="C:\детский сад14\детсад 14\255CANON\IMG_478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148064" y="1484784"/>
            <a:ext cx="3528392" cy="2642180"/>
          </a:xfrm>
          <a:prstGeom prst="rect">
            <a:avLst/>
          </a:prstGeom>
          <a:noFill/>
        </p:spPr>
      </p:pic>
      <p:pic>
        <p:nvPicPr>
          <p:cNvPr id="2050" name="Picture 2" descr="C:\детский сад14\детсад 14\259CANON\IMG_4852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83568" y="4293096"/>
            <a:ext cx="3672408" cy="244827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922114"/>
          </a:xfrm>
        </p:spPr>
        <p:txBody>
          <a:bodyPr>
            <a:normAutofit/>
          </a:bodyPr>
          <a:lstStyle/>
          <a:p>
            <a:r>
              <a:rPr lang="ru-RU" sz="4000" b="1" i="1" u="sng" dirty="0" smtClean="0">
                <a:solidFill>
                  <a:srgbClr val="C00000"/>
                </a:solidFill>
              </a:rPr>
              <a:t>Поделки на тему «Деревья</a:t>
            </a:r>
            <a:r>
              <a:rPr lang="ru-RU" b="1" i="1" u="sng" dirty="0" smtClean="0">
                <a:solidFill>
                  <a:srgbClr val="C00000"/>
                </a:solidFill>
              </a:rPr>
              <a:t>».</a:t>
            </a:r>
            <a:endParaRPr lang="ru-RU" b="1" i="1" u="sng" dirty="0">
              <a:solidFill>
                <a:srgbClr val="C00000"/>
              </a:solidFill>
            </a:endParaRPr>
          </a:p>
        </p:txBody>
      </p:sp>
      <p:pic>
        <p:nvPicPr>
          <p:cNvPr id="4098" name="Picture 2" descr="C:\детский сад14\детсад 14\255CANON\IMG_475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1268760"/>
            <a:ext cx="2784309" cy="2088232"/>
          </a:xfrm>
          <a:prstGeom prst="rect">
            <a:avLst/>
          </a:prstGeom>
          <a:noFill/>
        </p:spPr>
      </p:pic>
      <p:pic>
        <p:nvPicPr>
          <p:cNvPr id="4099" name="Picture 3" descr="C:\детский сад14\детсад 14\255CANON\IMG_475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528" y="3573016"/>
            <a:ext cx="2264725" cy="3024336"/>
          </a:xfrm>
          <a:prstGeom prst="rect">
            <a:avLst/>
          </a:prstGeom>
          <a:noFill/>
        </p:spPr>
      </p:pic>
      <p:pic>
        <p:nvPicPr>
          <p:cNvPr id="4100" name="Picture 4" descr="C:\детский сад14\детсад 14\255CANON\IMG_475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491880" y="1268760"/>
            <a:ext cx="1941193" cy="2592288"/>
          </a:xfrm>
          <a:prstGeom prst="rect">
            <a:avLst/>
          </a:prstGeom>
          <a:noFill/>
        </p:spPr>
      </p:pic>
      <p:pic>
        <p:nvPicPr>
          <p:cNvPr id="4101" name="Picture 5" descr="C:\детский сад14\детсад 14\255CANON\IMG_4758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156176" y="1340768"/>
            <a:ext cx="2833613" cy="2121905"/>
          </a:xfrm>
          <a:prstGeom prst="rect">
            <a:avLst/>
          </a:prstGeom>
          <a:noFill/>
        </p:spPr>
      </p:pic>
      <p:pic>
        <p:nvPicPr>
          <p:cNvPr id="4102" name="Picture 6" descr="C:\детский сад14\детсад 14\255CANON\IMG_4774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516216" y="3717032"/>
            <a:ext cx="2232248" cy="2980966"/>
          </a:xfrm>
          <a:prstGeom prst="rect">
            <a:avLst/>
          </a:prstGeom>
          <a:noFill/>
        </p:spPr>
      </p:pic>
      <p:pic>
        <p:nvPicPr>
          <p:cNvPr id="4103" name="Picture 7" descr="C:\детский сад14\детсад 14\255CANON\IMG_4760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987824" y="4221088"/>
            <a:ext cx="2980966" cy="223224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 flipH="1">
            <a:off x="1619672" y="5877272"/>
            <a:ext cx="6651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</a:rPr>
              <a:t>.</a:t>
            </a:r>
            <a:endParaRPr lang="ru-RU" sz="3200" b="1" i="1" dirty="0">
              <a:solidFill>
                <a:srgbClr val="C00000"/>
              </a:solidFill>
            </a:endParaRPr>
          </a:p>
        </p:txBody>
      </p:sp>
      <p:pic>
        <p:nvPicPr>
          <p:cNvPr id="2" name="Picture 2" descr="C:\детский сад14\детсад 14\259CANON\IMG_483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27584" y="1124744"/>
            <a:ext cx="7404474" cy="554414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79512" y="188640"/>
            <a:ext cx="83529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</a:rPr>
              <a:t>                   </a:t>
            </a:r>
            <a:r>
              <a:rPr lang="ru-RU" sz="2800" b="1" i="1" u="sng" dirty="0" smtClean="0">
                <a:solidFill>
                  <a:srgbClr val="C00000"/>
                </a:solidFill>
              </a:rPr>
              <a:t>Поделка семьи Насти Сутягиной</a:t>
            </a:r>
          </a:p>
          <a:p>
            <a:r>
              <a:rPr lang="ru-RU" sz="2800" b="1" i="1" dirty="0" smtClean="0">
                <a:solidFill>
                  <a:srgbClr val="C00000"/>
                </a:solidFill>
              </a:rPr>
              <a:t>                      «</a:t>
            </a:r>
            <a:r>
              <a:rPr lang="ru-RU" sz="2800" b="1" i="1" u="sng" dirty="0" smtClean="0">
                <a:solidFill>
                  <a:srgbClr val="C00000"/>
                </a:solidFill>
              </a:rPr>
              <a:t>Фрукты - витамины».</a:t>
            </a:r>
          </a:p>
          <a:p>
            <a:endParaRPr lang="ru-RU" sz="24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i="1" u="sng" dirty="0" smtClean="0">
                <a:solidFill>
                  <a:srgbClr val="C00000"/>
                </a:solidFill>
              </a:rPr>
              <a:t>Творчество детей на тему:</a:t>
            </a:r>
            <a:br>
              <a:rPr lang="ru-RU" sz="4000" b="1" i="1" u="sng" dirty="0" smtClean="0">
                <a:solidFill>
                  <a:srgbClr val="C00000"/>
                </a:solidFill>
              </a:rPr>
            </a:br>
            <a:r>
              <a:rPr lang="ru-RU" sz="4000" b="1" i="1" u="sng" dirty="0" smtClean="0">
                <a:solidFill>
                  <a:srgbClr val="C00000"/>
                </a:solidFill>
              </a:rPr>
              <a:t>«Фрукты».</a:t>
            </a:r>
            <a:endParaRPr lang="ru-RU" sz="4000" u="sng" dirty="0"/>
          </a:p>
        </p:txBody>
      </p:sp>
      <p:pic>
        <p:nvPicPr>
          <p:cNvPr id="3" name="Picture 2" descr="C:\детский сад14\детсад 14\251CANON\IMG_469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1556792"/>
            <a:ext cx="3504932" cy="4680520"/>
          </a:xfrm>
          <a:prstGeom prst="rect">
            <a:avLst/>
          </a:prstGeom>
          <a:noFill/>
        </p:spPr>
      </p:pic>
      <p:pic>
        <p:nvPicPr>
          <p:cNvPr id="1027" name="Picture 3" descr="C:\детский сад14\детсад 14\251CANON\IMG_469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067496" y="2060848"/>
            <a:ext cx="4808010" cy="36004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</p:spPr>
        <p:txBody>
          <a:bodyPr>
            <a:normAutofit fontScale="90000"/>
          </a:bodyPr>
          <a:lstStyle/>
          <a:p>
            <a:r>
              <a:rPr lang="ru-RU" sz="3200" b="1" i="1" u="sng" dirty="0" smtClean="0">
                <a:solidFill>
                  <a:srgbClr val="C00000"/>
                </a:solidFill>
              </a:rPr>
              <a:t>Оформление выставки </a:t>
            </a:r>
            <a:r>
              <a:rPr lang="ru-RU" sz="3200" b="1" i="1" u="sng" dirty="0">
                <a:solidFill>
                  <a:srgbClr val="C00000"/>
                </a:solidFill>
              </a:rPr>
              <a:t>детских </a:t>
            </a:r>
            <a:r>
              <a:rPr lang="ru-RU" sz="3200" b="1" i="1" u="sng" dirty="0" smtClean="0">
                <a:solidFill>
                  <a:srgbClr val="C00000"/>
                </a:solidFill>
              </a:rPr>
              <a:t>работ. </a:t>
            </a:r>
            <a:r>
              <a:rPr lang="ru-RU" sz="3200" b="1" i="1" dirty="0" smtClean="0">
                <a:solidFill>
                  <a:srgbClr val="C00000"/>
                </a:solidFill>
              </a:rPr>
              <a:t>Творчество детей на тему: «Грибы»,«Овощи».</a:t>
            </a:r>
            <a:endParaRPr lang="ru-RU" sz="3200" b="1" i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детский сад14\детсад 14\247CANON\IMG_453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1124744"/>
            <a:ext cx="3634350" cy="2725763"/>
          </a:xfrm>
          <a:prstGeom prst="rect">
            <a:avLst/>
          </a:prstGeom>
          <a:noFill/>
        </p:spPr>
      </p:pic>
      <p:pic>
        <p:nvPicPr>
          <p:cNvPr id="3" name="Picture 2" descr="C:\детский сад14\фото грибы\252CANON\IMG_470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1560" y="4077072"/>
            <a:ext cx="3461767" cy="2592288"/>
          </a:xfrm>
          <a:prstGeom prst="rect">
            <a:avLst/>
          </a:prstGeom>
          <a:noFill/>
        </p:spPr>
      </p:pic>
      <p:pic>
        <p:nvPicPr>
          <p:cNvPr id="4" name="Picture 3" descr="C:\детский сад14\фото грибы\IMG_472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148064" y="1196752"/>
            <a:ext cx="3240360" cy="2683207"/>
          </a:xfrm>
          <a:prstGeom prst="rect">
            <a:avLst/>
          </a:prstGeom>
          <a:noFill/>
        </p:spPr>
      </p:pic>
      <p:pic>
        <p:nvPicPr>
          <p:cNvPr id="3076" name="Picture 4" descr="H:\Лена\6-7 Радуга\Фото\DSC02712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572000" y="4077072"/>
            <a:ext cx="3888431" cy="244827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86800" cy="980728"/>
          </a:xfrm>
        </p:spPr>
        <p:txBody>
          <a:bodyPr>
            <a:noAutofit/>
          </a:bodyPr>
          <a:lstStyle/>
          <a:p>
            <a:r>
              <a:rPr lang="ru-RU" sz="3200" b="1" i="1" u="sng" dirty="0" smtClean="0">
                <a:solidFill>
                  <a:srgbClr val="C00000"/>
                </a:solidFill>
              </a:rPr>
              <a:t>Игры детей в дидактические игры:</a:t>
            </a:r>
            <a:br>
              <a:rPr lang="ru-RU" sz="3200" b="1" i="1" u="sng" dirty="0" smtClean="0">
                <a:solidFill>
                  <a:srgbClr val="C00000"/>
                </a:solidFill>
              </a:rPr>
            </a:br>
            <a:r>
              <a:rPr lang="ru-RU" sz="3200" b="1" i="1" u="sng" dirty="0" smtClean="0">
                <a:solidFill>
                  <a:srgbClr val="C00000"/>
                </a:solidFill>
              </a:rPr>
              <a:t> лото «Фрукты», »Птицы».</a:t>
            </a:r>
            <a:endParaRPr lang="ru-RU" sz="3200" b="1" i="1" u="sng" dirty="0">
              <a:solidFill>
                <a:srgbClr val="C00000"/>
              </a:solidFill>
            </a:endParaRPr>
          </a:p>
        </p:txBody>
      </p:sp>
      <p:pic>
        <p:nvPicPr>
          <p:cNvPr id="3075" name="Picture 3" descr="C:\детский сад14\детсад 14\258CANON\IMG_48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1268760"/>
            <a:ext cx="4419591" cy="3312368"/>
          </a:xfrm>
          <a:prstGeom prst="rect">
            <a:avLst/>
          </a:prstGeom>
          <a:noFill/>
        </p:spPr>
      </p:pic>
      <p:pic>
        <p:nvPicPr>
          <p:cNvPr id="1026" name="Picture 2" descr="C:\детский сад14\детсад 14\258CANON\IMG_481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67588" y="3068960"/>
            <a:ext cx="4324273" cy="324036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165304"/>
            <a:ext cx="8136904" cy="504056"/>
          </a:xfrm>
        </p:spPr>
        <p:txBody>
          <a:bodyPr>
            <a:normAutofit fontScale="90000"/>
          </a:bodyPr>
          <a:lstStyle/>
          <a:p>
            <a:r>
              <a:rPr lang="ru-RU" i="1" u="sng" dirty="0" smtClean="0">
                <a:solidFill>
                  <a:srgbClr val="C00000"/>
                </a:solidFill>
              </a:rPr>
              <a:t>Корзина грибов(</a:t>
            </a:r>
            <a:r>
              <a:rPr lang="ru-RU" sz="3600" i="1" u="sng" dirty="0" smtClean="0">
                <a:solidFill>
                  <a:srgbClr val="C00000"/>
                </a:solidFill>
              </a:rPr>
              <a:t>Максим В)</a:t>
            </a:r>
            <a:r>
              <a:rPr lang="ru-RU" i="1" u="sng" dirty="0" smtClean="0">
                <a:solidFill>
                  <a:srgbClr val="C00000"/>
                </a:solidFill>
              </a:rPr>
              <a:t>.</a:t>
            </a:r>
            <a:endParaRPr lang="ru-RU" i="1" u="sng" dirty="0">
              <a:solidFill>
                <a:srgbClr val="C00000"/>
              </a:solidFill>
            </a:endParaRPr>
          </a:p>
        </p:txBody>
      </p:sp>
      <p:pic>
        <p:nvPicPr>
          <p:cNvPr id="3074" name="Picture 2" descr="C:\детский сад14\детсад 14\259CANON\IMG_483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3568" y="188997"/>
            <a:ext cx="7909156" cy="592203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949280"/>
            <a:ext cx="9144000" cy="778098"/>
          </a:xfrm>
        </p:spPr>
        <p:txBody>
          <a:bodyPr>
            <a:normAutofit/>
          </a:bodyPr>
          <a:lstStyle/>
          <a:p>
            <a:r>
              <a:rPr lang="ru-RU" sz="3200" b="1" i="1" u="sng" dirty="0" smtClean="0">
                <a:solidFill>
                  <a:srgbClr val="C00000"/>
                </a:solidFill>
              </a:rPr>
              <a:t>Поделка семьи Саши </a:t>
            </a:r>
            <a:r>
              <a:rPr lang="ru-RU" sz="3200" b="1" i="1" u="sng" dirty="0" err="1" smtClean="0">
                <a:solidFill>
                  <a:srgbClr val="C00000"/>
                </a:solidFill>
              </a:rPr>
              <a:t>Лагодина</a:t>
            </a:r>
            <a:r>
              <a:rPr lang="ru-RU" sz="3200" b="1" i="1" u="sng" dirty="0" smtClean="0">
                <a:solidFill>
                  <a:srgbClr val="C00000"/>
                </a:solidFill>
              </a:rPr>
              <a:t>  «Грибы».</a:t>
            </a:r>
            <a:endParaRPr lang="ru-RU" sz="3200" b="1" i="1" u="sng" dirty="0">
              <a:solidFill>
                <a:srgbClr val="C00000"/>
              </a:solidFill>
            </a:endParaRPr>
          </a:p>
        </p:txBody>
      </p:sp>
      <p:pic>
        <p:nvPicPr>
          <p:cNvPr id="4098" name="Picture 2" descr="C:\детский сад14\детсад 14\259CANON\IMG_48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31414" y="188639"/>
            <a:ext cx="7801026" cy="584106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021288"/>
            <a:ext cx="8219256" cy="720080"/>
          </a:xfrm>
        </p:spPr>
        <p:txBody>
          <a:bodyPr>
            <a:normAutofit/>
          </a:bodyPr>
          <a:lstStyle/>
          <a:p>
            <a:r>
              <a:rPr lang="ru-RU" sz="3600" i="1" u="sng" dirty="0" smtClean="0">
                <a:solidFill>
                  <a:srgbClr val="C00000"/>
                </a:solidFill>
              </a:rPr>
              <a:t>Поделка семьи Димы Тишкова</a:t>
            </a:r>
            <a:r>
              <a:rPr lang="ru-RU" sz="3600" i="1" u="sng" dirty="0" smtClean="0"/>
              <a:t>.</a:t>
            </a:r>
            <a:endParaRPr lang="ru-RU" sz="3600" i="1" u="sng" dirty="0"/>
          </a:p>
        </p:txBody>
      </p:sp>
      <p:pic>
        <p:nvPicPr>
          <p:cNvPr id="1026" name="Picture 2" descr="C:\детский сад14\детсад 14\251CANON\IMG_469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108573"/>
            <a:ext cx="7992888" cy="598472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8075240" cy="1417638"/>
          </a:xfrm>
        </p:spPr>
        <p:txBody>
          <a:bodyPr>
            <a:normAutofit/>
          </a:bodyPr>
          <a:lstStyle/>
          <a:p>
            <a:r>
              <a:rPr lang="ru-RU" sz="2800" b="1" i="1" u="sng" dirty="0" smtClean="0">
                <a:solidFill>
                  <a:srgbClr val="C00000"/>
                </a:solidFill>
              </a:rPr>
              <a:t>Осенний утренник по мотивам басни С.Крылова»Стрекоза и муравей».</a:t>
            </a:r>
            <a:endParaRPr lang="ru-RU" sz="2800" b="1" i="1" u="sng" dirty="0">
              <a:solidFill>
                <a:srgbClr val="C00000"/>
              </a:solidFill>
            </a:endParaRPr>
          </a:p>
        </p:txBody>
      </p:sp>
      <p:pic>
        <p:nvPicPr>
          <p:cNvPr id="1027" name="Picture 3" descr="C:\детский сад14\детсад 14\Радуга 2014\IMG_291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19" y="1556792"/>
            <a:ext cx="3168352" cy="2376264"/>
          </a:xfrm>
          <a:prstGeom prst="rect">
            <a:avLst/>
          </a:prstGeom>
          <a:noFill/>
        </p:spPr>
      </p:pic>
      <p:pic>
        <p:nvPicPr>
          <p:cNvPr id="1028" name="Picture 4" descr="C:\детский сад14\детсад 14\Радуга 2014\IMG_293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7517" y="4293096"/>
            <a:ext cx="3072341" cy="2304256"/>
          </a:xfrm>
          <a:prstGeom prst="rect">
            <a:avLst/>
          </a:prstGeom>
          <a:noFill/>
        </p:spPr>
      </p:pic>
      <p:pic>
        <p:nvPicPr>
          <p:cNvPr id="1029" name="Picture 5" descr="C:\детский сад14\детсад 14\Радуга 2014\IMG_290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491880" y="2564904"/>
            <a:ext cx="2106234" cy="2808312"/>
          </a:xfrm>
          <a:prstGeom prst="rect">
            <a:avLst/>
          </a:prstGeom>
          <a:noFill/>
        </p:spPr>
      </p:pic>
      <p:pic>
        <p:nvPicPr>
          <p:cNvPr id="1030" name="Picture 6" descr="C:\детский сад14\детсад 14\Радуга 2014\IMG_2922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652120" y="1556792"/>
            <a:ext cx="3240021" cy="2430016"/>
          </a:xfrm>
          <a:prstGeom prst="rect">
            <a:avLst/>
          </a:prstGeom>
          <a:noFill/>
        </p:spPr>
      </p:pic>
      <p:pic>
        <p:nvPicPr>
          <p:cNvPr id="1031" name="Picture 7" descr="C:\детский сад14\детсад 14\Радуга 2014\IMG_2923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796136" y="4256838"/>
            <a:ext cx="3096344" cy="2322258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u="sng" dirty="0" smtClean="0">
                <a:solidFill>
                  <a:srgbClr val="C00000"/>
                </a:solidFill>
              </a:rPr>
              <a:t>Цель проекта: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+mj-lt"/>
              </a:rPr>
              <a:t>Формировать познавательный интерес </a:t>
            </a:r>
            <a:r>
              <a:rPr lang="en-US" dirty="0" smtClean="0">
                <a:latin typeface="+mj-lt"/>
              </a:rPr>
              <a:t>      </a:t>
            </a:r>
            <a:r>
              <a:rPr lang="ru-RU" dirty="0" smtClean="0">
                <a:latin typeface="+mj-lt"/>
              </a:rPr>
              <a:t>к окружающей среде</a:t>
            </a:r>
          </a:p>
          <a:p>
            <a:r>
              <a:rPr lang="ru-RU" dirty="0" smtClean="0">
                <a:latin typeface="+mj-lt"/>
              </a:rPr>
              <a:t>познакомить детей со временем года «Осень»</a:t>
            </a:r>
          </a:p>
          <a:p>
            <a:r>
              <a:rPr lang="ru-RU" dirty="0" smtClean="0">
                <a:latin typeface="+mj-lt"/>
              </a:rPr>
              <a:t>осенними явлениями природы </a:t>
            </a:r>
          </a:p>
          <a:p>
            <a:r>
              <a:rPr lang="ru-RU" dirty="0" smtClean="0">
                <a:latin typeface="+mj-lt"/>
              </a:rPr>
              <a:t>названиями овощей, фруктов, грибами.</a:t>
            </a:r>
            <a:endParaRPr lang="ru-RU" dirty="0"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i="1" u="sng" dirty="0" smtClean="0">
                <a:solidFill>
                  <a:srgbClr val="C00000"/>
                </a:solidFill>
              </a:rPr>
              <a:t>Используемая литература</a:t>
            </a:r>
            <a:endParaRPr lang="ru-RU" sz="2800" b="1" i="1" u="sng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24744"/>
            <a:ext cx="8435280" cy="5001419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400" dirty="0" smtClean="0"/>
              <a:t> </a:t>
            </a:r>
          </a:p>
          <a:p>
            <a:r>
              <a:rPr lang="ru-RU" sz="2000" dirty="0" smtClean="0"/>
              <a:t>В.В. </a:t>
            </a:r>
            <a:r>
              <a:rPr lang="ru-RU" sz="2000" dirty="0" err="1" smtClean="0"/>
              <a:t>Гербова</a:t>
            </a:r>
            <a:r>
              <a:rPr lang="ru-RU" sz="2000" dirty="0" smtClean="0"/>
              <a:t> «Занятия  по развитию речи в старшей группе детского сада»</a:t>
            </a:r>
          </a:p>
          <a:p>
            <a:endParaRPr lang="ru-RU" sz="2000" dirty="0" smtClean="0"/>
          </a:p>
          <a:p>
            <a:r>
              <a:rPr lang="ru-RU" sz="2000" dirty="0" err="1" smtClean="0"/>
              <a:t>В.В.Гербова</a:t>
            </a:r>
            <a:r>
              <a:rPr lang="ru-RU" sz="2000" dirty="0" smtClean="0"/>
              <a:t> Книга для чтения в детском  саду и дома(4-5 лет)-Оникс,2011г.</a:t>
            </a:r>
          </a:p>
          <a:p>
            <a:pPr>
              <a:buNone/>
            </a:pPr>
            <a:endParaRPr lang="ru-RU" sz="2000" dirty="0" smtClean="0"/>
          </a:p>
          <a:p>
            <a:r>
              <a:rPr lang="ru-RU" sz="2000" dirty="0" smtClean="0"/>
              <a:t>Прослушивание записи П.И. Чайковского «Времена года. Осень».</a:t>
            </a:r>
          </a:p>
          <a:p>
            <a:endParaRPr lang="ru-RU" sz="2400" dirty="0" smtClean="0"/>
          </a:p>
          <a:p>
            <a:r>
              <a:rPr lang="ru-RU" sz="2400" dirty="0" smtClean="0"/>
              <a:t>Лексические темы по развитию речи (старшая группа)</a:t>
            </a:r>
          </a:p>
          <a:p>
            <a:pPr>
              <a:buNone/>
            </a:pPr>
            <a:r>
              <a:rPr lang="ru-RU" sz="2000" dirty="0" smtClean="0"/>
              <a:t> </a:t>
            </a:r>
          </a:p>
          <a:p>
            <a:r>
              <a:rPr lang="ru-RU" sz="2000" dirty="0" smtClean="0"/>
              <a:t>Т.А.Шорыгина  Овощи. Какие они?</a:t>
            </a:r>
          </a:p>
          <a:p>
            <a:pPr>
              <a:buNone/>
            </a:pPr>
            <a:r>
              <a:rPr lang="ru-RU" sz="2000" dirty="0" smtClean="0"/>
              <a:t> </a:t>
            </a:r>
          </a:p>
          <a:p>
            <a:r>
              <a:rPr lang="ru-RU" sz="2000" dirty="0" smtClean="0"/>
              <a:t>Источник: http://doshvozrast.ru/konspekt/poznovrazv45.htm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404664"/>
            <a:ext cx="7715200" cy="5721499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3900" b="1" dirty="0" smtClean="0">
                <a:solidFill>
                  <a:srgbClr val="C00000"/>
                </a:solidFill>
              </a:rPr>
              <a:t>                А. С. Пушкин</a:t>
            </a:r>
          </a:p>
          <a:p>
            <a:pPr>
              <a:buNone/>
            </a:pPr>
            <a:r>
              <a:rPr lang="ru-RU" b="1" i="1" dirty="0" smtClean="0">
                <a:solidFill>
                  <a:srgbClr val="C00000"/>
                </a:solidFill>
              </a:rPr>
              <a:t>    </a:t>
            </a:r>
            <a:r>
              <a:rPr lang="ru-RU" b="1" i="1" dirty="0" smtClean="0"/>
              <a:t>Унылая пора! Очей очарованье!</a:t>
            </a:r>
            <a:br>
              <a:rPr lang="ru-RU" b="1" i="1" dirty="0" smtClean="0"/>
            </a:br>
            <a:r>
              <a:rPr lang="ru-RU" b="1" i="1" dirty="0" smtClean="0"/>
              <a:t>Приятна мне твоя прощальная краса —</a:t>
            </a:r>
            <a:br>
              <a:rPr lang="ru-RU" b="1" i="1" dirty="0" smtClean="0"/>
            </a:br>
            <a:r>
              <a:rPr lang="ru-RU" b="1" i="1" dirty="0" smtClean="0"/>
              <a:t>Люблю я пышное природы увяданье,</a:t>
            </a:r>
            <a:br>
              <a:rPr lang="ru-RU" b="1" i="1" dirty="0" smtClean="0"/>
            </a:br>
            <a:r>
              <a:rPr lang="ru-RU" b="1" i="1" dirty="0" smtClean="0"/>
              <a:t>В багрец и в золото одетые леса,</a:t>
            </a:r>
            <a:br>
              <a:rPr lang="ru-RU" b="1" i="1" dirty="0" smtClean="0"/>
            </a:br>
            <a:r>
              <a:rPr lang="ru-RU" b="1" i="1" dirty="0" smtClean="0"/>
              <a:t>В их сенях ветра шум и свежее дыханье,</a:t>
            </a:r>
            <a:br>
              <a:rPr lang="ru-RU" b="1" i="1" dirty="0" smtClean="0"/>
            </a:br>
            <a:r>
              <a:rPr lang="ru-RU" b="1" i="1" dirty="0" smtClean="0"/>
              <a:t>И мглой волнистою покрыты небеса,</a:t>
            </a:r>
            <a:br>
              <a:rPr lang="ru-RU" b="1" i="1" dirty="0" smtClean="0"/>
            </a:br>
            <a:r>
              <a:rPr lang="ru-RU" b="1" i="1" dirty="0" smtClean="0"/>
              <a:t>И редкий солнца луч, и первые морозы,</a:t>
            </a:r>
            <a:br>
              <a:rPr lang="ru-RU" b="1" i="1" dirty="0" smtClean="0"/>
            </a:br>
            <a:r>
              <a:rPr lang="ru-RU" b="1" i="1" dirty="0" smtClean="0"/>
              <a:t>И отдаленные седой зимы угрозы.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u="sng" dirty="0" smtClean="0"/>
              <a:t>      </a:t>
            </a:r>
            <a:r>
              <a:rPr lang="ru-RU" sz="4400" u="sng" dirty="0" smtClean="0"/>
              <a:t>Спасибо за внимание!</a:t>
            </a:r>
            <a:r>
              <a:rPr lang="ru-RU" sz="4400" dirty="0" smtClean="0"/>
              <a:t/>
            </a:r>
            <a:br>
              <a:rPr lang="ru-RU" sz="4400" dirty="0" smtClean="0"/>
            </a:br>
            <a:endParaRPr lang="ru-RU" sz="4400" dirty="0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i="1" u="sng" dirty="0" smtClean="0">
                <a:solidFill>
                  <a:srgbClr val="C00000"/>
                </a:solidFill>
              </a:rPr>
              <a:t>Задачи:</a:t>
            </a:r>
            <a:br>
              <a:rPr lang="ru-RU" b="1" i="1" u="sng" dirty="0" smtClean="0">
                <a:solidFill>
                  <a:srgbClr val="C00000"/>
                </a:solidFill>
              </a:rPr>
            </a:br>
            <a:endParaRPr lang="ru-RU" b="1" i="1" u="sng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836712"/>
            <a:ext cx="8855968" cy="5544616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endParaRPr lang="ru-RU" sz="5000" dirty="0"/>
          </a:p>
          <a:p>
            <a:pPr>
              <a:buNone/>
            </a:pPr>
            <a:r>
              <a:rPr lang="ru-RU" sz="7400" b="1" i="1" dirty="0">
                <a:latin typeface="+mj-lt"/>
              </a:rPr>
              <a:t>1. Развивающие:</a:t>
            </a:r>
          </a:p>
          <a:p>
            <a:r>
              <a:rPr lang="ru-RU" sz="5000" dirty="0">
                <a:latin typeface="+mj-lt"/>
              </a:rPr>
              <a:t>- </a:t>
            </a:r>
            <a:r>
              <a:rPr lang="ru-RU" sz="5500" dirty="0">
                <a:latin typeface="+mj-lt"/>
              </a:rPr>
              <a:t>обеспечить развитие умения наблюдать, описывать овощи, фрукты, </a:t>
            </a:r>
            <a:r>
              <a:rPr lang="ru-RU" sz="5500" dirty="0" smtClean="0">
                <a:latin typeface="+mj-lt"/>
              </a:rPr>
              <a:t>грибы</a:t>
            </a:r>
            <a:endParaRPr lang="ru-RU" sz="5500" dirty="0">
              <a:latin typeface="+mj-lt"/>
            </a:endParaRPr>
          </a:p>
          <a:p>
            <a:r>
              <a:rPr lang="ru-RU" sz="5500" dirty="0">
                <a:latin typeface="+mj-lt"/>
              </a:rPr>
              <a:t>- обеспечить развитие любознательности, воображения, памяти, логического </a:t>
            </a:r>
            <a:r>
              <a:rPr lang="ru-RU" sz="5500" dirty="0" smtClean="0">
                <a:latin typeface="+mj-lt"/>
              </a:rPr>
              <a:t>     мышления</a:t>
            </a:r>
            <a:r>
              <a:rPr lang="ru-RU" sz="5500" dirty="0">
                <a:latin typeface="+mj-lt"/>
              </a:rPr>
              <a:t>, самостоятельности. </a:t>
            </a:r>
            <a:endParaRPr lang="ru-RU" sz="5500" dirty="0" smtClean="0">
              <a:latin typeface="+mj-lt"/>
            </a:endParaRPr>
          </a:p>
          <a:p>
            <a:endParaRPr lang="ru-RU" sz="5000" dirty="0">
              <a:latin typeface="+mj-lt"/>
            </a:endParaRPr>
          </a:p>
          <a:p>
            <a:pPr>
              <a:buNone/>
            </a:pPr>
            <a:r>
              <a:rPr lang="ru-RU" sz="7400" b="1" i="1" dirty="0">
                <a:latin typeface="+mj-lt"/>
              </a:rPr>
              <a:t>2. Обучающие:</a:t>
            </a:r>
          </a:p>
          <a:p>
            <a:r>
              <a:rPr lang="ru-RU" sz="5000" dirty="0">
                <a:latin typeface="+mj-lt"/>
              </a:rPr>
              <a:t>- </a:t>
            </a:r>
            <a:r>
              <a:rPr lang="ru-RU" sz="5500" dirty="0">
                <a:latin typeface="+mj-lt"/>
              </a:rPr>
              <a:t>способствовать развитию в сознании детей обобщающих понятий «овощи», «фрукты», «грибы</a:t>
            </a:r>
            <a:r>
              <a:rPr lang="ru-RU" sz="5500" dirty="0" smtClean="0">
                <a:latin typeface="+mj-lt"/>
              </a:rPr>
              <a:t>»</a:t>
            </a:r>
            <a:endParaRPr lang="ru-RU" sz="5500" dirty="0">
              <a:latin typeface="+mj-lt"/>
            </a:endParaRPr>
          </a:p>
          <a:p>
            <a:r>
              <a:rPr lang="ru-RU" sz="5500" dirty="0">
                <a:latin typeface="+mj-lt"/>
              </a:rPr>
              <a:t>- подвести к выводу о пользе овощей и фруктов для человека: это источник витаминов и жизненной силы, очень вкусный продукт </a:t>
            </a:r>
            <a:r>
              <a:rPr lang="ru-RU" sz="5500" dirty="0" smtClean="0">
                <a:latin typeface="+mj-lt"/>
              </a:rPr>
              <a:t>питания</a:t>
            </a:r>
            <a:endParaRPr lang="ru-RU" sz="5500" dirty="0">
              <a:latin typeface="+mj-lt"/>
            </a:endParaRPr>
          </a:p>
          <a:p>
            <a:r>
              <a:rPr lang="ru-RU" sz="5500" dirty="0">
                <a:latin typeface="+mj-lt"/>
              </a:rPr>
              <a:t>- обогатить </a:t>
            </a:r>
            <a:r>
              <a:rPr lang="ru-RU" sz="5500" dirty="0" smtClean="0">
                <a:latin typeface="+mj-lt"/>
              </a:rPr>
              <a:t>словарный запас  детей.</a:t>
            </a:r>
          </a:p>
          <a:p>
            <a:endParaRPr lang="ru-RU" sz="5000" dirty="0">
              <a:latin typeface="+mj-lt"/>
            </a:endParaRPr>
          </a:p>
          <a:p>
            <a:pPr>
              <a:buNone/>
            </a:pPr>
            <a:r>
              <a:rPr lang="ru-RU" sz="7400" b="1" i="1" dirty="0">
                <a:latin typeface="+mj-lt"/>
              </a:rPr>
              <a:t>3. Воспитательные: </a:t>
            </a:r>
          </a:p>
          <a:p>
            <a:r>
              <a:rPr lang="ru-RU" sz="5000" dirty="0">
                <a:latin typeface="+mj-lt"/>
              </a:rPr>
              <a:t>- </a:t>
            </a:r>
            <a:r>
              <a:rPr lang="ru-RU" sz="5500" dirty="0">
                <a:latin typeface="+mj-lt"/>
              </a:rPr>
              <a:t>расширять коммуникативные способности </a:t>
            </a:r>
            <a:r>
              <a:rPr lang="ru-RU" sz="5500" dirty="0" smtClean="0">
                <a:latin typeface="+mj-lt"/>
              </a:rPr>
              <a:t>детей</a:t>
            </a:r>
            <a:endParaRPr lang="ru-RU" sz="5500" dirty="0">
              <a:latin typeface="+mj-lt"/>
            </a:endParaRPr>
          </a:p>
          <a:p>
            <a:r>
              <a:rPr lang="ru-RU" sz="5500" dirty="0">
                <a:latin typeface="+mj-lt"/>
              </a:rPr>
              <a:t>- воспитывать у детей способность выслушивать друг друга, не </a:t>
            </a:r>
            <a:r>
              <a:rPr lang="ru-RU" sz="5500" dirty="0" smtClean="0">
                <a:latin typeface="+mj-lt"/>
              </a:rPr>
              <a:t>перебивая</a:t>
            </a:r>
            <a:endParaRPr lang="ru-RU" sz="5500" dirty="0">
              <a:latin typeface="+mj-lt"/>
            </a:endParaRPr>
          </a:p>
          <a:p>
            <a:r>
              <a:rPr lang="ru-RU" sz="5500" dirty="0">
                <a:latin typeface="+mj-lt"/>
              </a:rPr>
              <a:t>- способствовать развитию семейного творчества и сотрудничества семьи и детского сада. </a:t>
            </a:r>
          </a:p>
          <a:p>
            <a:endParaRPr lang="ru-RU" sz="55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300" b="1" i="1" u="sng" dirty="0" smtClean="0">
                <a:solidFill>
                  <a:srgbClr val="C00000"/>
                </a:solidFill>
              </a:rPr>
              <a:t>Формы реализации проекта:</a:t>
            </a:r>
            <a:endParaRPr lang="ru-RU" sz="4300" b="1" i="1" u="sng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468560" y="1196752"/>
            <a:ext cx="9793088" cy="4958011"/>
          </a:xfrm>
        </p:spPr>
        <p:txBody>
          <a:bodyPr>
            <a:noAutofit/>
          </a:bodyPr>
          <a:lstStyle/>
          <a:p>
            <a:pPr lvl="1">
              <a:buNone/>
            </a:pP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/>
              <a:t>• </a:t>
            </a:r>
            <a:r>
              <a:rPr lang="ru-RU" sz="3200" dirty="0" smtClean="0">
                <a:latin typeface="+mj-lt"/>
              </a:rPr>
              <a:t>Занятия.</a:t>
            </a:r>
            <a:r>
              <a:rPr lang="ru-RU" sz="3200" dirty="0">
                <a:latin typeface="+mj-lt"/>
              </a:rPr>
              <a:t/>
            </a:r>
            <a:br>
              <a:rPr lang="ru-RU" sz="3200" dirty="0">
                <a:latin typeface="+mj-lt"/>
              </a:rPr>
            </a:br>
            <a:r>
              <a:rPr lang="ru-RU" sz="3200" dirty="0">
                <a:latin typeface="+mj-lt"/>
              </a:rPr>
              <a:t>• </a:t>
            </a:r>
            <a:r>
              <a:rPr lang="ru-RU" sz="3200" dirty="0" smtClean="0">
                <a:latin typeface="+mj-lt"/>
              </a:rPr>
              <a:t>Дидактические</a:t>
            </a:r>
            <a:r>
              <a:rPr lang="ru-RU" sz="3200" dirty="0">
                <a:latin typeface="+mj-lt"/>
              </a:rPr>
              <a:t>, </a:t>
            </a:r>
            <a:r>
              <a:rPr lang="ru-RU" sz="3200" dirty="0" smtClean="0">
                <a:latin typeface="+mj-lt"/>
              </a:rPr>
              <a:t>сюжетно-ролевые игры</a:t>
            </a:r>
            <a:r>
              <a:rPr lang="ru-RU" sz="3200" dirty="0">
                <a:latin typeface="+mj-lt"/>
              </a:rPr>
              <a:t/>
            </a:r>
            <a:br>
              <a:rPr lang="ru-RU" sz="3200" dirty="0">
                <a:latin typeface="+mj-lt"/>
              </a:rPr>
            </a:br>
            <a:r>
              <a:rPr lang="ru-RU" sz="3200" dirty="0" smtClean="0">
                <a:latin typeface="+mj-lt"/>
              </a:rPr>
              <a:t>• беседы , пальчиковые игры , загадки.</a:t>
            </a:r>
          </a:p>
          <a:p>
            <a:pPr lvl="1">
              <a:buNone/>
            </a:pPr>
            <a:r>
              <a:rPr lang="ru-RU" sz="3200" dirty="0">
                <a:latin typeface="+mj-lt"/>
              </a:rPr>
              <a:t> </a:t>
            </a:r>
            <a:r>
              <a:rPr lang="ru-RU" sz="3200" dirty="0" smtClean="0">
                <a:latin typeface="+mj-lt"/>
              </a:rPr>
              <a:t>  • </a:t>
            </a:r>
            <a:r>
              <a:rPr lang="ru-RU" sz="3200" dirty="0">
                <a:latin typeface="+mj-lt"/>
              </a:rPr>
              <a:t>Р</a:t>
            </a:r>
            <a:r>
              <a:rPr lang="ru-RU" sz="3200" dirty="0" smtClean="0">
                <a:latin typeface="+mj-lt"/>
              </a:rPr>
              <a:t>ассматривание </a:t>
            </a:r>
            <a:r>
              <a:rPr lang="ru-RU" sz="3200" dirty="0">
                <a:latin typeface="+mj-lt"/>
              </a:rPr>
              <a:t>иллюстраций, </a:t>
            </a:r>
            <a:r>
              <a:rPr lang="ru-RU" sz="3200" dirty="0" smtClean="0">
                <a:latin typeface="+mj-lt"/>
              </a:rPr>
              <a:t>открыток.</a:t>
            </a:r>
            <a:r>
              <a:rPr lang="ru-RU" sz="3200" dirty="0">
                <a:latin typeface="+mj-lt"/>
              </a:rPr>
              <a:t/>
            </a:r>
            <a:br>
              <a:rPr lang="ru-RU" sz="3200" dirty="0">
                <a:latin typeface="+mj-lt"/>
              </a:rPr>
            </a:br>
            <a:r>
              <a:rPr lang="ru-RU" sz="3200" dirty="0" smtClean="0">
                <a:latin typeface="+mj-lt"/>
              </a:rPr>
              <a:t>• Использование </a:t>
            </a:r>
            <a:r>
              <a:rPr lang="ru-RU" sz="3200" dirty="0" err="1" smtClean="0">
                <a:latin typeface="+mj-lt"/>
              </a:rPr>
              <a:t>мультимедийных</a:t>
            </a:r>
            <a:r>
              <a:rPr lang="ru-RU" sz="3200" dirty="0" smtClean="0">
                <a:latin typeface="+mj-lt"/>
              </a:rPr>
              <a:t> </a:t>
            </a:r>
          </a:p>
          <a:p>
            <a:pPr lvl="1">
              <a:buNone/>
            </a:pPr>
            <a:r>
              <a:rPr lang="ru-RU" sz="3200" dirty="0" smtClean="0">
                <a:latin typeface="+mj-lt"/>
              </a:rPr>
              <a:t>     презентаций.      </a:t>
            </a:r>
            <a:r>
              <a:rPr lang="ru-RU" sz="3200" dirty="0">
                <a:latin typeface="+mj-lt"/>
              </a:rPr>
              <a:t/>
            </a:r>
            <a:br>
              <a:rPr lang="ru-RU" sz="3200" dirty="0">
                <a:latin typeface="+mj-lt"/>
              </a:rPr>
            </a:br>
            <a:r>
              <a:rPr lang="ru-RU" sz="3200" dirty="0">
                <a:latin typeface="+mj-lt"/>
              </a:rPr>
              <a:t>• </a:t>
            </a:r>
            <a:r>
              <a:rPr lang="ru-RU" sz="3200" dirty="0" smtClean="0">
                <a:latin typeface="+mj-lt"/>
              </a:rPr>
              <a:t>Работа </a:t>
            </a:r>
            <a:r>
              <a:rPr lang="ru-RU" sz="3200" dirty="0">
                <a:latin typeface="+mj-lt"/>
              </a:rPr>
              <a:t>с </a:t>
            </a:r>
            <a:r>
              <a:rPr lang="ru-RU" sz="3200" dirty="0" smtClean="0">
                <a:latin typeface="+mj-lt"/>
              </a:rPr>
              <a:t>родителями.</a:t>
            </a:r>
          </a:p>
          <a:p>
            <a:pPr lvl="1">
              <a:buNone/>
            </a:pPr>
            <a:r>
              <a:rPr lang="ru-RU" sz="3200" dirty="0"/>
              <a:t> </a:t>
            </a:r>
            <a:r>
              <a:rPr lang="ru-RU" sz="3200" dirty="0" smtClean="0"/>
              <a:t>            </a:t>
            </a:r>
            <a:endParaRPr lang="ru-RU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i="1" u="sng" dirty="0" smtClean="0">
                <a:solidFill>
                  <a:srgbClr val="C00000"/>
                </a:solidFill>
              </a:rPr>
              <a:t>Предполагаемый результат:</a:t>
            </a:r>
            <a:endParaRPr lang="ru-RU" b="1" i="1" u="sng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412776"/>
            <a:ext cx="8363272" cy="4713387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• </a:t>
            </a:r>
            <a:r>
              <a:rPr lang="ru-RU" dirty="0">
                <a:latin typeface="+mj-lt"/>
              </a:rPr>
              <a:t>Расширятся знания детей об осени, ее признаках и </a:t>
            </a:r>
            <a:r>
              <a:rPr lang="ru-RU" dirty="0" smtClean="0">
                <a:latin typeface="+mj-lt"/>
              </a:rPr>
              <a:t>дарах.</a:t>
            </a:r>
          </a:p>
          <a:p>
            <a:pPr>
              <a:buNone/>
            </a:pPr>
            <a:r>
              <a:rPr lang="ru-RU" dirty="0" smtClean="0">
                <a:latin typeface="+mj-lt"/>
              </a:rPr>
              <a:t>• </a:t>
            </a:r>
            <a:r>
              <a:rPr lang="ru-RU" dirty="0">
                <a:latin typeface="+mj-lt"/>
              </a:rPr>
              <a:t>Пополнится словарный </a:t>
            </a:r>
            <a:r>
              <a:rPr lang="ru-RU" dirty="0" smtClean="0">
                <a:latin typeface="+mj-lt"/>
              </a:rPr>
              <a:t>запас.</a:t>
            </a:r>
          </a:p>
          <a:p>
            <a:pPr>
              <a:buNone/>
            </a:pPr>
            <a:r>
              <a:rPr lang="ru-RU" dirty="0" smtClean="0">
                <a:latin typeface="+mj-lt"/>
              </a:rPr>
              <a:t>• Сформируется  </a:t>
            </a:r>
            <a:r>
              <a:rPr lang="ru-RU" dirty="0" err="1" smtClean="0">
                <a:latin typeface="+mj-lt"/>
              </a:rPr>
              <a:t>активнось</a:t>
            </a:r>
            <a:r>
              <a:rPr lang="ru-RU" dirty="0" smtClean="0">
                <a:latin typeface="+mj-lt"/>
              </a:rPr>
              <a:t>  и</a:t>
            </a:r>
          </a:p>
          <a:p>
            <a:pPr>
              <a:buNone/>
            </a:pPr>
            <a:r>
              <a:rPr lang="ru-RU" dirty="0">
                <a:latin typeface="+mj-lt"/>
              </a:rPr>
              <a:t> 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заитнересованность</a:t>
            </a:r>
            <a:r>
              <a:rPr lang="ru-RU" dirty="0" smtClean="0">
                <a:latin typeface="+mj-lt"/>
              </a:rPr>
              <a:t> в образовательном </a:t>
            </a:r>
          </a:p>
          <a:p>
            <a:pPr>
              <a:buNone/>
            </a:pPr>
            <a:r>
              <a:rPr lang="ru-RU" dirty="0">
                <a:latin typeface="+mj-lt"/>
              </a:rPr>
              <a:t> </a:t>
            </a:r>
            <a:r>
              <a:rPr lang="ru-RU" dirty="0" smtClean="0">
                <a:latin typeface="+mj-lt"/>
              </a:rPr>
              <a:t> процессе детей у родителей.</a:t>
            </a:r>
            <a:endParaRPr lang="ru-RU" dirty="0"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80528" y="0"/>
            <a:ext cx="9793088" cy="1403648"/>
          </a:xfrm>
        </p:spPr>
        <p:txBody>
          <a:bodyPr>
            <a:normAutofit/>
          </a:bodyPr>
          <a:lstStyle/>
          <a:p>
            <a:r>
              <a:rPr lang="ru-RU" sz="2400" b="1" i="1" u="sng" dirty="0" smtClean="0">
                <a:solidFill>
                  <a:srgbClr val="C00000"/>
                </a:solidFill>
              </a:rPr>
              <a:t>Выставка работ детей и родителей в детском саду  </a:t>
            </a:r>
            <a:br>
              <a:rPr lang="ru-RU" sz="2400" b="1" i="1" u="sng" dirty="0" smtClean="0">
                <a:solidFill>
                  <a:srgbClr val="C00000"/>
                </a:solidFill>
              </a:rPr>
            </a:br>
            <a:r>
              <a:rPr lang="ru-RU" sz="2400" b="1" i="1" u="sng" dirty="0" smtClean="0">
                <a:solidFill>
                  <a:srgbClr val="C00000"/>
                </a:solidFill>
              </a:rPr>
              <a:t>на тему : «Дары осени».</a:t>
            </a:r>
            <a:endParaRPr lang="ru-RU" sz="2400" b="1" i="1" u="sng" dirty="0">
              <a:solidFill>
                <a:srgbClr val="C00000"/>
              </a:solidFill>
            </a:endParaRPr>
          </a:p>
        </p:txBody>
      </p:sp>
      <p:pic>
        <p:nvPicPr>
          <p:cNvPr id="5122" name="Picture 2" descr="C:\детский сад14\детсад 14\259CANON\IMG_484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1196752"/>
            <a:ext cx="2772816" cy="5544616"/>
          </a:xfrm>
          <a:prstGeom prst="rect">
            <a:avLst/>
          </a:prstGeom>
          <a:noFill/>
        </p:spPr>
      </p:pic>
      <p:pic>
        <p:nvPicPr>
          <p:cNvPr id="5123" name="Picture 3" descr="C:\детский сад14\детсад 14\259CANON\IMG_483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59832" y="1268760"/>
            <a:ext cx="2952328" cy="2552757"/>
          </a:xfrm>
          <a:prstGeom prst="rect">
            <a:avLst/>
          </a:prstGeom>
          <a:noFill/>
        </p:spPr>
      </p:pic>
      <p:pic>
        <p:nvPicPr>
          <p:cNvPr id="5124" name="Picture 4" descr="C:\детский сад14\детсад 14\259CANON\IMG_484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059832" y="4005064"/>
            <a:ext cx="3173285" cy="2592288"/>
          </a:xfrm>
          <a:prstGeom prst="rect">
            <a:avLst/>
          </a:prstGeom>
          <a:noFill/>
        </p:spPr>
      </p:pic>
      <p:pic>
        <p:nvPicPr>
          <p:cNvPr id="5125" name="Picture 5" descr="C:\детский сад14\детсад 14\259CANON\IMG_484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156176" y="1268760"/>
            <a:ext cx="2880320" cy="2491406"/>
          </a:xfrm>
          <a:prstGeom prst="rect">
            <a:avLst/>
          </a:prstGeom>
          <a:noFill/>
        </p:spPr>
      </p:pic>
      <p:pic>
        <p:nvPicPr>
          <p:cNvPr id="5126" name="Picture 6" descr="C:\детский сад14\детсад 14\259CANON\IMG_4843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516216" y="3861048"/>
            <a:ext cx="2304256" cy="281080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6093296"/>
            <a:ext cx="7859216" cy="764704"/>
          </a:xfrm>
        </p:spPr>
        <p:txBody>
          <a:bodyPr>
            <a:normAutofit/>
          </a:bodyPr>
          <a:lstStyle/>
          <a:p>
            <a:r>
              <a:rPr lang="ru-RU" sz="3200" b="1" i="1" u="sng" dirty="0" smtClean="0">
                <a:solidFill>
                  <a:srgbClr val="C00000"/>
                </a:solidFill>
              </a:rPr>
              <a:t>Поделка семьи Маши Сазоновой</a:t>
            </a:r>
            <a:r>
              <a:rPr lang="ru-RU" sz="3600" dirty="0" smtClean="0"/>
              <a:t>.</a:t>
            </a:r>
            <a:endParaRPr lang="ru-RU" sz="3600" dirty="0"/>
          </a:p>
        </p:txBody>
      </p:sp>
      <p:pic>
        <p:nvPicPr>
          <p:cNvPr id="1026" name="Picture 2" descr="C:\детский сад14\детсад 14\247CANON\IMG_452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7565" y="260648"/>
            <a:ext cx="5186523" cy="590465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724128" y="1124744"/>
            <a:ext cx="295232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Осень — времечко сырое, </a:t>
            </a:r>
            <a:br>
              <a:rPr lang="ru-RU" sz="2400" dirty="0" smtClean="0"/>
            </a:br>
            <a:r>
              <a:rPr lang="ru-RU" sz="2400" dirty="0" smtClean="0"/>
              <a:t>Дождик льется с высоты. </a:t>
            </a:r>
            <a:br>
              <a:rPr lang="ru-RU" sz="2400" dirty="0" smtClean="0"/>
            </a:br>
            <a:r>
              <a:rPr lang="ru-RU" sz="2400" dirty="0" smtClean="0"/>
              <a:t>Люди чаще раскрывают </a:t>
            </a:r>
            <a:br>
              <a:rPr lang="ru-RU" sz="2400" dirty="0" smtClean="0"/>
            </a:br>
            <a:r>
              <a:rPr lang="ru-RU" sz="2400" dirty="0" smtClean="0"/>
              <a:t>Разноцветные зонты!</a:t>
            </a:r>
            <a:endParaRPr lang="ru-RU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80528" y="0"/>
            <a:ext cx="9793088" cy="1169368"/>
          </a:xfrm>
        </p:spPr>
        <p:txBody>
          <a:bodyPr>
            <a:normAutofit fontScale="90000"/>
          </a:bodyPr>
          <a:lstStyle/>
          <a:p>
            <a:r>
              <a:rPr lang="ru-RU" i="1" u="sng" dirty="0" smtClean="0">
                <a:solidFill>
                  <a:srgbClr val="C00000"/>
                </a:solidFill>
              </a:rPr>
              <a:t>Оформление информации для родителей</a:t>
            </a:r>
            <a:r>
              <a:rPr lang="ru-RU" i="1" u="sng" dirty="0" smtClean="0"/>
              <a:t>.</a:t>
            </a:r>
            <a:endParaRPr lang="ru-RU" i="1" u="sng" dirty="0"/>
          </a:p>
        </p:txBody>
      </p:sp>
      <p:pic>
        <p:nvPicPr>
          <p:cNvPr id="2050" name="Picture 2" descr="H:\Лена\6-7 Радуга\Фото\DSC027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44548" y="1600200"/>
            <a:ext cx="8054903" cy="452596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5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FFC0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645</TotalTime>
  <Words>500</Words>
  <Application>Microsoft Office PowerPoint</Application>
  <PresentationFormat>Экран (4:3)</PresentationFormat>
  <Paragraphs>99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Подготовил воспитатель группы «Радуга»: Семенова С.В. </vt:lpstr>
      <vt:lpstr>Актуальность проблемы: </vt:lpstr>
      <vt:lpstr>Цель проекта:</vt:lpstr>
      <vt:lpstr>Задачи: </vt:lpstr>
      <vt:lpstr>Формы реализации проекта:</vt:lpstr>
      <vt:lpstr>Предполагаемый результат:</vt:lpstr>
      <vt:lpstr>Выставка работ детей и родителей в детском саду   на тему : «Дары осени».</vt:lpstr>
      <vt:lpstr>Поделка семьи Маши Сазоновой.</vt:lpstr>
      <vt:lpstr>Оформление информации для родителей.</vt:lpstr>
      <vt:lpstr>Слайд 10</vt:lpstr>
      <vt:lpstr>Слайд 11</vt:lpstr>
      <vt:lpstr>Оформление уголка природы  на тему:«Осень»</vt:lpstr>
      <vt:lpstr>Наглядный материал для детей на тему: «Овощи».</vt:lpstr>
      <vt:lpstr>Дидактические игры на тему: «Овощи»,»Фрукты».</vt:lpstr>
      <vt:lpstr>Игры детей  в дидактические игры на тему «Овощи».</vt:lpstr>
      <vt:lpstr>Поделки детей «Овощи».</vt:lpstr>
      <vt:lpstr>Выставка семейных работ.</vt:lpstr>
      <vt:lpstr>Книжка малышка семьи Максима Венчакова.</vt:lpstr>
      <vt:lpstr>Наглядный материал по теме:  «Деревья».</vt:lpstr>
      <vt:lpstr>Творчество детей на тему: «Деревья».</vt:lpstr>
      <vt:lpstr>Поделки на тему «Деревья».</vt:lpstr>
      <vt:lpstr>Слайд 22</vt:lpstr>
      <vt:lpstr>Творчество детей на тему: «Фрукты».</vt:lpstr>
      <vt:lpstr>Оформление выставки детских работ. Творчество детей на тему: «Грибы»,«Овощи».</vt:lpstr>
      <vt:lpstr>Игры детей в дидактические игры:  лото «Фрукты», »Птицы».</vt:lpstr>
      <vt:lpstr>Корзина грибов(Максим В).</vt:lpstr>
      <vt:lpstr>Поделка семьи Саши Лагодина  «Грибы».</vt:lpstr>
      <vt:lpstr>Поделка семьи Димы Тишкова.</vt:lpstr>
      <vt:lpstr>Осенний утренник по мотивам басни С.Крылова»Стрекоза и муравей».</vt:lpstr>
      <vt:lpstr>Используемая литература</vt:lpstr>
      <vt:lpstr>Слайд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Svetka</dc:creator>
  <cp:lastModifiedBy>Svetka</cp:lastModifiedBy>
  <cp:revision>165</cp:revision>
  <dcterms:created xsi:type="dcterms:W3CDTF">2014-10-05T16:11:47Z</dcterms:created>
  <dcterms:modified xsi:type="dcterms:W3CDTF">2014-11-08T16:11:18Z</dcterms:modified>
</cp:coreProperties>
</file>