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3" r:id="rId9"/>
    <p:sldId id="275" r:id="rId10"/>
    <p:sldId id="274" r:id="rId11"/>
    <p:sldId id="277" r:id="rId12"/>
    <p:sldId id="266" r:id="rId13"/>
    <p:sldId id="265" r:id="rId14"/>
    <p:sldId id="27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21F3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6421E-89E8-46D9-9429-842C790DBE23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18208-73E1-4BB1-9E22-1659FDEB8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8208-73E1-4BB1-9E22-1659FDEB844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E9C5-CC00-480A-8F1E-B7DA1C1A7535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9D8CF-D516-4F78-A3FD-D188CADF7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9BF33-B862-49DC-8B36-EA2F343E3256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294CC-C469-45F2-BCCC-30D99EC8B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F2023-0A61-4FE1-859B-CF5D2C4C52A8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174A2-E9F4-458B-A45E-084B26A26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7DCA-2CEC-43D4-A64C-4F1F896080F6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441FE-838C-482E-8060-797316EC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8B3C-6323-432D-A89B-0CDA0EF0ED63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D224-B7E0-41B1-BF5D-DC5F593F1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473DF-4CCF-400F-88CD-0FD4A3AC68B6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76ADE-0B99-4581-B98C-774FCE24F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A2E8-8D69-4FA2-911B-75E682FD1C1F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BC238-2EA8-4641-8413-54706C913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EBEE-4895-4EB1-A832-DD00013EEA95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4D025-44C3-47F3-9B10-00657FB40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80DB-2C40-4C7D-BDBC-967A0A9BBB50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1754-9470-4926-9D12-958778098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58212-3E09-4F43-8E7B-9D6123C96324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27BEF-5CAD-41A3-9327-12AE1387F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326F-4970-419A-ABA4-BA78905C40E8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0518F-BDD3-4CA4-A900-BD7417492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FE58BB-546A-4EE4-ACC3-4225EB695DB1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4AFFAC-12FC-4610-A105-5448DF47C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:\Методика преподования\кр к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36" y="0"/>
            <a:ext cx="334928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715008" y="5105400"/>
            <a:ext cx="3428992" cy="1752600"/>
          </a:xfrm>
        </p:spPr>
        <p:txBody>
          <a:bodyPr/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Презентация по экологии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Составили воспитатели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ГБОУ школа №1996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дошкольное отделение «Росток»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Феденюк Т.А.</a:t>
            </a:r>
          </a:p>
          <a:p>
            <a:pPr algn="r"/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Хисямова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Ю.Х,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авепрс\AppData\Local\Temp\Rar$DI11.801\13-12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0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34" y="214291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Черные – те страницы, которые содержат в себе списки вымерших животных</a:t>
            </a:r>
            <a:endParaRPr lang="ru-RU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1214414" y="1357298"/>
            <a:ext cx="2571768" cy="35719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Странствующий голубь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Текст 17"/>
          <p:cNvSpPr txBox="1">
            <a:spLocks/>
          </p:cNvSpPr>
          <p:nvPr/>
        </p:nvSpPr>
        <p:spPr bwMode="auto">
          <a:xfrm>
            <a:off x="1071538" y="4071942"/>
            <a:ext cx="264320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Дронт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Текст 17"/>
          <p:cNvSpPr txBox="1">
            <a:spLocks/>
          </p:cNvSpPr>
          <p:nvPr/>
        </p:nvSpPr>
        <p:spPr bwMode="auto">
          <a:xfrm>
            <a:off x="5357818" y="1357298"/>
            <a:ext cx="307183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Бескрылая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гагарка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714488"/>
            <a:ext cx="3501438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4286256"/>
            <a:ext cx="3122037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7818" y="1785926"/>
            <a:ext cx="3056127" cy="457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Users\авепрс\AppData\Local\Temp\Rar$DI11.801\13-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988"/>
            <a:ext cx="9117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1484313"/>
            <a:ext cx="75835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ru-RU" sz="60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/>
            </a:r>
            <a:br>
              <a:rPr lang="ru-RU" sz="60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</a:br>
            <a:endParaRPr lang="ru-RU" sz="6000" b="1" i="1" kern="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85728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Многие люди предлагают взять под охрану исчезающий вид животных или растений, тем самым они вносят изменения в Красную книгу. Также если они не нуждаются больше в охране, тогда эти виды переносят на другие цветные страницы книги. Это позволяет следить за различными видами животных и растений и предостеречь их от вымирания.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3786190"/>
            <a:ext cx="383493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3786190"/>
            <a:ext cx="432560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:\Users\авепрс\AppData\Local\Temp\Rar$DI11.801\13-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88" y="0"/>
            <a:ext cx="9117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71775" y="1196975"/>
            <a:ext cx="61737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endParaRPr lang="ru-RU" sz="2400" b="1" i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3600" y="4868863"/>
            <a:ext cx="74882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611188" y="642918"/>
            <a:ext cx="792162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000000"/>
                </a:solidFill>
                <a:latin typeface="Arial" charset="0"/>
              </a:rPr>
              <a:t>Правило 1.</a:t>
            </a:r>
          </a:p>
          <a:p>
            <a:pPr algn="ctr"/>
            <a:r>
              <a:rPr lang="ru-RU" altLang="ru-RU" sz="2000" b="1" i="1" dirty="0" smtClean="0">
                <a:solidFill>
                  <a:srgbClr val="000000"/>
                </a:solidFill>
                <a:latin typeface="Arial" charset="0"/>
              </a:rPr>
              <a:t>Не шумите на природе! Не берите с собой на экскурсию магнитофоны, горны и барабаны! </a:t>
            </a:r>
            <a:endParaRPr lang="ru-RU" altLang="ru-RU" sz="2000" b="1" i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Правило 2. </a:t>
            </a:r>
            <a:endParaRPr lang="ru-RU" altLang="ru-RU" sz="160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ru-RU" altLang="ru-RU" sz="2000" b="1" i="1" dirty="0" smtClean="0">
                <a:solidFill>
                  <a:srgbClr val="000000"/>
                </a:solidFill>
                <a:latin typeface="Arial" charset="0"/>
              </a:rPr>
              <a:t>Не ловите </a:t>
            </a:r>
            <a:r>
              <a:rPr lang="ru-RU" altLang="ru-RU" sz="2000" b="1" i="1" dirty="0">
                <a:solidFill>
                  <a:srgbClr val="000000"/>
                </a:solidFill>
                <a:latin typeface="Arial" charset="0"/>
              </a:rPr>
              <a:t>бабочек, стрекоз, жуков! </a:t>
            </a:r>
          </a:p>
          <a:p>
            <a:pPr algn="ctr"/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Правило 3. </a:t>
            </a:r>
            <a:endParaRPr lang="ru-RU" altLang="ru-RU" sz="160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ru-RU" altLang="ru-RU" sz="2000" b="1" i="1" dirty="0" smtClean="0">
                <a:solidFill>
                  <a:srgbClr val="000000"/>
                </a:solidFill>
                <a:latin typeface="Arial" charset="0"/>
              </a:rPr>
              <a:t>Не </a:t>
            </a:r>
            <a:r>
              <a:rPr lang="ru-RU" altLang="ru-RU" sz="2000" b="1" i="1" dirty="0">
                <a:solidFill>
                  <a:srgbClr val="000000"/>
                </a:solidFill>
                <a:latin typeface="Arial" charset="0"/>
              </a:rPr>
              <a:t>ломайте ветки деревьев и кустарников! </a:t>
            </a:r>
          </a:p>
          <a:p>
            <a:pPr algn="ctr"/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Правило </a:t>
            </a:r>
            <a:r>
              <a:rPr lang="ru-RU" altLang="ru-RU" sz="1600" dirty="0" smtClean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 </a:t>
            </a:r>
            <a:endParaRPr lang="ru-RU" altLang="ru-RU" sz="240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ru-RU" altLang="ru-RU" sz="2000" b="1" i="1" dirty="0" smtClean="0">
                <a:solidFill>
                  <a:srgbClr val="000000"/>
                </a:solidFill>
                <a:latin typeface="Arial" charset="0"/>
              </a:rPr>
              <a:t>Убирайте </a:t>
            </a:r>
            <a:r>
              <a:rPr lang="ru-RU" altLang="ru-RU" sz="2000" b="1" i="1" dirty="0">
                <a:solidFill>
                  <a:srgbClr val="000000"/>
                </a:solidFill>
                <a:latin typeface="Arial" charset="0"/>
              </a:rPr>
              <a:t>за собой мусор!</a:t>
            </a: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/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Правило 5.</a:t>
            </a: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 </a:t>
            </a:r>
            <a:endParaRPr lang="ru-RU" altLang="ru-RU" sz="240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ru-RU" altLang="ru-RU" sz="2000" b="1" i="1" dirty="0" smtClean="0">
                <a:solidFill>
                  <a:srgbClr val="000000"/>
                </a:solidFill>
                <a:latin typeface="Arial" charset="0"/>
              </a:rPr>
              <a:t>Берегите </a:t>
            </a:r>
            <a:r>
              <a:rPr lang="ru-RU" altLang="ru-RU" sz="2000" b="1" i="1" dirty="0">
                <a:solidFill>
                  <a:srgbClr val="000000"/>
                </a:solidFill>
                <a:latin typeface="Arial" charset="0"/>
              </a:rPr>
              <a:t>почву!</a:t>
            </a: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/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Правило </a:t>
            </a:r>
            <a:r>
              <a:rPr lang="ru-RU" altLang="ru-RU" sz="1600" dirty="0" smtClean="0">
                <a:solidFill>
                  <a:srgbClr val="000000"/>
                </a:solidFill>
                <a:latin typeface="Arial" charset="0"/>
              </a:rPr>
              <a:t>6.</a:t>
            </a:r>
          </a:p>
          <a:p>
            <a:pPr algn="ctr"/>
            <a:r>
              <a:rPr lang="ru-RU" altLang="ru-RU" sz="2000" b="1" i="1" dirty="0" smtClean="0">
                <a:solidFill>
                  <a:srgbClr val="000000"/>
                </a:solidFill>
                <a:latin typeface="Arial" charset="0"/>
              </a:rPr>
              <a:t>Берегите </a:t>
            </a:r>
            <a:r>
              <a:rPr lang="ru-RU" altLang="ru-RU" sz="2000" b="1" i="1" dirty="0">
                <a:solidFill>
                  <a:srgbClr val="000000"/>
                </a:solidFill>
                <a:latin typeface="Arial" charset="0"/>
              </a:rPr>
              <a:t>прекрасный мир растений!</a:t>
            </a: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/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Правило 7.</a:t>
            </a: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 </a:t>
            </a:r>
            <a:endParaRPr lang="ru-RU" altLang="ru-RU" sz="240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ru-RU" altLang="ru-RU" sz="2000" b="1" i="1" dirty="0" smtClean="0">
                <a:solidFill>
                  <a:srgbClr val="000000"/>
                </a:solidFill>
                <a:latin typeface="Arial" charset="0"/>
              </a:rPr>
              <a:t>При </a:t>
            </a:r>
            <a:r>
              <a:rPr lang="ru-RU" altLang="ru-RU" sz="2000" b="1" i="1" dirty="0">
                <a:solidFill>
                  <a:srgbClr val="000000"/>
                </a:solidFill>
                <a:latin typeface="Arial" charset="0"/>
              </a:rPr>
              <a:t>сборе трав, плодов и грибов бережно относитесь к тому, на чем они росли! </a:t>
            </a:r>
          </a:p>
          <a:p>
            <a:pPr algn="ctr"/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Правило 8</a:t>
            </a:r>
            <a:r>
              <a:rPr lang="ru-RU" altLang="ru-RU" sz="16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algn="ctr"/>
            <a:r>
              <a:rPr lang="ru-RU" altLang="ru-RU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2000" b="1" i="1" dirty="0">
                <a:solidFill>
                  <a:srgbClr val="000000"/>
                </a:solidFill>
                <a:latin typeface="Arial" charset="0"/>
              </a:rPr>
              <a:t>Не ловите детенышей диких животных и не уносите их домой!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14290"/>
            <a:ext cx="7456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kern="0" dirty="0">
                <a:solidFill>
                  <a:srgbClr val="000000"/>
                </a:solidFill>
                <a:latin typeface="Arial" charset="0"/>
                <a:cs typeface="+mn-cs"/>
              </a:rPr>
              <a:t>Вспомним правила поведения в природе….</a:t>
            </a:r>
            <a:endParaRPr lang="ru-RU" i="1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Users\авепрс\AppData\Local\Temp\Rar$DI11.801\13-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988"/>
            <a:ext cx="9117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48038" y="1484313"/>
            <a:ext cx="4949825" cy="4156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ru-RU" sz="24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Любите родную природу –</a:t>
            </a:r>
            <a:br>
              <a:rPr lang="ru-RU" sz="24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</a:br>
            <a:r>
              <a:rPr lang="ru-RU" sz="24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Озера, леса и поля.</a:t>
            </a:r>
            <a:br>
              <a:rPr lang="ru-RU" sz="24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</a:br>
            <a:r>
              <a:rPr lang="ru-RU" sz="24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Ведь это же наша с тобою </a:t>
            </a:r>
            <a:br>
              <a:rPr lang="ru-RU" sz="24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</a:br>
            <a:r>
              <a:rPr lang="ru-RU" sz="24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Навеки родная земля.</a:t>
            </a:r>
            <a:br>
              <a:rPr lang="ru-RU" sz="24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</a:br>
            <a:r>
              <a:rPr lang="ru-RU" sz="24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На ней мы с тобою родились,</a:t>
            </a:r>
            <a:br>
              <a:rPr lang="ru-RU" sz="24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</a:br>
            <a:r>
              <a:rPr lang="ru-RU" sz="24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Живем мы с тобою на ней!</a:t>
            </a:r>
            <a:br>
              <a:rPr lang="ru-RU" sz="24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</a:br>
            <a:r>
              <a:rPr lang="ru-RU" sz="24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Так будем же, люди, все вместе</a:t>
            </a:r>
            <a:br>
              <a:rPr lang="ru-RU" sz="24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</a:br>
            <a:r>
              <a:rPr lang="ru-RU" sz="24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Мы к ней относиться добрей!</a:t>
            </a:r>
          </a:p>
        </p:txBody>
      </p:sp>
      <p:pic>
        <p:nvPicPr>
          <p:cNvPr id="11268" name="Picture 2" descr="C:\Users\Ильнур\Desktop\экол. тропа\p1-200x21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1850" y="620713"/>
            <a:ext cx="2536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Users\авепрс\AppData\Local\Temp\Rar$DI11.801\13-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988"/>
            <a:ext cx="9117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1484313"/>
            <a:ext cx="75835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ru-RU" sz="6000" b="1" i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СПАСИБО ЗА ВНИМАНИЕ!</a:t>
            </a:r>
            <a:r>
              <a:rPr lang="ru-RU" sz="60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/>
            </a:r>
            <a:br>
              <a:rPr lang="ru-RU" sz="60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</a:br>
            <a:endParaRPr lang="ru-RU" sz="6000" b="1" i="1" kern="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22" y="3429000"/>
            <a:ext cx="4775525" cy="318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авепрс\AppData\Local\Temp\Rar$DI11.801\13-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Природа очень богата своими творениями, а именно растительным и животным миром. Она создала множество разных видов флоры и фауны, которые являются важной частью в нашей жизни. 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3714752"/>
            <a:ext cx="21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2000241"/>
            <a:ext cx="269591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43240" y="4071942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57950" y="3714752"/>
            <a:ext cx="21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14678" y="2000240"/>
            <a:ext cx="270313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72198" y="2000240"/>
            <a:ext cx="269736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авепрс\AppData\Local\Temp\Rar$DI11.801\13-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76438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В наше время большинство видов находятся в опасности, им грозит исчезновение из-за нанесения угроз человечеством. Для того, чтобы уберечь их от опасности, была создана Красная книга</a:t>
            </a:r>
          </a:p>
          <a:p>
            <a:pPr algn="ctr"/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Международным Союзом Охраны Природы</a:t>
            </a:r>
            <a:endParaRPr lang="ru-RU" sz="2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000240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3306" y="3786190"/>
            <a:ext cx="21578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57356" y="2000240"/>
            <a:ext cx="268809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57224" y="3357562"/>
            <a:ext cx="257176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034" y="4857760"/>
            <a:ext cx="240182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72198" y="3286124"/>
            <a:ext cx="270102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500826" y="4857760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авепрс\AppData\Local\Temp\Rar$DI11.801\13-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Красная книга включает в себя шесть цветных страниц. Каждый цвет содержит в себе информацию о степени угрозы животных и растений в мире.</a:t>
            </a:r>
            <a:endParaRPr lang="ru-RU" sz="2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785926"/>
            <a:ext cx="1785950" cy="26432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2714620"/>
            <a:ext cx="1785950" cy="2643206"/>
          </a:xfrm>
          <a:prstGeom prst="rect">
            <a:avLst/>
          </a:prstGeom>
          <a:solidFill>
            <a:srgbClr val="21F32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3500438"/>
            <a:ext cx="1785950" cy="26432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1785926"/>
            <a:ext cx="1785950" cy="26432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5008" y="2786058"/>
            <a:ext cx="1785950" cy="26432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3500438"/>
            <a:ext cx="1785950" cy="26432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авепрс\AppData\Local\Temp\Rar$DI11.801\13-12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34" y="214291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 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Белые страницы</a:t>
            </a:r>
          </a:p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список редких животных, численность которых очень маленькая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1214414" y="1357298"/>
            <a:ext cx="2571768" cy="35719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Белый медведь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3"/>
          </p:nvPr>
        </p:nvSpPr>
        <p:spPr>
          <a:xfrm>
            <a:off x="5929322" y="3929066"/>
            <a:ext cx="2214578" cy="388949"/>
          </a:xfrm>
        </p:spPr>
        <p:txBody>
          <a:bodyPr/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Утконос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Текст 17"/>
          <p:cNvSpPr txBox="1">
            <a:spLocks/>
          </p:cNvSpPr>
          <p:nvPr/>
        </p:nvSpPr>
        <p:spPr bwMode="auto">
          <a:xfrm>
            <a:off x="1071538" y="4071942"/>
            <a:ext cx="264320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Снежный барс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Текст 17"/>
          <p:cNvSpPr txBox="1">
            <a:spLocks/>
          </p:cNvSpPr>
          <p:nvPr/>
        </p:nvSpPr>
        <p:spPr bwMode="auto">
          <a:xfrm>
            <a:off x="5357818" y="1357298"/>
            <a:ext cx="307183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Пятнистый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олень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4357694"/>
            <a:ext cx="3501674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4357694"/>
            <a:ext cx="3501431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/>
          <a:stretch>
            <a:fillRect/>
          </a:stretch>
        </p:blipFill>
        <p:spPr bwMode="auto">
          <a:xfrm>
            <a:off x="785786" y="1714488"/>
            <a:ext cx="3492945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2066" y="1714488"/>
            <a:ext cx="3506569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авепрс\AppData\Local\Temp\Rar$DI11.801\13-12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34" y="214291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Зеленые – страницы тех животных, которых удалось сберечь от вымирания 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571472" y="3571876"/>
            <a:ext cx="3357586" cy="35719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Бурый медведь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3"/>
          </p:nvPr>
        </p:nvSpPr>
        <p:spPr>
          <a:xfrm>
            <a:off x="3286116" y="1071546"/>
            <a:ext cx="2928958" cy="388949"/>
          </a:xfrm>
        </p:spPr>
        <p:txBody>
          <a:bodyPr/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Речной бобр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Текст 17"/>
          <p:cNvSpPr txBox="1">
            <a:spLocks/>
          </p:cNvSpPr>
          <p:nvPr/>
        </p:nvSpPr>
        <p:spPr bwMode="auto">
          <a:xfrm>
            <a:off x="5357818" y="3571876"/>
            <a:ext cx="35719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Лось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4000504"/>
            <a:ext cx="4040188" cy="269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4000504"/>
            <a:ext cx="4048023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86116" y="1428736"/>
            <a:ext cx="292226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авепрс\AppData\Local\Temp\Rar$DI11.801\13-12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34" y="214291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 серые страницы – занесены те животные, про которых мало что известно, так как места их обитания почти недоступны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642910" y="1785926"/>
            <a:ext cx="3929090" cy="35719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Императорский пингвин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3"/>
          </p:nvPr>
        </p:nvSpPr>
        <p:spPr>
          <a:xfrm>
            <a:off x="5143504" y="3929066"/>
            <a:ext cx="3500462" cy="388949"/>
          </a:xfrm>
        </p:spPr>
        <p:txBody>
          <a:bodyPr/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Слоновая черепаха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Текст 17"/>
          <p:cNvSpPr txBox="1">
            <a:spLocks/>
          </p:cNvSpPr>
          <p:nvPr/>
        </p:nvSpPr>
        <p:spPr bwMode="auto">
          <a:xfrm>
            <a:off x="5357818" y="1357298"/>
            <a:ext cx="307183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Жук - геркулес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2214554"/>
            <a:ext cx="396746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1714488"/>
            <a:ext cx="351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4286256"/>
            <a:ext cx="351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авепрс\AppData\Local\Temp\Rar$DI11.801\13-12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34" y="214291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На желтых страницах представлены животные, список которых резко уменьшается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1214414" y="1071546"/>
            <a:ext cx="2571768" cy="42862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Морж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3"/>
          </p:nvPr>
        </p:nvSpPr>
        <p:spPr>
          <a:xfrm>
            <a:off x="5357818" y="3929066"/>
            <a:ext cx="3214710" cy="388949"/>
          </a:xfrm>
        </p:spPr>
        <p:txBody>
          <a:bodyPr/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Карликовый тушканчик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Текст 17"/>
          <p:cNvSpPr txBox="1">
            <a:spLocks/>
          </p:cNvSpPr>
          <p:nvPr/>
        </p:nvSpPr>
        <p:spPr bwMode="auto">
          <a:xfrm>
            <a:off x="1071538" y="3857628"/>
            <a:ext cx="264320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Лев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Текст 17"/>
          <p:cNvSpPr txBox="1">
            <a:spLocks/>
          </p:cNvSpPr>
          <p:nvPr/>
        </p:nvSpPr>
        <p:spPr bwMode="auto">
          <a:xfrm>
            <a:off x="5357818" y="1071546"/>
            <a:ext cx="307183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Амурский тигр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4286256"/>
            <a:ext cx="3513668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1500174"/>
            <a:ext cx="3507321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66" y="1500174"/>
            <a:ext cx="350811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86446" y="4286256"/>
            <a:ext cx="2361345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авепрс\AppData\Local\Temp\Rar$DI11.801\13-12.jp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34" y="214291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Красные страницы показывают нам исчезающих и особо редких животных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1214414" y="1071546"/>
            <a:ext cx="2571768" cy="42862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Зубр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3"/>
          </p:nvPr>
        </p:nvSpPr>
        <p:spPr>
          <a:xfrm>
            <a:off x="5072066" y="3857629"/>
            <a:ext cx="3357586" cy="357190"/>
          </a:xfrm>
        </p:spPr>
        <p:txBody>
          <a:bodyPr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Зебра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Грэви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Текст 17"/>
          <p:cNvSpPr txBox="1">
            <a:spLocks/>
          </p:cNvSpPr>
          <p:nvPr/>
        </p:nvSpPr>
        <p:spPr bwMode="auto">
          <a:xfrm>
            <a:off x="1071538" y="3857628"/>
            <a:ext cx="264320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Красный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волк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Текст 17"/>
          <p:cNvSpPr txBox="1">
            <a:spLocks/>
          </p:cNvSpPr>
          <p:nvPr/>
        </p:nvSpPr>
        <p:spPr bwMode="auto">
          <a:xfrm>
            <a:off x="5143504" y="1071546"/>
            <a:ext cx="32861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Полосатая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гиена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4214818"/>
            <a:ext cx="3508278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28" y="4214818"/>
            <a:ext cx="3506569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5786" y="1500174"/>
            <a:ext cx="351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0628" y="1500174"/>
            <a:ext cx="3501435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341</Words>
  <Application>Microsoft Office PowerPoint</Application>
  <PresentationFormat>Экран (4:3)</PresentationFormat>
  <Paragraphs>60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Ильнур</dc:creator>
  <cp:lastModifiedBy>Татьяна</cp:lastModifiedBy>
  <cp:revision>37</cp:revision>
  <dcterms:created xsi:type="dcterms:W3CDTF">2014-10-19T11:26:05Z</dcterms:created>
  <dcterms:modified xsi:type="dcterms:W3CDTF">2014-10-30T08:25:40Z</dcterms:modified>
</cp:coreProperties>
</file>