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5"/>
  </p:notesMasterIdLst>
  <p:sldIdLst>
    <p:sldId id="256" r:id="rId2"/>
    <p:sldId id="257" r:id="rId3"/>
    <p:sldId id="258" r:id="rId4"/>
    <p:sldId id="281" r:id="rId5"/>
    <p:sldId id="261" r:id="rId6"/>
    <p:sldId id="284" r:id="rId7"/>
    <p:sldId id="262" r:id="rId8"/>
    <p:sldId id="283" r:id="rId9"/>
    <p:sldId id="263" r:id="rId10"/>
    <p:sldId id="277" r:id="rId11"/>
    <p:sldId id="278" r:id="rId12"/>
    <p:sldId id="279" r:id="rId13"/>
    <p:sldId id="264" r:id="rId14"/>
    <p:sldId id="285" r:id="rId15"/>
    <p:sldId id="293" r:id="rId16"/>
    <p:sldId id="273" r:id="rId17"/>
    <p:sldId id="292" r:id="rId18"/>
    <p:sldId id="274" r:id="rId19"/>
    <p:sldId id="291" r:id="rId20"/>
    <p:sldId id="275" r:id="rId21"/>
    <p:sldId id="290" r:id="rId22"/>
    <p:sldId id="276" r:id="rId23"/>
    <p:sldId id="265" r:id="rId24"/>
    <p:sldId id="266" r:id="rId25"/>
    <p:sldId id="267" r:id="rId26"/>
    <p:sldId id="268" r:id="rId27"/>
    <p:sldId id="270" r:id="rId28"/>
    <p:sldId id="282" r:id="rId29"/>
    <p:sldId id="287" r:id="rId30"/>
    <p:sldId id="288" r:id="rId31"/>
    <p:sldId id="296" r:id="rId32"/>
    <p:sldId id="298" r:id="rId33"/>
    <p:sldId id="297" r:id="rId34"/>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9900"/>
    <a:srgbClr val="BE32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p:scale>
          <a:sx n="85" d="100"/>
          <a:sy n="85" d="100"/>
        </p:scale>
        <p:origin x="-1332" y="164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93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2FFB3E-C0FB-4987-B54F-163C57537A21}" type="datetimeFigureOut">
              <a:rPr lang="ru-RU"/>
              <a:pPr>
                <a:defRPr/>
              </a:pPr>
              <a:t>28.12.2014</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FB553F-238F-4453-AF7B-533D599E941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45FB553F-238F-4453-AF7B-533D599E9417}" type="slidenum">
              <a:rPr lang="ru-RU" smtClean="0"/>
              <a:pPr>
                <a:defRPr/>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457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4CD0B4-FF14-4E3B-8045-FD3628607024}" type="slidenum">
              <a:rPr lang="ru-RU"/>
              <a:pPr fontAlgn="base">
                <a:spcBef>
                  <a:spcPct val="0"/>
                </a:spcBef>
                <a:spcAft>
                  <a:spcPct val="0"/>
                </a:spcAft>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1F260-AA72-4DFD-846E-2B8B39B09A51}" type="slidenum">
              <a:rPr lang="ru-RU"/>
              <a:pPr fontAlgn="base">
                <a:spcBef>
                  <a:spcPct val="0"/>
                </a:spcBef>
                <a:spcAft>
                  <a:spcPct val="0"/>
                </a:spcAft>
                <a:defRPr/>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smtClean="0"/>
          </a:p>
        </p:txBody>
      </p:sp>
      <p:sp>
        <p:nvSpPr>
          <p:cNvPr id="4" name="Номер слайда 3"/>
          <p:cNvSpPr>
            <a:spLocks noGrp="1"/>
          </p:cNvSpPr>
          <p:nvPr>
            <p:ph type="sldNum" sz="quarter" idx="5"/>
          </p:nvPr>
        </p:nvSpPr>
        <p:spPr/>
        <p:txBody>
          <a:bodyPr/>
          <a:lstStyle/>
          <a:p>
            <a:pPr>
              <a:defRPr/>
            </a:pPr>
            <a:fld id="{C89B6CD9-74E1-4318-8E43-7BCC2C60B819}" type="slidenum">
              <a:rPr lang="ru-RU" smtClean="0"/>
              <a:pPr>
                <a:defRPr/>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4" name="Прямоугольник 7"/>
          <p:cNvSpPr/>
          <p:nvPr/>
        </p:nvSpPr>
        <p:spPr>
          <a:xfrm flipH="1">
            <a:off x="2000250" y="0"/>
            <a:ext cx="4857750" cy="9144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Заголовок 11"/>
          <p:cNvSpPr>
            <a:spLocks noGrp="1"/>
          </p:cNvSpPr>
          <p:nvPr>
            <p:ph type="ctrTitle"/>
          </p:nvPr>
        </p:nvSpPr>
        <p:spPr>
          <a:xfrm>
            <a:off x="2525151" y="711200"/>
            <a:ext cx="3829050" cy="3824224"/>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4403725" y="8743950"/>
            <a:ext cx="1501775" cy="303213"/>
          </a:xfrm>
        </p:spPr>
        <p:txBody>
          <a:bodyPr/>
          <a:lstStyle>
            <a:lvl1pPr>
              <a:defRPr lang="en-US">
                <a:solidFill>
                  <a:srgbClr val="FFFFFF"/>
                </a:solidFill>
              </a:defRPr>
            </a:lvl1pPr>
            <a:extLst/>
          </a:lstStyle>
          <a:p>
            <a:pPr>
              <a:defRPr/>
            </a:pPr>
            <a:fld id="{F3B8D121-E8E4-47FF-B9F7-0948C49E2BB3}" type="datetimeFigureOut">
              <a:rPr lang="ru-RU"/>
              <a:pPr>
                <a:defRPr/>
              </a:pPr>
              <a:t>28.12.2014</a:t>
            </a:fld>
            <a:endParaRPr lang="ru-RU"/>
          </a:p>
        </p:txBody>
      </p:sp>
      <p:sp>
        <p:nvSpPr>
          <p:cNvPr id="7" name="Нижний колонтитул 17"/>
          <p:cNvSpPr>
            <a:spLocks noGrp="1"/>
          </p:cNvSpPr>
          <p:nvPr>
            <p:ph type="ftr" sz="quarter" idx="11"/>
          </p:nvPr>
        </p:nvSpPr>
        <p:spPr>
          <a:xfrm>
            <a:off x="2114550" y="8743950"/>
            <a:ext cx="2195513" cy="3048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5910263" y="8742363"/>
            <a:ext cx="441325" cy="304800"/>
          </a:xfrm>
        </p:spPr>
        <p:txBody>
          <a:bodyPr/>
          <a:lstStyle>
            <a:lvl1pPr>
              <a:defRPr lang="en-US">
                <a:solidFill>
                  <a:srgbClr val="FFFFFF"/>
                </a:solidFill>
              </a:defRPr>
            </a:lvl1pPr>
            <a:extLst/>
          </a:lstStyle>
          <a:p>
            <a:pPr>
              <a:defRPr/>
            </a:pPr>
            <a:fld id="{15E3F194-6951-474C-88D0-769D3B5526F7}"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04437586-6624-4544-B0DD-1482B6ADB074}" type="datetimeFigureOut">
              <a:rPr lang="ru-RU"/>
              <a:pPr>
                <a:defRPr/>
              </a:pPr>
              <a:t>28.12.2014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552B4834-D0F4-43F5-BA65-15328E2CB3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14900" y="366608"/>
            <a:ext cx="1143000" cy="7802033"/>
          </a:xfrm>
        </p:spPr>
        <p:txBody>
          <a:bodyPr vert="eaVert" ancho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342900" y="366190"/>
            <a:ext cx="4514850" cy="7802033"/>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3181350" y="8743950"/>
            <a:ext cx="1503363" cy="303213"/>
          </a:xfrm>
        </p:spPr>
        <p:txBody>
          <a:bodyPr/>
          <a:lstStyle>
            <a:lvl1pPr>
              <a:defRPr/>
            </a:lvl1pPr>
            <a:extLst/>
          </a:lstStyle>
          <a:p>
            <a:pPr>
              <a:defRPr/>
            </a:pPr>
            <a:fld id="{A7D09B87-F59A-45DF-A43A-22421671911F}" type="datetimeFigureOut">
              <a:rPr lang="ru-RU"/>
              <a:pPr>
                <a:defRPr/>
              </a:pPr>
              <a:t>28.12.2014</a:t>
            </a:fld>
            <a:endParaRPr lang="ru-RU"/>
          </a:p>
        </p:txBody>
      </p:sp>
      <p:sp>
        <p:nvSpPr>
          <p:cNvPr id="5" name="Нижний колонтитул 4"/>
          <p:cNvSpPr>
            <a:spLocks noGrp="1"/>
          </p:cNvSpPr>
          <p:nvPr>
            <p:ph type="ftr" sz="quarter" idx="11"/>
          </p:nvPr>
        </p:nvSpPr>
        <p:spPr>
          <a:xfrm>
            <a:off x="342900" y="8742363"/>
            <a:ext cx="2743200" cy="3048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4691063" y="8737600"/>
            <a:ext cx="441325" cy="304800"/>
          </a:xfrm>
        </p:spPr>
        <p:txBody>
          <a:bodyPr/>
          <a:lstStyle>
            <a:lvl1pPr>
              <a:defRPr>
                <a:solidFill>
                  <a:schemeClr val="tx2"/>
                </a:solidFill>
              </a:defRPr>
            </a:lvl1pPr>
            <a:extLst/>
          </a:lstStyle>
          <a:p>
            <a:pPr>
              <a:defRPr/>
            </a:pPr>
            <a:fld id="{0544D35B-AC23-40C5-BC7A-1FAEA3E116E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6"/>
          <p:cNvSpPr>
            <a:spLocks noGrp="1"/>
          </p:cNvSpPr>
          <p:nvPr>
            <p:ph type="dt" sz="half" idx="10"/>
          </p:nvPr>
        </p:nvSpPr>
        <p:spPr/>
        <p:txBody>
          <a:bodyPr/>
          <a:lstStyle>
            <a:lvl1pPr>
              <a:defRPr/>
            </a:lvl1pPr>
          </a:lstStyle>
          <a:p>
            <a:pPr>
              <a:defRPr/>
            </a:pPr>
            <a:fld id="{5F4CCDBE-EDD2-45A3-924D-09ECB1AEA4AB}" type="datetimeFigureOut">
              <a:rPr lang="ru-RU"/>
              <a:pPr>
                <a:defRPr/>
              </a:pPr>
              <a:t>28.12.2014</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15"/>
          <p:cNvSpPr>
            <a:spLocks noGrp="1"/>
          </p:cNvSpPr>
          <p:nvPr>
            <p:ph type="sldNum" sz="quarter" idx="12"/>
          </p:nvPr>
        </p:nvSpPr>
        <p:spPr/>
        <p:txBody>
          <a:bodyPr/>
          <a:lstStyle>
            <a:lvl1pPr>
              <a:defRPr/>
            </a:lvl1pPr>
          </a:lstStyle>
          <a:p>
            <a:pPr>
              <a:defRPr/>
            </a:pPr>
            <a:fld id="{2C5D729F-9B97-4610-9FB2-BBF528E812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100" y="3762450"/>
            <a:ext cx="4691616" cy="1816100"/>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3543300" y="8742363"/>
            <a:ext cx="1501775" cy="303212"/>
          </a:xfrm>
        </p:spPr>
        <p:txBody>
          <a:bodyPr/>
          <a:lstStyle>
            <a:lvl1pPr>
              <a:defRPr>
                <a:solidFill>
                  <a:schemeClr val="tx2"/>
                </a:solidFill>
              </a:defRPr>
            </a:lvl1pPr>
            <a:extLst/>
          </a:lstStyle>
          <a:p>
            <a:pPr>
              <a:defRPr/>
            </a:pPr>
            <a:fld id="{CCE1B67D-372C-497A-8C7F-D05EA74232B1}" type="datetimeFigureOut">
              <a:rPr lang="ru-RU"/>
              <a:pPr>
                <a:defRPr/>
              </a:pPr>
              <a:t>28.12.2014</a:t>
            </a:fld>
            <a:endParaRPr lang="ru-RU"/>
          </a:p>
        </p:txBody>
      </p:sp>
      <p:sp>
        <p:nvSpPr>
          <p:cNvPr id="5" name="Нижний колонтитул 4"/>
          <p:cNvSpPr>
            <a:spLocks noGrp="1"/>
          </p:cNvSpPr>
          <p:nvPr>
            <p:ph type="ftr" sz="quarter" idx="11"/>
          </p:nvPr>
        </p:nvSpPr>
        <p:spPr>
          <a:xfrm>
            <a:off x="1301750" y="8742363"/>
            <a:ext cx="2171700" cy="3048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5049838" y="8740775"/>
            <a:ext cx="441325" cy="304800"/>
          </a:xfrm>
        </p:spPr>
        <p:txBody>
          <a:bodyPr/>
          <a:lstStyle>
            <a:lvl1pPr>
              <a:defRPr/>
            </a:lvl1pPr>
            <a:extLst/>
          </a:lstStyle>
          <a:p>
            <a:pPr>
              <a:defRPr/>
            </a:pPr>
            <a:fld id="{B859D5BC-D0F2-4CBC-82EC-A3B0E34C301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31536" cy="1524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342900" y="2133601"/>
            <a:ext cx="2640330" cy="6034617"/>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3134106" y="2133601"/>
            <a:ext cx="2640330" cy="6034617"/>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14B58D48-D85B-4F33-A3A4-AD1048B31989}" type="datetimeFigureOut">
              <a:rPr lang="ru-RU"/>
              <a:pPr>
                <a:defRPr/>
              </a:pPr>
              <a:t>28.12.2014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2B815C09-7816-4E4B-BB25-F9730417989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31536" cy="1524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6"/>
          <p:cNvSpPr>
            <a:spLocks noGrp="1"/>
          </p:cNvSpPr>
          <p:nvPr>
            <p:ph type="dt" sz="half" idx="10"/>
          </p:nvPr>
        </p:nvSpPr>
        <p:spPr/>
        <p:txBody>
          <a:bodyPr/>
          <a:lstStyle>
            <a:lvl1pPr>
              <a:defRPr/>
            </a:lvl1pPr>
          </a:lstStyle>
          <a:p>
            <a:pPr>
              <a:defRPr/>
            </a:pPr>
            <a:fld id="{1B5E88EA-F3AC-4FC5-87CA-B4F347D91DB4}" type="datetimeFigureOut">
              <a:rPr lang="ru-RU"/>
              <a:pPr>
                <a:defRPr/>
              </a:pPr>
              <a:t>28.12.2014</a:t>
            </a:fld>
            <a:endParaRPr lang="ru-RU"/>
          </a:p>
        </p:txBody>
      </p:sp>
      <p:sp>
        <p:nvSpPr>
          <p:cNvPr id="8" name="Нижний колонтитул 3"/>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FE2BE3F8-6B23-4E2A-804A-94FE053917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31536" cy="1524000"/>
          </a:xfrm>
        </p:spPr>
        <p:txBody>
          <a:bodyPr/>
          <a:lstStyle>
            <a:extLst/>
          </a:lstStyle>
          <a:p>
            <a:r>
              <a:rPr lang="ru-RU" smtClean="0"/>
              <a:t>Образец заголовка</a:t>
            </a:r>
            <a:endParaRPr lang="en-US"/>
          </a:p>
        </p:txBody>
      </p:sp>
      <p:sp>
        <p:nvSpPr>
          <p:cNvPr id="3" name="Дата 26"/>
          <p:cNvSpPr>
            <a:spLocks noGrp="1"/>
          </p:cNvSpPr>
          <p:nvPr>
            <p:ph type="dt" sz="half" idx="10"/>
          </p:nvPr>
        </p:nvSpPr>
        <p:spPr/>
        <p:txBody>
          <a:bodyPr/>
          <a:lstStyle>
            <a:lvl1pPr>
              <a:defRPr/>
            </a:lvl1pPr>
          </a:lstStyle>
          <a:p>
            <a:pPr>
              <a:defRPr/>
            </a:pPr>
            <a:fld id="{EE6D7BB6-8A89-4F99-B4D8-D7A9649E3807}" type="datetimeFigureOut">
              <a:rPr lang="ru-RU"/>
              <a:pPr>
                <a:defRPr/>
              </a:pPr>
              <a:t>28.12.2014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15"/>
          <p:cNvSpPr>
            <a:spLocks noGrp="1"/>
          </p:cNvSpPr>
          <p:nvPr>
            <p:ph type="sldNum" sz="quarter" idx="12"/>
          </p:nvPr>
        </p:nvSpPr>
        <p:spPr/>
        <p:txBody>
          <a:bodyPr/>
          <a:lstStyle>
            <a:lvl1pPr>
              <a:defRPr/>
            </a:lvl1pPr>
          </a:lstStyle>
          <a:p>
            <a:pPr>
              <a:defRPr/>
            </a:pPr>
            <a:fld id="{04ABA416-CDD0-4183-8764-4A4C7F17B17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6"/>
          <p:cNvSpPr>
            <a:spLocks noGrp="1"/>
          </p:cNvSpPr>
          <p:nvPr>
            <p:ph type="dt" sz="half" idx="10"/>
          </p:nvPr>
        </p:nvSpPr>
        <p:spPr/>
        <p:txBody>
          <a:bodyPr/>
          <a:lstStyle>
            <a:lvl1pPr>
              <a:defRPr/>
            </a:lvl1pPr>
          </a:lstStyle>
          <a:p>
            <a:pPr>
              <a:defRPr/>
            </a:pPr>
            <a:fld id="{1B3A0EED-82AF-4ACB-B6DD-847C80B840A3}" type="datetimeFigureOut">
              <a:rPr lang="ru-RU"/>
              <a:pPr>
                <a:defRPr/>
              </a:pPr>
              <a:t>28.12.2014</a:t>
            </a:fld>
            <a:endParaRPr lang="ru-RU"/>
          </a:p>
        </p:txBody>
      </p:sp>
      <p:sp>
        <p:nvSpPr>
          <p:cNvPr id="3" name="Нижний колонтитул 3"/>
          <p:cNvSpPr>
            <a:spLocks noGrp="1"/>
          </p:cNvSpPr>
          <p:nvPr>
            <p:ph type="ftr" sz="quarter" idx="11"/>
          </p:nvPr>
        </p:nvSpPr>
        <p:spPr/>
        <p:txBody>
          <a:bodyPr/>
          <a:lstStyle>
            <a:lvl1pPr>
              <a:defRPr/>
            </a:lvl1pPr>
          </a:lstStyle>
          <a:p>
            <a:pPr>
              <a:defRPr/>
            </a:pPr>
            <a:endParaRPr lang="ru-RU"/>
          </a:p>
        </p:txBody>
      </p:sp>
      <p:sp>
        <p:nvSpPr>
          <p:cNvPr id="4" name="Номер слайда 15"/>
          <p:cNvSpPr>
            <a:spLocks noGrp="1"/>
          </p:cNvSpPr>
          <p:nvPr>
            <p:ph type="sldNum" sz="quarter" idx="12"/>
          </p:nvPr>
        </p:nvSpPr>
        <p:spPr/>
        <p:txBody>
          <a:bodyPr/>
          <a:lstStyle>
            <a:lvl1pPr>
              <a:defRPr/>
            </a:lvl1pPr>
          </a:lstStyle>
          <a:p>
            <a:pPr>
              <a:defRPr/>
            </a:pPr>
            <a:fld id="{3E284E4E-8FAD-4ECE-9D89-3C30A03E46C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04800"/>
            <a:ext cx="4423410" cy="156464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342900" y="1996555"/>
            <a:ext cx="4423410" cy="803349"/>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6"/>
          <p:cNvSpPr>
            <a:spLocks noGrp="1"/>
          </p:cNvSpPr>
          <p:nvPr>
            <p:ph type="dt" sz="half" idx="10"/>
          </p:nvPr>
        </p:nvSpPr>
        <p:spPr/>
        <p:txBody>
          <a:bodyPr/>
          <a:lstStyle>
            <a:lvl1pPr>
              <a:defRPr/>
            </a:lvl1pPr>
          </a:lstStyle>
          <a:p>
            <a:pPr>
              <a:defRPr/>
            </a:pPr>
            <a:fld id="{F09D8541-B916-451C-8593-998905ABE495}" type="datetimeFigureOut">
              <a:rPr lang="ru-RU"/>
              <a:pPr>
                <a:defRPr/>
              </a:pPr>
              <a:t>28.12.2014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15"/>
          <p:cNvSpPr>
            <a:spLocks noGrp="1"/>
          </p:cNvSpPr>
          <p:nvPr>
            <p:ph type="sldNum" sz="quarter" idx="12"/>
          </p:nvPr>
        </p:nvSpPr>
        <p:spPr/>
        <p:txBody>
          <a:bodyPr/>
          <a:lstStyle>
            <a:lvl1pPr>
              <a:defRPr/>
            </a:lvl1pPr>
          </a:lstStyle>
          <a:p>
            <a:pPr>
              <a:defRPr/>
            </a:pPr>
            <a:fld id="{20E5D480-1B99-45B7-A5C9-FF4FF7280D6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5" name="Прямоугольник 7"/>
          <p:cNvSpPr/>
          <p:nvPr/>
        </p:nvSpPr>
        <p:spPr>
          <a:xfrm rot="21240000">
            <a:off x="449263" y="1339850"/>
            <a:ext cx="3238500" cy="5749925"/>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a:xfrm rot="21420000">
            <a:off x="447675" y="1331913"/>
            <a:ext cx="3240088" cy="5749925"/>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041824" y="1524000"/>
            <a:ext cx="2571750" cy="27432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4041824" y="4378179"/>
            <a:ext cx="2571750" cy="256032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D516760F-1409-4245-A340-C0354EE74E80}" type="datetimeFigureOut">
              <a:rPr lang="ru-RU"/>
              <a:pPr>
                <a:defRPr/>
              </a:pPr>
              <a:t>28.12.2014</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6C8200A8-B4AF-4DC5-82B9-5ECC23FD3B3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6115050" y="0"/>
            <a:ext cx="742950" cy="9144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342900" y="427038"/>
            <a:ext cx="5429250" cy="1524000"/>
          </a:xfrm>
          <a:prstGeom prst="rect">
            <a:avLst/>
          </a:prstGeom>
        </p:spPr>
        <p:txBody>
          <a:bodyPr vert="horz" lIns="45720" tIns="0" rIns="45720" bIns="0" anchor="b" anchorCtr="0">
            <a:normAutofit/>
          </a:bodyPr>
          <a:lstStyle>
            <a:extLst/>
          </a:lstStyle>
          <a:p>
            <a:r>
              <a:rPr lang="ru-RU" smtClean="0"/>
              <a:t>Образец заголовка</a:t>
            </a:r>
            <a:endParaRPr lang="en-US"/>
          </a:p>
        </p:txBody>
      </p:sp>
      <p:sp>
        <p:nvSpPr>
          <p:cNvPr id="1030" name="Текст 30"/>
          <p:cNvSpPr>
            <a:spLocks noGrp="1"/>
          </p:cNvSpPr>
          <p:nvPr>
            <p:ph type="body" idx="1"/>
          </p:nvPr>
        </p:nvSpPr>
        <p:spPr bwMode="auto">
          <a:xfrm>
            <a:off x="342900" y="2146300"/>
            <a:ext cx="5429250" cy="6461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3184525" y="8743950"/>
            <a:ext cx="1501775" cy="303213"/>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649B137F-EA02-40DC-9EF2-C9FDF906E109}" type="datetimeFigureOut">
              <a:rPr lang="ru-RU"/>
              <a:pPr>
                <a:defRPr/>
              </a:pPr>
              <a:t>28.12.2014</a:t>
            </a:fld>
            <a:endParaRPr lang="ru-RU"/>
          </a:p>
        </p:txBody>
      </p:sp>
      <p:sp>
        <p:nvSpPr>
          <p:cNvPr id="4" name="Нижний колонтитул 3"/>
          <p:cNvSpPr>
            <a:spLocks noGrp="1"/>
          </p:cNvSpPr>
          <p:nvPr>
            <p:ph type="ftr" sz="quarter" idx="3"/>
          </p:nvPr>
        </p:nvSpPr>
        <p:spPr>
          <a:xfrm>
            <a:off x="342900" y="8743950"/>
            <a:ext cx="2743200" cy="3048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ru-RU"/>
          </a:p>
        </p:txBody>
      </p:sp>
      <p:sp>
        <p:nvSpPr>
          <p:cNvPr id="16" name="Номер слайда 15"/>
          <p:cNvSpPr>
            <a:spLocks noGrp="1"/>
          </p:cNvSpPr>
          <p:nvPr>
            <p:ph type="sldNum" sz="quarter" idx="4"/>
          </p:nvPr>
        </p:nvSpPr>
        <p:spPr>
          <a:xfrm>
            <a:off x="4687888" y="8742363"/>
            <a:ext cx="441325" cy="3048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C8A274B9-EBC6-4F04-93FD-EC049DCDA4E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8" r:id="rId1"/>
    <p:sldLayoutId id="2147483887" r:id="rId2"/>
    <p:sldLayoutId id="2147483889" r:id="rId3"/>
    <p:sldLayoutId id="2147483886" r:id="rId4"/>
    <p:sldLayoutId id="2147483885" r:id="rId5"/>
    <p:sldLayoutId id="2147483884" r:id="rId6"/>
    <p:sldLayoutId id="2147483883" r:id="rId7"/>
    <p:sldLayoutId id="2147483882" r:id="rId8"/>
    <p:sldLayoutId id="2147483890" r:id="rId9"/>
    <p:sldLayoutId id="2147483881" r:id="rId10"/>
    <p:sldLayoutId id="214748389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eaLnBrk="1" fontAlgn="auto" hangingPunct="1">
              <a:spcAft>
                <a:spcPts val="0"/>
              </a:spcAft>
              <a:defRPr/>
            </a:pPr>
            <a:r>
              <a:rPr lang="ru-RU" sz="4400" dirty="0" smtClean="0">
                <a:ln w="19050">
                  <a:solidFill>
                    <a:srgbClr val="FFC000"/>
                  </a:solidFill>
                </a:ln>
              </a:rPr>
              <a:t>Проект на тему</a:t>
            </a:r>
            <a:br>
              <a:rPr lang="ru-RU" sz="4400" dirty="0" smtClean="0">
                <a:ln w="19050">
                  <a:solidFill>
                    <a:srgbClr val="FFC000"/>
                  </a:solidFill>
                </a:ln>
              </a:rPr>
            </a:br>
            <a:r>
              <a:rPr lang="ru-RU" sz="4400" dirty="0" smtClean="0">
                <a:ln w="19050">
                  <a:solidFill>
                    <a:srgbClr val="FFC000"/>
                  </a:solidFill>
                </a:ln>
              </a:rPr>
              <a:t> « Моя мама</a:t>
            </a:r>
            <a:br>
              <a:rPr lang="ru-RU" sz="4400" dirty="0" smtClean="0">
                <a:ln w="19050">
                  <a:solidFill>
                    <a:srgbClr val="FFC000"/>
                  </a:solidFill>
                </a:ln>
              </a:rPr>
            </a:br>
            <a:r>
              <a:rPr lang="ru-RU" sz="4400" dirty="0" smtClean="0">
                <a:ln w="19050">
                  <a:solidFill>
                    <a:srgbClr val="FFC000"/>
                  </a:solidFill>
                </a:ln>
              </a:rPr>
              <a:t> лучше всех»</a:t>
            </a:r>
            <a:endParaRPr lang="ru-RU" sz="4400" dirty="0">
              <a:ln w="19050">
                <a:solidFill>
                  <a:srgbClr val="FFC000"/>
                </a:solidFill>
              </a:ln>
            </a:endParaRPr>
          </a:p>
        </p:txBody>
      </p:sp>
      <p:sp>
        <p:nvSpPr>
          <p:cNvPr id="3" name="Подзаголовок 2"/>
          <p:cNvSpPr>
            <a:spLocks noGrp="1"/>
          </p:cNvSpPr>
          <p:nvPr>
            <p:ph type="subTitle" idx="1"/>
          </p:nvPr>
        </p:nvSpPr>
        <p:spPr>
          <a:xfrm>
            <a:off x="2205038" y="7235825"/>
            <a:ext cx="4319587" cy="1081088"/>
          </a:xfrm>
        </p:spPr>
        <p:txBody>
          <a:bodyPr>
            <a:normAutofit fontScale="55000" lnSpcReduction="20000"/>
          </a:bodyPr>
          <a:lstStyle/>
          <a:p>
            <a:pPr eaLnBrk="1" fontAlgn="auto" hangingPunct="1">
              <a:spcAft>
                <a:spcPts val="0"/>
              </a:spcAft>
              <a:buFont typeface="Wingdings 2"/>
              <a:buNone/>
              <a:defRPr/>
            </a:pPr>
            <a:r>
              <a:rPr lang="ru-RU" dirty="0" smtClean="0"/>
              <a:t>МАДОУ Детский сад №7 «Сказка»,</a:t>
            </a:r>
          </a:p>
          <a:p>
            <a:pPr eaLnBrk="1" fontAlgn="auto" hangingPunct="1">
              <a:spcAft>
                <a:spcPts val="0"/>
              </a:spcAft>
              <a:buFont typeface="Wingdings 2"/>
              <a:buNone/>
              <a:defRPr/>
            </a:pPr>
            <a:r>
              <a:rPr lang="ru-RU" dirty="0" smtClean="0"/>
              <a:t>Воспитатель: Федотова Елена Васильевна</a:t>
            </a:r>
          </a:p>
          <a:p>
            <a:pPr eaLnBrk="1" fontAlgn="auto" hangingPunct="1">
              <a:spcAft>
                <a:spcPts val="0"/>
              </a:spcAft>
              <a:buFont typeface="Wingdings 2"/>
              <a:buNone/>
              <a:defRPr/>
            </a:pPr>
            <a:r>
              <a:rPr lang="ru-RU" dirty="0" smtClean="0"/>
              <a:t>2 младшая группа</a:t>
            </a:r>
          </a:p>
          <a:p>
            <a:pPr eaLnBrk="1" fontAlgn="auto" hangingPunct="1">
              <a:spcAft>
                <a:spcPts val="0"/>
              </a:spcAft>
              <a:buFont typeface="Wingdings 2"/>
              <a:buNone/>
              <a:defRPr/>
            </a:pPr>
            <a:r>
              <a:rPr lang="ru-RU" dirty="0" smtClean="0"/>
              <a:t>.</a:t>
            </a:r>
          </a:p>
          <a:p>
            <a:pPr eaLnBrk="1" fontAlgn="auto" hangingPunct="1">
              <a:spcAft>
                <a:spcPts val="0"/>
              </a:spcAft>
              <a:buFont typeface="Wingdings 2"/>
              <a:buNone/>
              <a:defRPr/>
            </a:pPr>
            <a:r>
              <a:rPr lang="ru-RU" dirty="0" smtClean="0"/>
              <a:t>2011-2012 учебный год</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179512"/>
            <a:ext cx="5645274" cy="400864"/>
          </a:xfrm>
        </p:spPr>
        <p:txBody>
          <a:bodyPr>
            <a:normAutofit fontScale="90000"/>
          </a:bodyPr>
          <a:lstStyle/>
          <a:p>
            <a:pPr algn="ctr" eaLnBrk="1" fontAlgn="auto" hangingPunct="1">
              <a:spcAft>
                <a:spcPts val="0"/>
              </a:spcAft>
              <a:defRPr/>
            </a:pPr>
            <a:r>
              <a:rPr lang="ru-RU" dirty="0" smtClean="0">
                <a:solidFill>
                  <a:schemeClr val="accent4"/>
                </a:solidFill>
              </a:rPr>
              <a:t>Выставка поделок</a:t>
            </a:r>
            <a:endParaRPr lang="ru-RU" dirty="0">
              <a:solidFill>
                <a:schemeClr val="accent4"/>
              </a:solidFill>
            </a:endParaRPr>
          </a:p>
        </p:txBody>
      </p:sp>
      <p:pic>
        <p:nvPicPr>
          <p:cNvPr id="28674" name="Picture 2" descr="E:\выставка поделок\IMG_3746.jpg"/>
          <p:cNvPicPr>
            <a:picLocks noGrp="1" noChangeAspect="1" noChangeArrowheads="1"/>
          </p:cNvPicPr>
          <p:nvPr>
            <p:ph idx="1"/>
          </p:nvPr>
        </p:nvPicPr>
        <p:blipFill>
          <a:blip r:embed="rId2" cstate="email"/>
          <a:srcRect/>
          <a:stretch>
            <a:fillRect/>
          </a:stretch>
        </p:blipFill>
        <p:spPr>
          <a:xfrm>
            <a:off x="476250" y="971550"/>
            <a:ext cx="4897438" cy="3455988"/>
          </a:xfrm>
        </p:spPr>
      </p:pic>
      <p:pic>
        <p:nvPicPr>
          <p:cNvPr id="28675" name="Picture 3" descr="E:\выставка поделок\IMG_3748.jpg"/>
          <p:cNvPicPr>
            <a:picLocks noChangeAspect="1" noChangeArrowheads="1"/>
          </p:cNvPicPr>
          <p:nvPr/>
        </p:nvPicPr>
        <p:blipFill>
          <a:blip r:embed="rId3" cstate="email"/>
          <a:srcRect/>
          <a:stretch>
            <a:fillRect/>
          </a:stretch>
        </p:blipFill>
        <p:spPr bwMode="auto">
          <a:xfrm>
            <a:off x="404813" y="5003800"/>
            <a:ext cx="4968875"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29250" cy="760904"/>
          </a:xfrm>
        </p:spPr>
        <p:txBody>
          <a:bodyPr>
            <a:normAutofit fontScale="90000"/>
          </a:bodyPr>
          <a:lstStyle/>
          <a:p>
            <a:pPr algn="ctr" eaLnBrk="1" fontAlgn="auto" hangingPunct="1">
              <a:spcAft>
                <a:spcPts val="0"/>
              </a:spcAft>
              <a:defRPr/>
            </a:pPr>
            <a:r>
              <a:rPr lang="ru-RU" dirty="0" smtClean="0">
                <a:solidFill>
                  <a:schemeClr val="accent3"/>
                </a:solidFill>
              </a:rPr>
              <a:t>«Русские народные              куклы»</a:t>
            </a:r>
            <a:endParaRPr lang="ru-RU" dirty="0">
              <a:solidFill>
                <a:schemeClr val="accent3"/>
              </a:solidFill>
            </a:endParaRPr>
          </a:p>
        </p:txBody>
      </p:sp>
      <p:pic>
        <p:nvPicPr>
          <p:cNvPr id="29698" name="Picture 2" descr="E:\народная Кукла\DSC_0689.JPG"/>
          <p:cNvPicPr>
            <a:picLocks noGrp="1" noChangeAspect="1" noChangeArrowheads="1"/>
          </p:cNvPicPr>
          <p:nvPr>
            <p:ph idx="1"/>
          </p:nvPr>
        </p:nvPicPr>
        <p:blipFill>
          <a:blip r:embed="rId2" cstate="email"/>
          <a:srcRect/>
          <a:stretch>
            <a:fillRect/>
          </a:stretch>
        </p:blipFill>
        <p:spPr>
          <a:xfrm>
            <a:off x="836613" y="1476375"/>
            <a:ext cx="4608512" cy="3167063"/>
          </a:xfrm>
        </p:spPr>
      </p:pic>
      <p:pic>
        <p:nvPicPr>
          <p:cNvPr id="29699" name="Picture 3" descr="E:\народная Кукла\DSC_0678.JPG"/>
          <p:cNvPicPr>
            <a:picLocks noChangeAspect="1" noChangeArrowheads="1"/>
          </p:cNvPicPr>
          <p:nvPr/>
        </p:nvPicPr>
        <p:blipFill>
          <a:blip r:embed="rId3" cstate="email"/>
          <a:srcRect/>
          <a:stretch>
            <a:fillRect/>
          </a:stretch>
        </p:blipFill>
        <p:spPr bwMode="auto">
          <a:xfrm>
            <a:off x="765175" y="5219700"/>
            <a:ext cx="4751388" cy="352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29250" cy="400864"/>
          </a:xfrm>
        </p:spPr>
        <p:txBody>
          <a:bodyPr>
            <a:normAutofit fontScale="90000"/>
          </a:bodyPr>
          <a:lstStyle/>
          <a:p>
            <a:pPr eaLnBrk="1" fontAlgn="auto" hangingPunct="1">
              <a:spcAft>
                <a:spcPts val="0"/>
              </a:spcAft>
              <a:defRPr/>
            </a:pPr>
            <a:r>
              <a:rPr lang="ru-RU" dirty="0" smtClean="0">
                <a:solidFill>
                  <a:schemeClr val="accent6"/>
                </a:solidFill>
              </a:rPr>
              <a:t>      «Дары осени»</a:t>
            </a:r>
            <a:endParaRPr lang="ru-RU" dirty="0">
              <a:solidFill>
                <a:schemeClr val="accent6"/>
              </a:solidFill>
            </a:endParaRPr>
          </a:p>
        </p:txBody>
      </p:sp>
      <p:pic>
        <p:nvPicPr>
          <p:cNvPr id="30722" name="Picture 2" descr="E:\выставка поделок\IMG_3772.jpg"/>
          <p:cNvPicPr>
            <a:picLocks noGrp="1" noChangeAspect="1" noChangeArrowheads="1"/>
          </p:cNvPicPr>
          <p:nvPr>
            <p:ph idx="1"/>
          </p:nvPr>
        </p:nvPicPr>
        <p:blipFill>
          <a:blip r:embed="rId2" cstate="email"/>
          <a:srcRect/>
          <a:stretch>
            <a:fillRect/>
          </a:stretch>
        </p:blipFill>
        <p:spPr>
          <a:xfrm>
            <a:off x="404813" y="1042988"/>
            <a:ext cx="5327650" cy="3168650"/>
          </a:xfrm>
        </p:spPr>
      </p:pic>
      <p:pic>
        <p:nvPicPr>
          <p:cNvPr id="30723" name="Picture 3" descr="E:\выставка поделок\IMG_3753.jpg"/>
          <p:cNvPicPr>
            <a:picLocks noChangeAspect="1" noChangeArrowheads="1"/>
          </p:cNvPicPr>
          <p:nvPr/>
        </p:nvPicPr>
        <p:blipFill>
          <a:blip r:embed="rId3" cstate="email"/>
          <a:srcRect/>
          <a:stretch>
            <a:fillRect/>
          </a:stretch>
        </p:blipFill>
        <p:spPr bwMode="auto">
          <a:xfrm>
            <a:off x="404813" y="4443413"/>
            <a:ext cx="5327650" cy="399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107504"/>
            <a:ext cx="5439494" cy="1048936"/>
          </a:xfrm>
        </p:spPr>
        <p:txBody>
          <a:bodyPr/>
          <a:lstStyle/>
          <a:p>
            <a:pPr algn="ctr" eaLnBrk="1" fontAlgn="auto" hangingPunct="1">
              <a:spcAft>
                <a:spcPts val="0"/>
              </a:spcAft>
              <a:defRPr/>
            </a:pPr>
            <a:r>
              <a:rPr lang="ru-RU" sz="3200" i="1" dirty="0" smtClean="0">
                <a:solidFill>
                  <a:srgbClr val="FFFF00"/>
                </a:solidFill>
              </a:rPr>
              <a:t>Досуг (игры)</a:t>
            </a:r>
            <a:br>
              <a:rPr lang="ru-RU" sz="3200" i="1" dirty="0" smtClean="0">
                <a:solidFill>
                  <a:srgbClr val="FFFF00"/>
                </a:solidFill>
              </a:rPr>
            </a:br>
            <a:endParaRPr lang="ru-RU" sz="3200" i="1" dirty="0">
              <a:solidFill>
                <a:srgbClr val="FFFF00"/>
              </a:solidFill>
            </a:endParaRPr>
          </a:p>
        </p:txBody>
      </p:sp>
      <p:sp>
        <p:nvSpPr>
          <p:cNvPr id="31746" name="Содержимое 2"/>
          <p:cNvSpPr>
            <a:spLocks noGrp="1"/>
          </p:cNvSpPr>
          <p:nvPr>
            <p:ph idx="1"/>
          </p:nvPr>
        </p:nvSpPr>
        <p:spPr>
          <a:xfrm>
            <a:off x="333375" y="755650"/>
            <a:ext cx="6172200" cy="6237288"/>
          </a:xfrm>
        </p:spPr>
        <p:txBody>
          <a:bodyPr/>
          <a:lstStyle/>
          <a:p>
            <a:pPr eaLnBrk="1" hangingPunct="1"/>
            <a:r>
              <a:rPr lang="ru-RU" smtClean="0"/>
              <a:t>сюжетно-ролевые игры, игры-драматизации, подвижные игры, словесные игры;</a:t>
            </a:r>
          </a:p>
        </p:txBody>
      </p:sp>
      <p:pic>
        <p:nvPicPr>
          <p:cNvPr id="31747" name="Picture 2" descr="E:\DCIM\100OLYMP\P3240156.JPG"/>
          <p:cNvPicPr>
            <a:picLocks noChangeAspect="1" noChangeArrowheads="1"/>
          </p:cNvPicPr>
          <p:nvPr/>
        </p:nvPicPr>
        <p:blipFill>
          <a:blip r:embed="rId2" cstate="email"/>
          <a:srcRect/>
          <a:stretch>
            <a:fillRect/>
          </a:stretch>
        </p:blipFill>
        <p:spPr bwMode="auto">
          <a:xfrm>
            <a:off x="333375" y="2268538"/>
            <a:ext cx="3671888" cy="2808287"/>
          </a:xfrm>
          <a:prstGeom prst="rect">
            <a:avLst/>
          </a:prstGeom>
          <a:noFill/>
          <a:ln w="9525">
            <a:noFill/>
            <a:miter lim="800000"/>
            <a:headEnd/>
            <a:tailEnd/>
          </a:ln>
        </p:spPr>
      </p:pic>
      <p:pic>
        <p:nvPicPr>
          <p:cNvPr id="31748" name="Picture 3" descr="E:\DCIM\100OLYMP\P3240144.JPG"/>
          <p:cNvPicPr>
            <a:picLocks noChangeAspect="1" noChangeArrowheads="1"/>
          </p:cNvPicPr>
          <p:nvPr/>
        </p:nvPicPr>
        <p:blipFill>
          <a:blip r:embed="rId3" cstate="email"/>
          <a:srcRect/>
          <a:stretch>
            <a:fillRect/>
          </a:stretch>
        </p:blipFill>
        <p:spPr bwMode="auto">
          <a:xfrm>
            <a:off x="1412875" y="5435600"/>
            <a:ext cx="4319588"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7038"/>
            <a:ext cx="5429250" cy="472554"/>
          </a:xfrm>
        </p:spPr>
        <p:txBody>
          <a:bodyPr>
            <a:normAutofit fontScale="90000"/>
          </a:bodyPr>
          <a:lstStyle/>
          <a:p>
            <a:pPr algn="ctr" eaLnBrk="1" hangingPunct="1">
              <a:defRPr/>
            </a:pPr>
            <a:r>
              <a:rPr lang="ru-RU" sz="3200" dirty="0" smtClean="0"/>
              <a:t>« Мы играем»</a:t>
            </a:r>
            <a:endParaRPr lang="ru-RU" sz="3200" dirty="0"/>
          </a:p>
        </p:txBody>
      </p:sp>
      <p:pic>
        <p:nvPicPr>
          <p:cNvPr id="32770" name="Picture 2" descr="E:\DCIM\100OLYMP\P3240146.JPG"/>
          <p:cNvPicPr>
            <a:picLocks noGrp="1" noChangeAspect="1" noChangeArrowheads="1"/>
          </p:cNvPicPr>
          <p:nvPr>
            <p:ph idx="1"/>
          </p:nvPr>
        </p:nvPicPr>
        <p:blipFill>
          <a:blip r:embed="rId2" cstate="email"/>
          <a:srcRect l="10919"/>
          <a:stretch>
            <a:fillRect/>
          </a:stretch>
        </p:blipFill>
        <p:spPr>
          <a:xfrm rot="21108997">
            <a:off x="153463" y="1034593"/>
            <a:ext cx="3078617" cy="2376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771" name="Picture 3" descr="E:\DCIM\100OLYMP\P3240149.JPG"/>
          <p:cNvPicPr>
            <a:picLocks noChangeAspect="1" noChangeArrowheads="1"/>
          </p:cNvPicPr>
          <p:nvPr/>
        </p:nvPicPr>
        <p:blipFill>
          <a:blip r:embed="rId3" cstate="email"/>
          <a:srcRect/>
          <a:stretch>
            <a:fillRect/>
          </a:stretch>
        </p:blipFill>
        <p:spPr bwMode="auto">
          <a:xfrm rot="598392">
            <a:off x="3335740" y="1076610"/>
            <a:ext cx="3095625" cy="2519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E:\DCIM\100OLYMP\P3240155.JPG"/>
          <p:cNvPicPr>
            <a:picLocks noChangeAspect="1" noChangeArrowheads="1"/>
          </p:cNvPicPr>
          <p:nvPr/>
        </p:nvPicPr>
        <p:blipFill>
          <a:blip r:embed="rId4" cstate="email"/>
          <a:srcRect l="5085" r="8477"/>
          <a:stretch>
            <a:fillRect/>
          </a:stretch>
        </p:blipFill>
        <p:spPr bwMode="auto">
          <a:xfrm>
            <a:off x="1484784" y="3347864"/>
            <a:ext cx="3456384" cy="31839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2772" name="Picture 4" descr="E:\DCIM\100OLYMP\P3240148.JPG"/>
          <p:cNvPicPr>
            <a:picLocks noChangeAspect="1" noChangeArrowheads="1"/>
          </p:cNvPicPr>
          <p:nvPr/>
        </p:nvPicPr>
        <p:blipFill>
          <a:blip r:embed="rId5" cstate="email"/>
          <a:srcRect/>
          <a:stretch>
            <a:fillRect/>
          </a:stretch>
        </p:blipFill>
        <p:spPr bwMode="auto">
          <a:xfrm rot="993286">
            <a:off x="3104315" y="5802720"/>
            <a:ext cx="3455988" cy="25923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E:\DCIM\100OLYMP\P3240159.JPG"/>
          <p:cNvPicPr>
            <a:picLocks noChangeAspect="1" noChangeArrowheads="1"/>
          </p:cNvPicPr>
          <p:nvPr/>
        </p:nvPicPr>
        <p:blipFill>
          <a:blip r:embed="rId6" cstate="email"/>
          <a:srcRect l="8064" t="12716" r="19361" b="14534"/>
          <a:stretch>
            <a:fillRect/>
          </a:stretch>
        </p:blipFill>
        <p:spPr bwMode="auto">
          <a:xfrm rot="21216338">
            <a:off x="338953" y="5895610"/>
            <a:ext cx="3240360" cy="288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5429250" cy="683568"/>
          </a:xfrm>
        </p:spPr>
        <p:txBody>
          <a:bodyPr/>
          <a:lstStyle/>
          <a:p>
            <a:pPr algn="ctr" eaLnBrk="1" hangingPunct="1">
              <a:defRPr/>
            </a:pPr>
            <a:r>
              <a:rPr lang="ru-RU" sz="2800" dirty="0" smtClean="0">
                <a:solidFill>
                  <a:srgbClr val="FF0000"/>
                </a:solidFill>
              </a:rPr>
              <a:t>«Игры на прогулке»</a:t>
            </a:r>
            <a:endParaRPr lang="ru-RU" sz="2800" dirty="0">
              <a:solidFill>
                <a:srgbClr val="FF0000"/>
              </a:solidFill>
            </a:endParaRPr>
          </a:p>
        </p:txBody>
      </p:sp>
      <p:pic>
        <p:nvPicPr>
          <p:cNvPr id="34818" name="Picture 2" descr="E:\DCIM\100OLYMP\P3300287.JPG"/>
          <p:cNvPicPr>
            <a:picLocks noGrp="1" noChangeAspect="1" noChangeArrowheads="1"/>
          </p:cNvPicPr>
          <p:nvPr>
            <p:ph idx="1"/>
          </p:nvPr>
        </p:nvPicPr>
        <p:blipFill>
          <a:blip r:embed="rId2" cstate="email">
            <a:lum bright="10000"/>
          </a:blip>
          <a:srcRect l="6100" t="8107" r="4249" b="10798"/>
          <a:stretch>
            <a:fillRect/>
          </a:stretch>
        </p:blipFill>
        <p:spPr>
          <a:xfrm>
            <a:off x="548680" y="899592"/>
            <a:ext cx="3326770" cy="2376264"/>
          </a:xfrm>
          <a:prstGeom prst="roundRect">
            <a:avLst>
              <a:gd name="adj" fmla="val 11111"/>
            </a:avLst>
          </a:prstGeom>
          <a:ln w="190500" cap="rnd">
            <a:solidFill>
              <a:schemeClr val="accent4">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4819" name="Picture 3" descr="E:\DCIM\100OLYMP\P3300282.JPG"/>
          <p:cNvPicPr>
            <a:picLocks noChangeAspect="1" noChangeArrowheads="1"/>
          </p:cNvPicPr>
          <p:nvPr/>
        </p:nvPicPr>
        <p:blipFill>
          <a:blip r:embed="rId3" cstate="email">
            <a:lum bright="10000"/>
          </a:blip>
          <a:srcRect/>
          <a:stretch>
            <a:fillRect/>
          </a:stretch>
        </p:blipFill>
        <p:spPr bwMode="auto">
          <a:xfrm>
            <a:off x="2708920" y="3491880"/>
            <a:ext cx="2881313" cy="2449513"/>
          </a:xfrm>
          <a:prstGeom prst="roundRect">
            <a:avLst>
              <a:gd name="adj" fmla="val 11111"/>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4820" name="Picture 4" descr="E:\DCIM\100OLYMP\P3300283.JPG"/>
          <p:cNvPicPr>
            <a:picLocks noChangeAspect="1" noChangeArrowheads="1"/>
          </p:cNvPicPr>
          <p:nvPr/>
        </p:nvPicPr>
        <p:blipFill>
          <a:blip r:embed="rId4" cstate="email">
            <a:lum bright="10000" contrast="10000"/>
          </a:blip>
          <a:srcRect/>
          <a:stretch>
            <a:fillRect/>
          </a:stretch>
        </p:blipFill>
        <p:spPr bwMode="auto">
          <a:xfrm>
            <a:off x="332656" y="6156176"/>
            <a:ext cx="3527425" cy="2646362"/>
          </a:xfrm>
          <a:prstGeom prst="roundRect">
            <a:avLst>
              <a:gd name="adj" fmla="val 11111"/>
            </a:avLst>
          </a:prstGeom>
          <a:ln w="190500" cap="rnd">
            <a:solidFill>
              <a:schemeClr val="accent1">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972616"/>
            <a:ext cx="5429250" cy="1524000"/>
          </a:xfrm>
        </p:spPr>
        <p:txBody>
          <a:bodyPr/>
          <a:lstStyle/>
          <a:p>
            <a:pPr algn="ctr" eaLnBrk="1" fontAlgn="auto" hangingPunct="1">
              <a:spcAft>
                <a:spcPts val="0"/>
              </a:spcAft>
              <a:defRPr/>
            </a:pPr>
            <a:r>
              <a:rPr lang="ru-RU" sz="2400" dirty="0" smtClean="0">
                <a:solidFill>
                  <a:srgbClr val="00B050"/>
                </a:solidFill>
              </a:rPr>
              <a:t>« Мама в гости собирается»</a:t>
            </a:r>
            <a:endParaRPr lang="ru-RU" sz="2400" dirty="0">
              <a:solidFill>
                <a:srgbClr val="00B050"/>
              </a:solidFill>
            </a:endParaRPr>
          </a:p>
        </p:txBody>
      </p:sp>
      <p:sp>
        <p:nvSpPr>
          <p:cNvPr id="3" name="Содержимое 2"/>
          <p:cNvSpPr>
            <a:spLocks noGrp="1"/>
          </p:cNvSpPr>
          <p:nvPr>
            <p:ph idx="1"/>
          </p:nvPr>
        </p:nvSpPr>
        <p:spPr>
          <a:xfrm>
            <a:off x="404813" y="684213"/>
            <a:ext cx="5429250" cy="6316662"/>
          </a:xfrm>
        </p:spPr>
        <p:txBody>
          <a:bodyPr>
            <a:normAutofit fontScale="25000" lnSpcReduction="20000"/>
          </a:bodyPr>
          <a:lstStyle/>
          <a:p>
            <a:pPr marL="274320" indent="-274320" algn="ctr" eaLnBrk="1" fontAlgn="auto" hangingPunct="1">
              <a:spcAft>
                <a:spcPts val="0"/>
              </a:spcAft>
              <a:buFont typeface="Wingdings 2"/>
              <a:buChar char=""/>
              <a:defRPr/>
            </a:pPr>
            <a:endParaRPr lang="ru-RU" sz="4800" b="1" dirty="0" smtClean="0"/>
          </a:p>
          <a:p>
            <a:pPr marL="274320" indent="-274320" eaLnBrk="1" fontAlgn="auto" hangingPunct="1">
              <a:spcAft>
                <a:spcPts val="0"/>
              </a:spcAft>
              <a:buFont typeface="Wingdings 2"/>
              <a:buChar char=""/>
              <a:defRPr/>
            </a:pPr>
            <a:r>
              <a:rPr lang="ru-RU" sz="5600" dirty="0" smtClean="0"/>
              <a:t>  Задача</a:t>
            </a:r>
            <a:r>
              <a:rPr lang="ru-RU" sz="5600" i="1" dirty="0" smtClean="0"/>
              <a:t>:</a:t>
            </a:r>
            <a:r>
              <a:rPr lang="ru-RU" sz="5600" dirty="0" smtClean="0"/>
              <a:t> закреплять умение согласовывать имена прилагательные с существительными в роде; обогащает словарь за счет прилагательных, обозначающих величину (широкий — узкий; длинный — короткий).   </a:t>
            </a:r>
          </a:p>
          <a:p>
            <a:pPr marL="274320" indent="-274320" eaLnBrk="1" fontAlgn="auto" hangingPunct="1">
              <a:spcAft>
                <a:spcPts val="0"/>
              </a:spcAft>
              <a:buFont typeface="Wingdings 2"/>
              <a:buChar char=""/>
              <a:defRPr/>
            </a:pPr>
            <a:r>
              <a:rPr lang="ru-RU" sz="5600" dirty="0" smtClean="0"/>
              <a:t>   </a:t>
            </a:r>
            <a:r>
              <a:rPr lang="ru-RU" sz="5600" i="1" dirty="0" smtClean="0"/>
              <a:t>Ход игры:</a:t>
            </a:r>
            <a:r>
              <a:rPr lang="ru-RU" sz="5600" dirty="0" smtClean="0"/>
              <a:t> прочтите рифмовку:</a:t>
            </a:r>
            <a:br>
              <a:rPr lang="ru-RU" sz="5600" dirty="0" smtClean="0"/>
            </a:br>
            <a:r>
              <a:rPr lang="ru-RU" sz="5600" dirty="0" smtClean="0"/>
              <a:t>Мама наряжается,</a:t>
            </a:r>
            <a:br>
              <a:rPr lang="ru-RU" sz="5600" dirty="0" smtClean="0"/>
            </a:br>
            <a:r>
              <a:rPr lang="ru-RU" sz="5600" dirty="0" smtClean="0"/>
              <a:t>В гости собирается.</a:t>
            </a:r>
            <a:br>
              <a:rPr lang="ru-RU" sz="5600" dirty="0" smtClean="0"/>
            </a:br>
            <a:r>
              <a:rPr lang="ru-RU" sz="5600" dirty="0" smtClean="0"/>
              <a:t>Буду маме помогать,</a:t>
            </a:r>
            <a:br>
              <a:rPr lang="ru-RU" sz="5600" dirty="0" smtClean="0"/>
            </a:br>
            <a:r>
              <a:rPr lang="ru-RU" sz="5600" dirty="0" smtClean="0"/>
              <a:t>Все, что хочет, подавать.</a:t>
            </a:r>
            <a:br>
              <a:rPr lang="ru-RU" sz="5600" dirty="0" smtClean="0"/>
            </a:br>
            <a:r>
              <a:rPr lang="ru-RU" sz="5600" dirty="0" smtClean="0"/>
              <a:t/>
            </a:r>
            <a:br>
              <a:rPr lang="ru-RU" sz="5600" dirty="0" smtClean="0"/>
            </a:br>
            <a:r>
              <a:rPr lang="ru-RU" sz="5600" dirty="0" smtClean="0"/>
              <a:t>   Предложить ребенку помочь маме наряжаться. Мама просит ребенка: «Дай мне, пожалуйста,</a:t>
            </a:r>
          </a:p>
          <a:p>
            <a:pPr marL="274320" indent="-274320" eaLnBrk="1" fontAlgn="auto" hangingPunct="1">
              <a:spcAft>
                <a:spcPts val="0"/>
              </a:spcAft>
              <a:buFont typeface="Wingdings 2"/>
              <a:buChar char=""/>
              <a:defRPr/>
            </a:pPr>
            <a:r>
              <a:rPr lang="ru-RU" sz="5600" dirty="0" smtClean="0"/>
              <a:t>... </a:t>
            </a:r>
            <a:r>
              <a:rPr lang="ru-RU" sz="5600" i="1" dirty="0" smtClean="0"/>
              <a:t>   длинный шарф — короткий шарф;</a:t>
            </a:r>
          </a:p>
          <a:p>
            <a:pPr marL="274320" indent="-274320" eaLnBrk="1" fontAlgn="auto" hangingPunct="1">
              <a:spcAft>
                <a:spcPts val="0"/>
              </a:spcAft>
              <a:buFont typeface="Wingdings 2"/>
              <a:buChar char=""/>
              <a:defRPr/>
            </a:pPr>
            <a:r>
              <a:rPr lang="ru-RU" sz="5600" i="1" dirty="0" smtClean="0"/>
              <a:t>   широкий браслет — узкий браслет;</a:t>
            </a:r>
          </a:p>
          <a:p>
            <a:pPr marL="274320" indent="-274320" eaLnBrk="1" fontAlgn="auto" hangingPunct="1">
              <a:spcAft>
                <a:spcPts val="0"/>
              </a:spcAft>
              <a:buFont typeface="Wingdings 2"/>
              <a:buChar char=""/>
              <a:defRPr/>
            </a:pPr>
            <a:r>
              <a:rPr lang="ru-RU" sz="5600" i="1" dirty="0" smtClean="0"/>
              <a:t>   широкий пояс — узкий пояс;</a:t>
            </a:r>
          </a:p>
          <a:p>
            <a:pPr marL="274320" indent="-274320" eaLnBrk="1" fontAlgn="auto" hangingPunct="1">
              <a:spcAft>
                <a:spcPts val="0"/>
              </a:spcAft>
              <a:buFont typeface="Wingdings 2"/>
              <a:buChar char=""/>
              <a:defRPr/>
            </a:pPr>
            <a:r>
              <a:rPr lang="ru-RU" sz="5600" i="1" dirty="0" smtClean="0"/>
              <a:t>   длинную юбку — короткую юбку».</a:t>
            </a:r>
          </a:p>
          <a:p>
            <a:pPr marL="274320" indent="-274320" eaLnBrk="1" fontAlgn="auto" hangingPunct="1">
              <a:spcAft>
                <a:spcPts val="0"/>
              </a:spcAft>
              <a:buFont typeface="Wingdings 2"/>
              <a:buChar char=""/>
              <a:defRPr/>
            </a:pPr>
            <a:r>
              <a:rPr lang="ru-RU" sz="5600" dirty="0" smtClean="0"/>
              <a:t>   Предложить ребенку называть величину того предмета, который он предлагает маме.</a:t>
            </a:r>
          </a:p>
          <a:p>
            <a:pPr marL="274320" indent="-274320" eaLnBrk="1" fontAlgn="auto" hangingPunct="1">
              <a:spcAft>
                <a:spcPts val="0"/>
              </a:spcAft>
              <a:buFont typeface="Wingdings 2"/>
              <a:buChar char=""/>
              <a:defRPr/>
            </a:pPr>
            <a:endParaRPr lang="ru-RU" sz="5600" dirty="0" smtClean="0"/>
          </a:p>
          <a:p>
            <a:pPr marL="274320" indent="-274320" eaLnBrk="1" fontAlgn="auto" hangingPunct="1">
              <a:spcAft>
                <a:spcPts val="0"/>
              </a:spcAft>
              <a:buFont typeface="Wingdings 2"/>
              <a:buChar char=""/>
              <a:defRPr/>
            </a:pPr>
            <a:endParaRPr lang="ru-RU" sz="5600" dirty="0" smtClean="0"/>
          </a:p>
          <a:p>
            <a:pPr marL="274320" indent="-274320" eaLnBrk="1" fontAlgn="auto" hangingPunct="1">
              <a:spcAft>
                <a:spcPts val="0"/>
              </a:spcAft>
              <a:buFont typeface="Wingdings 2"/>
              <a:buChar char=""/>
              <a:defRPr/>
            </a:pPr>
            <a:endParaRPr lang="ru-RU" sz="5600" dirty="0" smtClean="0"/>
          </a:p>
          <a:p>
            <a:pPr marL="274320" indent="-274320" eaLnBrk="1" fontAlgn="auto" hangingPunct="1">
              <a:spcAft>
                <a:spcPts val="0"/>
              </a:spcAft>
              <a:buFont typeface="Wingdings 2"/>
              <a:buChar char=""/>
              <a:defRPr/>
            </a:pPr>
            <a:endParaRPr lang="ru-RU" sz="5600" dirty="0" smtClean="0"/>
          </a:p>
          <a:p>
            <a:pPr marL="274320" indent="-274320" eaLnBrk="1" fontAlgn="auto" hangingPunct="1">
              <a:spcAft>
                <a:spcPts val="0"/>
              </a:spcAft>
              <a:buFont typeface="Wingdings 2"/>
              <a:buChar char=""/>
              <a:defRPr/>
            </a:pPr>
            <a:endParaRPr lang="ru-RU" sz="5600" dirty="0" smtClean="0"/>
          </a:p>
          <a:p>
            <a:pPr marL="274320" indent="-274320" eaLnBrk="1" fontAlgn="auto" hangingPunct="1">
              <a:spcAft>
                <a:spcPts val="0"/>
              </a:spcAft>
              <a:buFont typeface="Wingdings 2"/>
              <a:buChar char=""/>
              <a:defRPr/>
            </a:pPr>
            <a:endParaRPr lang="ru-RU" sz="4800" dirty="0" smtClean="0"/>
          </a:p>
          <a:p>
            <a:pPr marL="274320" indent="-274320" algn="ctr" eaLnBrk="1" fontAlgn="auto" hangingPunct="1">
              <a:spcAft>
                <a:spcPts val="0"/>
              </a:spcAft>
              <a:buFont typeface="Wingdings 2"/>
              <a:buChar char=""/>
              <a:defRPr/>
            </a:pPr>
            <a:r>
              <a:rPr lang="ru-RU" sz="7200" b="1" dirty="0" smtClean="0">
                <a:solidFill>
                  <a:schemeClr val="accent6">
                    <a:lumMod val="75000"/>
                  </a:schemeClr>
                </a:solidFill>
              </a:rPr>
              <a:t>    </a:t>
            </a:r>
            <a:endParaRPr lang="ru-RU" sz="4800" dirty="0"/>
          </a:p>
        </p:txBody>
      </p:sp>
      <p:pic>
        <p:nvPicPr>
          <p:cNvPr id="35843" name="Picture 2" descr="C:\Users\Иван\Pictures\картинки\1000299_I600_200044144686 - копия.jpg"/>
          <p:cNvPicPr>
            <a:picLocks noChangeAspect="1" noChangeArrowheads="1"/>
          </p:cNvPicPr>
          <p:nvPr/>
        </p:nvPicPr>
        <p:blipFill>
          <a:blip r:embed="rId3" cstate="email"/>
          <a:srcRect/>
          <a:stretch>
            <a:fillRect/>
          </a:stretch>
        </p:blipFill>
        <p:spPr bwMode="auto">
          <a:xfrm>
            <a:off x="836613" y="4643438"/>
            <a:ext cx="4508500" cy="383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79512"/>
            <a:ext cx="5429250" cy="864096"/>
          </a:xfrm>
        </p:spPr>
        <p:txBody>
          <a:bodyPr/>
          <a:lstStyle/>
          <a:p>
            <a:pPr algn="ctr" eaLnBrk="1" hangingPunct="1">
              <a:defRPr/>
            </a:pPr>
            <a:r>
              <a:rPr lang="ru-RU" sz="2400" dirty="0" smtClean="0">
                <a:solidFill>
                  <a:srgbClr val="0070C0"/>
                </a:solidFill>
              </a:rPr>
              <a:t>« помоги маме накрыть на стол»</a:t>
            </a:r>
            <a:endParaRPr lang="ru-RU" sz="2400" dirty="0">
              <a:solidFill>
                <a:srgbClr val="0070C0"/>
              </a:solidFill>
            </a:endParaRPr>
          </a:p>
        </p:txBody>
      </p:sp>
      <p:sp>
        <p:nvSpPr>
          <p:cNvPr id="5" name="Содержимое 4"/>
          <p:cNvSpPr>
            <a:spLocks noGrp="1"/>
          </p:cNvSpPr>
          <p:nvPr>
            <p:ph idx="1"/>
          </p:nvPr>
        </p:nvSpPr>
        <p:spPr>
          <a:xfrm>
            <a:off x="342900" y="1258888"/>
            <a:ext cx="5429250" cy="7348537"/>
          </a:xfrm>
        </p:spPr>
        <p:txBody>
          <a:bodyPr/>
          <a:lstStyle/>
          <a:p>
            <a:pPr marL="274320" indent="-274320" algn="ctr" eaLnBrk="1" fontAlgn="auto" hangingPunct="1">
              <a:spcAft>
                <a:spcPts val="0"/>
              </a:spcAft>
              <a:buFont typeface="Wingdings 2"/>
              <a:buChar char=""/>
              <a:defRPr/>
            </a:pPr>
            <a:endParaRPr lang="ru-RU" sz="1400" dirty="0" smtClean="0"/>
          </a:p>
          <a:p>
            <a:pPr marL="274320" indent="-274320" eaLnBrk="1" fontAlgn="auto" hangingPunct="1">
              <a:spcAft>
                <a:spcPts val="0"/>
              </a:spcAft>
              <a:buFont typeface="Wingdings 2"/>
              <a:buChar char=""/>
              <a:defRPr/>
            </a:pPr>
            <a:r>
              <a:rPr lang="ru-RU" sz="1400" dirty="0" smtClean="0"/>
              <a:t>Задачи: использовать в речи слова «еще» и «один»; различать конфеты по цвету фантика ;понимать значение слов «много», «мало».</a:t>
            </a:r>
          </a:p>
          <a:p>
            <a:pPr marL="274320" indent="-274320" eaLnBrk="1" fontAlgn="auto" hangingPunct="1">
              <a:spcAft>
                <a:spcPts val="0"/>
              </a:spcAft>
              <a:buFont typeface="Wingdings 2"/>
              <a:buChar char=""/>
              <a:defRPr/>
            </a:pPr>
            <a:endParaRPr lang="ru-RU" sz="1400" dirty="0" smtClean="0"/>
          </a:p>
          <a:p>
            <a:pPr marL="274320" indent="-274320" eaLnBrk="1" fontAlgn="auto" hangingPunct="1">
              <a:spcAft>
                <a:spcPts val="0"/>
              </a:spcAft>
              <a:buFont typeface="Wingdings 2"/>
              <a:buChar char=""/>
              <a:defRPr/>
            </a:pPr>
            <a:r>
              <a:rPr lang="ru-RU" sz="1400" i="1" dirty="0" smtClean="0"/>
              <a:t>Ход игры:</a:t>
            </a:r>
            <a:r>
              <a:rPr lang="ru-RU" sz="1400" dirty="0" smtClean="0"/>
              <a:t> заранее вырежьте в нижней части листа конфеты в разноцветных фантиках (синий, желтый, зеленый, красный).</a:t>
            </a:r>
          </a:p>
          <a:p>
            <a:pPr marL="274320" indent="-274320" eaLnBrk="1" fontAlgn="auto" hangingPunct="1">
              <a:spcAft>
                <a:spcPts val="0"/>
              </a:spcAft>
              <a:buFont typeface="Wingdings 2"/>
              <a:buChar char=""/>
              <a:defRPr/>
            </a:pPr>
            <a:endParaRPr lang="ru-RU" sz="1400" dirty="0" smtClean="0"/>
          </a:p>
          <a:p>
            <a:pPr marL="274320" indent="-274320" eaLnBrk="1" fontAlgn="auto" hangingPunct="1">
              <a:spcAft>
                <a:spcPts val="0"/>
              </a:spcAft>
              <a:buFont typeface="Wingdings 2"/>
              <a:buChar char=""/>
              <a:defRPr/>
            </a:pPr>
            <a:r>
              <a:rPr lang="ru-RU" sz="1400" dirty="0" smtClean="0"/>
              <a:t>Спросите малыша: «Что собираются делать гости?» (Пить чай.) Предложите ему помочь маме разложить конфеты на блюдца, стоящие около каждого гостя. Спросите у ребенка, сколько конфет у мамы? (Много.) Попросите его положить на блюдце каждому гостю конфету такого же цвета, как блюдце. Затем попросите назвать цвет фантика на каждой конфете. (Эта конфета с фантиком синего цвета. Я положу ее на синее блюдце.)</a:t>
            </a:r>
          </a:p>
          <a:p>
            <a:pPr marL="274320" indent="-274320" eaLnBrk="1" fontAlgn="auto" hangingPunct="1">
              <a:spcAft>
                <a:spcPts val="0"/>
              </a:spcAft>
              <a:buFont typeface="Wingdings 2"/>
              <a:buChar char=""/>
              <a:defRPr/>
            </a:pPr>
            <a:r>
              <a:rPr lang="ru-RU" sz="1400" dirty="0" smtClean="0"/>
              <a:t>Когда ребенок выполнит работу, спросите у него: «Сколько конфет лежит у каждого гостя на блюдце?» (Одна конфета в синем фантике.)</a:t>
            </a:r>
          </a:p>
          <a:p>
            <a:pPr eaLnBrk="1" hangingPunct="1">
              <a:defRPr/>
            </a:pPr>
            <a:endParaRPr lang="ru-RU" sz="1400" dirty="0"/>
          </a:p>
        </p:txBody>
      </p:sp>
      <p:pic>
        <p:nvPicPr>
          <p:cNvPr id="37891" name="Picture 7" descr="C:\Users\Иван\Pictures\i[9].jpg"/>
          <p:cNvPicPr>
            <a:picLocks noChangeAspect="1" noChangeArrowheads="1"/>
          </p:cNvPicPr>
          <p:nvPr/>
        </p:nvPicPr>
        <p:blipFill>
          <a:blip r:embed="rId2" cstate="email"/>
          <a:srcRect/>
          <a:stretch>
            <a:fillRect/>
          </a:stretch>
        </p:blipFill>
        <p:spPr bwMode="auto">
          <a:xfrm>
            <a:off x="1989138" y="6011863"/>
            <a:ext cx="2447925"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672" y="-180528"/>
            <a:ext cx="5429250" cy="720080"/>
          </a:xfrm>
        </p:spPr>
        <p:txBody>
          <a:bodyPr>
            <a:normAutofit fontScale="90000"/>
          </a:bodyPr>
          <a:lstStyle/>
          <a:p>
            <a:pPr algn="ctr" eaLnBrk="1" fontAlgn="auto" hangingPunct="1">
              <a:spcAft>
                <a:spcPts val="0"/>
              </a:spcAft>
              <a:defRPr/>
            </a:pPr>
            <a:r>
              <a:rPr lang="ru-RU" sz="2800" dirty="0" smtClean="0"/>
              <a:t/>
            </a:r>
            <a:br>
              <a:rPr lang="ru-RU" sz="2800" dirty="0" smtClean="0"/>
            </a:br>
            <a:r>
              <a:rPr lang="ru-RU" sz="2700" dirty="0" smtClean="0">
                <a:solidFill>
                  <a:srgbClr val="C00000"/>
                </a:solidFill>
              </a:rPr>
              <a:t>«Собираемся на прогулку»</a:t>
            </a:r>
            <a:endParaRPr lang="ru-RU" sz="2700" dirty="0">
              <a:solidFill>
                <a:srgbClr val="C00000"/>
              </a:solidFill>
            </a:endParaRPr>
          </a:p>
        </p:txBody>
      </p:sp>
      <p:sp>
        <p:nvSpPr>
          <p:cNvPr id="38914" name="Содержимое 2"/>
          <p:cNvSpPr>
            <a:spLocks noGrp="1"/>
          </p:cNvSpPr>
          <p:nvPr>
            <p:ph idx="1"/>
          </p:nvPr>
        </p:nvSpPr>
        <p:spPr>
          <a:xfrm>
            <a:off x="620713" y="755650"/>
            <a:ext cx="5429250" cy="7110413"/>
          </a:xfrm>
        </p:spPr>
        <p:txBody>
          <a:bodyPr/>
          <a:lstStyle/>
          <a:p>
            <a:pPr eaLnBrk="1" hangingPunct="1"/>
            <a:r>
              <a:rPr lang="ru-RU" sz="1400" i="1" smtClean="0"/>
              <a:t>Цель: </a:t>
            </a:r>
            <a:r>
              <a:rPr lang="ru-RU" sz="1400" smtClean="0"/>
              <a:t>развивать у детей умение подбирать одежду для разного сезона, научить правильно называть элементы одежды, закреплять обобщенные понятия «одежда», «обувь», воспитывать заботливое отношение к окружающим.</a:t>
            </a:r>
          </a:p>
          <a:p>
            <a:pPr eaLnBrk="1" hangingPunct="1"/>
            <a:r>
              <a:rPr lang="ru-RU" sz="1400" i="1" smtClean="0"/>
              <a:t>Оборудование: </a:t>
            </a:r>
            <a:r>
              <a:rPr lang="ru-RU" sz="1400" smtClean="0"/>
              <a:t>куклы, одежда для всех периодов года (для лета, зимы, весны и осени), маленький шкафчик для одежды и стульчик.</a:t>
            </a:r>
          </a:p>
          <a:p>
            <a:pPr eaLnBrk="1" hangingPunct="1"/>
            <a:r>
              <a:rPr lang="ru-RU" sz="1400" i="1" smtClean="0"/>
              <a:t>Ход игры: </a:t>
            </a:r>
            <a:r>
              <a:rPr lang="ru-RU" sz="1400" smtClean="0"/>
              <a:t>в гости к детям приходит новая кукла. Она знакомится с ними и хочет поиграть. Но ребята собираются на прогулку и предлагают кукле идти с ними. Кукла жалуется, что она не может одеваться, и тогда ребята предлагают ей свою помощь. Дети достают из шкаф­чика кукольную одежду, называют ее, выбирают то, что нужно сейчас одеть по погоде. С помощью воспитателя в правильной последовательности они одевают куклу. Затем дети одеваются сами и выходят вместе с куклой на прогулку. По возвращении с прогулки дети раздеваются сами и раздевают куклу в нужной последовательности, комментируя свои действия</a:t>
            </a:r>
            <a:r>
              <a:rPr lang="ru-RU" sz="1200" smtClean="0"/>
              <a:t>.</a:t>
            </a:r>
          </a:p>
        </p:txBody>
      </p:sp>
      <p:pic>
        <p:nvPicPr>
          <p:cNvPr id="38915" name="Picture 2" descr="C:\Users\Иван\Pictures\картинки\1260731033_17 - копия.jpg"/>
          <p:cNvPicPr>
            <a:picLocks noChangeAspect="1" noChangeArrowheads="1"/>
          </p:cNvPicPr>
          <p:nvPr/>
        </p:nvPicPr>
        <p:blipFill>
          <a:blip r:embed="rId2" cstate="email">
            <a:clrChange>
              <a:clrFrom>
                <a:srgbClr val="F9F8FD"/>
              </a:clrFrom>
              <a:clrTo>
                <a:srgbClr val="F9F8FD">
                  <a:alpha val="0"/>
                </a:srgbClr>
              </a:clrTo>
            </a:clrChange>
          </a:blip>
          <a:srcRect l="8076" t="1870" r="8474" b="6514"/>
          <a:stretch>
            <a:fillRect/>
          </a:stretch>
        </p:blipFill>
        <p:spPr bwMode="auto">
          <a:xfrm>
            <a:off x="3429000" y="5148064"/>
            <a:ext cx="223224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07504"/>
            <a:ext cx="5429250" cy="576064"/>
          </a:xfrm>
        </p:spPr>
        <p:txBody>
          <a:bodyPr/>
          <a:lstStyle/>
          <a:p>
            <a:pPr algn="ctr" eaLnBrk="1" hangingPunct="1">
              <a:defRPr/>
            </a:pPr>
            <a:r>
              <a:rPr lang="ru-RU" sz="2400" dirty="0" smtClean="0"/>
              <a:t>« Магазин»</a:t>
            </a:r>
            <a:endParaRPr lang="ru-RU" sz="2400" dirty="0"/>
          </a:p>
        </p:txBody>
      </p:sp>
      <p:sp>
        <p:nvSpPr>
          <p:cNvPr id="39938" name="Содержимое 2"/>
          <p:cNvSpPr>
            <a:spLocks noGrp="1"/>
          </p:cNvSpPr>
          <p:nvPr>
            <p:ph idx="1"/>
          </p:nvPr>
        </p:nvSpPr>
        <p:spPr>
          <a:xfrm>
            <a:off x="342900" y="827088"/>
            <a:ext cx="5429250" cy="7780337"/>
          </a:xfrm>
        </p:spPr>
        <p:txBody>
          <a:bodyPr/>
          <a:lstStyle/>
          <a:p>
            <a:pPr eaLnBrk="1" hangingPunct="1"/>
            <a:r>
              <a:rPr lang="ru-RU" sz="1400" i="1" smtClean="0"/>
              <a:t>Цель: </a:t>
            </a:r>
            <a:r>
              <a:rPr lang="ru-RU" sz="1400" smtClean="0"/>
              <a:t>научить детей классифицировать предметы по общим признакам, воспитывать чувство взаимопомощи, расширить словарный запас детей: ввести понятия «игрушки», «мебель», «продукты питания», «посуда».</a:t>
            </a:r>
          </a:p>
          <a:p>
            <a:pPr eaLnBrk="1" hangingPunct="1"/>
            <a:r>
              <a:rPr lang="ru-RU" sz="1400" i="1" smtClean="0"/>
              <a:t>Оборудование: </a:t>
            </a:r>
            <a:r>
              <a:rPr lang="ru-RU" sz="1400" smtClean="0"/>
              <a:t>все игрушки, изображающие товары, которые можно купить в магазине, расположенные на витрине, деньги.</a:t>
            </a:r>
          </a:p>
          <a:p>
            <a:pPr eaLnBrk="1" hangingPunct="1"/>
            <a:r>
              <a:rPr lang="ru-RU" sz="1400" i="1" smtClean="0"/>
              <a:t>Ход игры: </a:t>
            </a:r>
            <a:r>
              <a:rPr lang="ru-RU" sz="1400" smtClean="0"/>
              <a:t>воспитатель предлагает детям разместить в удобном месте огромный супермаркет с такими отделами, как овощной, продуктовый, молочный, булочная и прочие, куда будут ходить покупатели. Дети самостоятельно распределяют роли продавцов, кассиров, торговых работников в отделах, рассортировывают товары по отделам – продукты, рыба, хлебо­булочные изделия, </a:t>
            </a:r>
          </a:p>
          <a:p>
            <a:pPr eaLnBrk="1" hangingPunct="1"/>
            <a:r>
              <a:rPr lang="ru-RU" sz="1400" smtClean="0"/>
              <a:t>мясо, молоко, бытовая химия и т. д. Они приходят в супермаркет за покупками вместе со своими друзьями, выбирают товар, советуются с продавцами, расп­ла­чи­ва­ются в кассе. В ходе игры педагогу необходимо обращать внимание на взаимоотношения между продавцами и покупателями. </a:t>
            </a:r>
          </a:p>
          <a:p>
            <a:pPr eaLnBrk="1" hangingPunct="1"/>
            <a:endParaRPr lang="ru-RU" sz="1400" smtClean="0"/>
          </a:p>
        </p:txBody>
      </p:sp>
      <p:pic>
        <p:nvPicPr>
          <p:cNvPr id="39939" name="Picture 3" descr="E:\DCIM\100OLYMP\P3240143.JPG"/>
          <p:cNvPicPr>
            <a:picLocks noChangeAspect="1" noChangeArrowheads="1"/>
          </p:cNvPicPr>
          <p:nvPr/>
        </p:nvPicPr>
        <p:blipFill>
          <a:blip r:embed="rId2" cstate="email"/>
          <a:stretch>
            <a:fillRect/>
          </a:stretch>
        </p:blipFill>
        <p:spPr bwMode="auto">
          <a:xfrm>
            <a:off x="1124744" y="5796136"/>
            <a:ext cx="4171950" cy="31337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eaLnBrk="1" fontAlgn="auto" hangingPunct="1">
              <a:spcAft>
                <a:spcPts val="0"/>
              </a:spcAft>
              <a:defRPr/>
            </a:pPr>
            <a:r>
              <a:rPr lang="ru-RU" i="1" dirty="0" smtClean="0"/>
              <a:t>Актуальность проекта.</a:t>
            </a:r>
            <a:r>
              <a:rPr lang="ru-RU" dirty="0" smtClean="0"/>
              <a:t/>
            </a:r>
            <a:br>
              <a:rPr lang="ru-RU" dirty="0" smtClean="0"/>
            </a:br>
            <a:endParaRPr lang="ru-RU" dirty="0"/>
          </a:p>
        </p:txBody>
      </p:sp>
      <p:sp>
        <p:nvSpPr>
          <p:cNvPr id="2" name="Содержимое 1"/>
          <p:cNvSpPr>
            <a:spLocks noGrp="1"/>
          </p:cNvSpPr>
          <p:nvPr>
            <p:ph sz="quarter" idx="2"/>
          </p:nvPr>
        </p:nvSpPr>
        <p:spPr>
          <a:xfrm>
            <a:off x="333375" y="1835150"/>
            <a:ext cx="5389563" cy="2649538"/>
          </a:xfrm>
        </p:spPr>
        <p:txBody>
          <a:bodyPr>
            <a:normAutofit fontScale="55000" lnSpcReduction="20000"/>
          </a:bodyPr>
          <a:lstStyle/>
          <a:p>
            <a:pPr marL="274320" indent="-274320" eaLnBrk="1" fontAlgn="auto" hangingPunct="1">
              <a:spcAft>
                <a:spcPts val="0"/>
              </a:spcAft>
              <a:buFont typeface="Wingdings 2"/>
              <a:buChar char=""/>
              <a:defRPr/>
            </a:pPr>
            <a:r>
              <a:rPr lang="ru-RU" sz="2900" dirty="0" smtClean="0"/>
              <a:t>Мама играет важную роль в жизни каждого человека.</a:t>
            </a:r>
          </a:p>
          <a:p>
            <a:pPr marL="274320" indent="-274320" eaLnBrk="1" fontAlgn="auto" hangingPunct="1">
              <a:spcAft>
                <a:spcPts val="0"/>
              </a:spcAft>
              <a:buFont typeface="Wingdings 2"/>
              <a:buChar char=""/>
              <a:defRPr/>
            </a:pPr>
            <a:endParaRPr lang="ru-RU" sz="2900" dirty="0" smtClean="0"/>
          </a:p>
          <a:p>
            <a:pPr marL="274320" indent="-274320" eaLnBrk="1" fontAlgn="auto" hangingPunct="1">
              <a:spcAft>
                <a:spcPts val="0"/>
              </a:spcAft>
              <a:buFont typeface="Wingdings 2"/>
              <a:buChar char=""/>
              <a:defRPr/>
            </a:pPr>
            <a:r>
              <a:rPr lang="ru-RU" sz="2900" dirty="0" smtClean="0"/>
              <a:t>Развитие отношений между ребенком дошкольного возраста и матерью имеет большое значение для развития личности ребенка. К сожалению, часто любовь к маме дети связывают только с материальными ценностями. А не духовными.</a:t>
            </a:r>
          </a:p>
          <a:p>
            <a:pPr marL="274320" indent="-274320" eaLnBrk="1" fontAlgn="auto" hangingPunct="1">
              <a:spcAft>
                <a:spcPts val="0"/>
              </a:spcAft>
              <a:buFont typeface="Wingdings 2"/>
              <a:buChar char=""/>
              <a:defRPr/>
            </a:pPr>
            <a:endParaRPr lang="ru-RU" sz="2900" dirty="0" smtClean="0"/>
          </a:p>
          <a:p>
            <a:pPr marL="274320" indent="-274320" eaLnBrk="1" fontAlgn="auto" hangingPunct="1">
              <a:spcAft>
                <a:spcPts val="0"/>
              </a:spcAft>
              <a:buFont typeface="Wingdings 2"/>
              <a:buChar char=""/>
              <a:defRPr/>
            </a:pPr>
            <a:r>
              <a:rPr lang="ru-RU" sz="2900" b="1" i="1" dirty="0" smtClean="0"/>
              <a:t>Проблемный вопрос</a:t>
            </a:r>
            <a:r>
              <a:rPr lang="ru-RU" sz="2900" b="1" dirty="0" smtClean="0"/>
              <a:t>:</a:t>
            </a:r>
            <a:endParaRPr lang="ru-RU" sz="2900" dirty="0" smtClean="0"/>
          </a:p>
          <a:p>
            <a:pPr marL="274320" indent="-274320" eaLnBrk="1" fontAlgn="auto" hangingPunct="1">
              <a:spcAft>
                <a:spcPts val="0"/>
              </a:spcAft>
              <a:buFont typeface="Wingdings 2"/>
              <a:buChar char=""/>
              <a:defRPr/>
            </a:pPr>
            <a:r>
              <a:rPr lang="ru-RU" sz="2900" dirty="0" smtClean="0"/>
              <a:t>Зачем человеку нужна мама?</a:t>
            </a:r>
          </a:p>
          <a:p>
            <a:pPr marL="274320" indent="-274320" eaLnBrk="1" fontAlgn="auto" hangingPunct="1">
              <a:spcAft>
                <a:spcPts val="0"/>
              </a:spcAft>
              <a:buFont typeface="Wingdings 2"/>
              <a:buChar char=""/>
              <a:defRPr/>
            </a:pPr>
            <a:endParaRPr lang="ru-RU" sz="2900" dirty="0" smtClean="0"/>
          </a:p>
          <a:p>
            <a:pPr marL="274320" indent="-274320" eaLnBrk="1" fontAlgn="auto" hangingPunct="1">
              <a:spcAft>
                <a:spcPts val="0"/>
              </a:spcAft>
              <a:buFont typeface="Wingdings 2"/>
              <a:buChar char=""/>
              <a:defRPr/>
            </a:pPr>
            <a:endParaRPr lang="ru-RU" dirty="0"/>
          </a:p>
        </p:txBody>
      </p:sp>
      <p:pic>
        <p:nvPicPr>
          <p:cNvPr id="15363" name="Содержимое 7" descr="http://www.maaam.ru/images/114(4).jpg"/>
          <p:cNvPicPr>
            <a:picLocks noGrp="1"/>
          </p:cNvPicPr>
          <p:nvPr>
            <p:ph sz="quarter" idx="4"/>
          </p:nvPr>
        </p:nvPicPr>
        <p:blipFill>
          <a:blip r:embed="rId2" cstate="email"/>
          <a:srcRect/>
          <a:stretch>
            <a:fillRect/>
          </a:stretch>
        </p:blipFill>
        <p:spPr>
          <a:xfrm>
            <a:off x="333375" y="5148263"/>
            <a:ext cx="5153025" cy="30083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0"/>
            <a:ext cx="5429250" cy="539552"/>
          </a:xfrm>
        </p:spPr>
        <p:txBody>
          <a:bodyPr>
            <a:noAutofit/>
          </a:bodyPr>
          <a:lstStyle/>
          <a:p>
            <a:pPr algn="ctr" eaLnBrk="1" fontAlgn="auto" hangingPunct="1">
              <a:spcAft>
                <a:spcPts val="0"/>
              </a:spcAft>
              <a:defRPr/>
            </a:pPr>
            <a:r>
              <a:rPr lang="ru-RU" sz="2400" dirty="0" smtClean="0">
                <a:solidFill>
                  <a:srgbClr val="C00000"/>
                </a:solidFill>
              </a:rPr>
              <a:t>«игрушки у врача»</a:t>
            </a:r>
            <a:endParaRPr lang="ru-RU" sz="2400" dirty="0">
              <a:solidFill>
                <a:srgbClr val="C00000"/>
              </a:solidFill>
            </a:endParaRPr>
          </a:p>
        </p:txBody>
      </p:sp>
      <p:sp>
        <p:nvSpPr>
          <p:cNvPr id="40962" name="Содержимое 2"/>
          <p:cNvSpPr>
            <a:spLocks noGrp="1"/>
          </p:cNvSpPr>
          <p:nvPr>
            <p:ph idx="1"/>
          </p:nvPr>
        </p:nvSpPr>
        <p:spPr>
          <a:xfrm>
            <a:off x="333375" y="539750"/>
            <a:ext cx="5429250" cy="6605588"/>
          </a:xfrm>
        </p:spPr>
        <p:txBody>
          <a:bodyPr/>
          <a:lstStyle/>
          <a:p>
            <a:pPr eaLnBrk="1" hangingPunct="1"/>
            <a:r>
              <a:rPr lang="ru-RU" sz="1400" b="1" i="1" smtClean="0"/>
              <a:t>Цель:</a:t>
            </a:r>
            <a:r>
              <a:rPr lang="ru-RU" sz="1400" i="1" smtClean="0"/>
              <a:t> </a:t>
            </a:r>
            <a:r>
              <a:rPr lang="ru-RU" sz="1400" smtClean="0"/>
              <a:t>учить детей уходу за больными и пользованию медицинскими инструментами, воспитывать в детях внимательность, чуткость, расширять словарный запас: ввести понятия «больница», «больной», «лечение», «лекарства», «температура», «стационар».</a:t>
            </a:r>
          </a:p>
          <a:p>
            <a:pPr eaLnBrk="1" hangingPunct="1"/>
            <a:r>
              <a:rPr lang="ru-RU" sz="1400" b="1" i="1" smtClean="0"/>
              <a:t>Оборудование:</a:t>
            </a:r>
            <a:r>
              <a:rPr lang="ru-RU" sz="1400" i="1" smtClean="0"/>
              <a:t> </a:t>
            </a:r>
            <a:r>
              <a:rPr lang="ru-RU" sz="1400" smtClean="0"/>
              <a:t>куклы, игрушечные зверята, медицинские инструменты: термометр, шприц, таблетки, ложечка, фонендоскоп, вата, баночки с лекарствами, бинт, халат и чепчик для врача.</a:t>
            </a:r>
          </a:p>
          <a:p>
            <a:pPr eaLnBrk="1" hangingPunct="1"/>
            <a:r>
              <a:rPr lang="ru-RU" sz="1400" b="1" i="1" smtClean="0"/>
              <a:t>Ход игры: </a:t>
            </a:r>
            <a:r>
              <a:rPr lang="ru-RU" sz="1400" smtClean="0"/>
              <a:t>воспитатель предлагает поиграть, выбираются Доктор и Медсестра, остальные дети берут в руки игрушечных зверюшек и кукол, приходят в поликлинику на прием. К врачу обращаются пациенты с различными заболеваниями: у мишки болят зубы, потому что он ел много сладкого, кукла Маша прищемила дверью пальчик и т. д. Уточ­няем действия: Доктор осматривает больного, назначает ему лечение, а Медсестра выполняет его указания. Некоторые больные требуют стационарного лечения, их кладут в больницу. Попадая на прием, игрушки рассказывают, почему они попали к врачу, воспитатель обсуждает с детьми, можно ли было этого избежать, говорит, что нужно с большей заботой относиться к своему здоровью. В ходе игры дети наблюдают за тем, как врач лечит больных – делает перевязки, измеряет температуру. Воспитатель оценивает, как дети общаются между собой, напоминает о том, чтобы выздоровевшие игрушки не забывали благодарить врача за оказанную помощь.</a:t>
            </a:r>
          </a:p>
          <a:p>
            <a:pPr eaLnBrk="1" hangingPunct="1"/>
            <a:endParaRPr lang="ru-RU" sz="1400" smtClean="0"/>
          </a:p>
        </p:txBody>
      </p:sp>
      <p:pic>
        <p:nvPicPr>
          <p:cNvPr id="40963" name="Picture 2" descr="E:\DCIM\100OLYMP\P3240149.JPG"/>
          <p:cNvPicPr>
            <a:picLocks noChangeAspect="1" noChangeArrowheads="1"/>
          </p:cNvPicPr>
          <p:nvPr/>
        </p:nvPicPr>
        <p:blipFill>
          <a:blip r:embed="rId3" cstate="email"/>
          <a:srcRect/>
          <a:stretch>
            <a:fillRect/>
          </a:stretch>
        </p:blipFill>
        <p:spPr bwMode="auto">
          <a:xfrm>
            <a:off x="3068960" y="6804248"/>
            <a:ext cx="2880320" cy="2195393"/>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0"/>
            <a:ext cx="5429250" cy="611560"/>
          </a:xfrm>
        </p:spPr>
        <p:txBody>
          <a:bodyPr/>
          <a:lstStyle/>
          <a:p>
            <a:pPr algn="ctr" eaLnBrk="1" hangingPunct="1">
              <a:defRPr/>
            </a:pPr>
            <a:r>
              <a:rPr lang="ru-RU" sz="2400" dirty="0" smtClean="0"/>
              <a:t>« День рождение Степашки»</a:t>
            </a:r>
            <a:endParaRPr lang="ru-RU" sz="2400" dirty="0"/>
          </a:p>
        </p:txBody>
      </p:sp>
      <p:sp>
        <p:nvSpPr>
          <p:cNvPr id="43010" name="Содержимое 2"/>
          <p:cNvSpPr>
            <a:spLocks noGrp="1"/>
          </p:cNvSpPr>
          <p:nvPr>
            <p:ph idx="1"/>
          </p:nvPr>
        </p:nvSpPr>
        <p:spPr/>
        <p:txBody>
          <a:bodyPr/>
          <a:lstStyle/>
          <a:p>
            <a:pPr eaLnBrk="1" fontAlgn="t" hangingPunct="1"/>
            <a:r>
              <a:rPr lang="ru-RU" b="1" i="1" u="sng" smtClean="0"/>
              <a:t> </a:t>
            </a:r>
            <a:endParaRPr lang="ru-RU" smtClean="0"/>
          </a:p>
        </p:txBody>
      </p:sp>
      <p:sp>
        <p:nvSpPr>
          <p:cNvPr id="43011" name="Прямоугольник 3"/>
          <p:cNvSpPr>
            <a:spLocks noChangeArrowheads="1"/>
          </p:cNvSpPr>
          <p:nvPr/>
        </p:nvSpPr>
        <p:spPr bwMode="auto">
          <a:xfrm>
            <a:off x="549275" y="827088"/>
            <a:ext cx="5111750" cy="4402137"/>
          </a:xfrm>
          <a:prstGeom prst="rect">
            <a:avLst/>
          </a:prstGeom>
          <a:noFill/>
          <a:ln w="9525">
            <a:noFill/>
            <a:miter lim="800000"/>
            <a:headEnd/>
            <a:tailEnd/>
          </a:ln>
        </p:spPr>
        <p:txBody>
          <a:bodyPr>
            <a:spAutoFit/>
          </a:bodyPr>
          <a:lstStyle/>
          <a:p>
            <a:r>
              <a:rPr lang="ru-RU" sz="1400" b="1" i="1"/>
              <a:t>Цель:</a:t>
            </a:r>
            <a:r>
              <a:rPr lang="ru-RU" sz="1400" i="1"/>
              <a:t> </a:t>
            </a:r>
            <a:r>
              <a:rPr lang="ru-RU" sz="1400"/>
              <a:t>расширить знания детей о способах и последовательности сервировки стола для праздничного обеда, закрепить знания о столовых предметах, воспитывать внимательность, заботливость, ответственность, желание помочь, расширить словарный запас: ввести понятия «праздничный обед», «именины», «сервировка», «посуда», «сервис».</a:t>
            </a:r>
          </a:p>
          <a:p>
            <a:r>
              <a:rPr lang="ru-RU" sz="1400" b="1" i="1"/>
              <a:t>Оборудование:</a:t>
            </a:r>
            <a:r>
              <a:rPr lang="ru-RU" sz="1400" i="1"/>
              <a:t> </a:t>
            </a:r>
            <a:r>
              <a:rPr lang="ru-RU" sz="1400"/>
              <a:t>игрушки, которые могут прийти в гости к Степашке, столовые предметы – тарелки, вилки, ложки, ножи, чашки, блюдца, салфетки, скатерть, столик, стульчики.</a:t>
            </a:r>
          </a:p>
          <a:p>
            <a:r>
              <a:rPr lang="ru-RU" sz="1400" b="1" i="1"/>
              <a:t>Ход игры: </a:t>
            </a:r>
            <a:r>
              <a:rPr lang="ru-RU" sz="1400"/>
              <a:t>воспи­та­тель сооб­щает детям о том, что у Степашки сегодня день рождения, пред­ла­гает пойти к нему в гости и позд­ра­вить его. Дети берут игрушки, идут в гости к Степашке и позд­рав­ляют его. Степашка пред­ла­гает всем чай с тортом и просит помочь ему накрыть стол. Дети активно учас­т­вуют в этом, с помощью воспи­та­теля серви­руют стол. Необ­хо­димо обра­щать внима­ние на взаимо­от­но­ше­ния между детьми в процессе игры.</a:t>
            </a:r>
          </a:p>
        </p:txBody>
      </p:sp>
      <p:pic>
        <p:nvPicPr>
          <p:cNvPr id="43012" name="Picture 2" descr="E:\DCIM\100OLYMP\P3020091.JPG"/>
          <p:cNvPicPr>
            <a:picLocks noChangeAspect="1" noChangeArrowheads="1"/>
          </p:cNvPicPr>
          <p:nvPr/>
        </p:nvPicPr>
        <p:blipFill>
          <a:blip r:embed="rId2" cstate="email"/>
          <a:srcRect/>
          <a:stretch>
            <a:fillRect/>
          </a:stretch>
        </p:blipFill>
        <p:spPr bwMode="auto">
          <a:xfrm>
            <a:off x="1052513" y="5364163"/>
            <a:ext cx="4176712" cy="3384550"/>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9275" y="0"/>
            <a:ext cx="5429250" cy="6462713"/>
          </a:xfrm>
        </p:spPr>
        <p:txBody>
          <a:bodyPr>
            <a:normAutofit/>
          </a:bodyPr>
          <a:lstStyle/>
          <a:p>
            <a:pPr algn="ctr" eaLnBrk="1" hangingPunct="1">
              <a:lnSpc>
                <a:spcPct val="90000"/>
              </a:lnSpc>
            </a:pPr>
            <a:r>
              <a:rPr lang="ru-RU" dirty="0" smtClean="0">
                <a:solidFill>
                  <a:srgbClr val="FF0000"/>
                </a:solidFill>
                <a:latin typeface="Arial" charset="0"/>
              </a:rPr>
              <a:t>«</a:t>
            </a:r>
            <a:r>
              <a:rPr lang="ru-RU" dirty="0" smtClean="0">
                <a:solidFill>
                  <a:srgbClr val="FF0000"/>
                </a:solidFill>
              </a:rPr>
              <a:t>Строим дом</a:t>
            </a:r>
            <a:r>
              <a:rPr lang="ru-RU" dirty="0" smtClean="0">
                <a:solidFill>
                  <a:srgbClr val="FF0000"/>
                </a:solidFill>
                <a:latin typeface="Arial" charset="0"/>
              </a:rPr>
              <a:t>»</a:t>
            </a:r>
          </a:p>
          <a:p>
            <a:pPr eaLnBrk="1" hangingPunct="1">
              <a:lnSpc>
                <a:spcPct val="90000"/>
              </a:lnSpc>
            </a:pPr>
            <a:r>
              <a:rPr lang="ru-RU" sz="1400" b="1" i="1" dirty="0" smtClean="0"/>
              <a:t>Цель: </a:t>
            </a:r>
            <a:r>
              <a:rPr lang="ru-RU" sz="1400" dirty="0" smtClean="0"/>
              <a:t>познакомить детей со строительными профессиями, обратить внимание на роль техники, облегчающей труд строителей, научить детей сооружать постройку несложной конструкции, воспитать дружеские взаимоотношения в коллективе, расширить знания детей об особенностях труда строителей, расширить словарный запас детей</a:t>
            </a:r>
            <a:r>
              <a:rPr lang="en-US" sz="1400" dirty="0" smtClean="0"/>
              <a:t>.</a:t>
            </a:r>
            <a:r>
              <a:rPr lang="ru-RU" sz="1400" dirty="0" smtClean="0"/>
              <a:t> </a:t>
            </a:r>
          </a:p>
          <a:p>
            <a:pPr eaLnBrk="1" hangingPunct="1">
              <a:lnSpc>
                <a:spcPct val="90000"/>
              </a:lnSpc>
            </a:pPr>
            <a:r>
              <a:rPr lang="ru-RU" sz="1400" b="1" i="1" dirty="0" smtClean="0"/>
              <a:t>Оборудование: </a:t>
            </a:r>
            <a:r>
              <a:rPr lang="ru-RU" sz="1400" dirty="0" smtClean="0"/>
              <a:t>крупный строительный материал, машины, подъемный кран, игрушки для обыгрывания постройки, картинки с изображением людей строительной профессии: каменщика, плотника, крановщика, шофера и т. Д</a:t>
            </a:r>
          </a:p>
          <a:p>
            <a:pPr eaLnBrk="1" hangingPunct="1">
              <a:lnSpc>
                <a:spcPct val="90000"/>
              </a:lnSpc>
            </a:pPr>
            <a:r>
              <a:rPr lang="ru-RU" sz="1400" b="1" i="1" dirty="0" smtClean="0"/>
              <a:t>Ход игры: </a:t>
            </a:r>
            <a:r>
              <a:rPr lang="ru-RU" sz="1400" dirty="0" smtClean="0"/>
              <a:t>воспитатель предлагает детям отгадать загадку: «Что за башенка стоит, а в окошке свет горит? В этой башне мы живем, и она зовется …? (дом)». Воспитатель предлагает детям построить большой, просторный дом, где бы могли поселиться игрушки. Дети вспоминают, какие бывают строительные профессии, чем заняты люди на стройке. Они рассматривают изображения строителей и рассказывают об их обязанностях. Затем дети договариваются о постройке дома. Распределяются роли между детьми: одни – Строители, они строят дом; другие – Водители, они подвозят строительный материал на стройку, один из детей – Крановщик. В ходе строительства следует обращать внимание на взаимоотношения между детьми. Дом готов, и туда могут вселяться новые жители. Дети самостоятельно играют.</a:t>
            </a:r>
          </a:p>
          <a:p>
            <a:pPr eaLnBrk="1" hangingPunct="1">
              <a:lnSpc>
                <a:spcPct val="90000"/>
              </a:lnSpc>
            </a:pPr>
            <a:endParaRPr lang="ru-RU" sz="1200" dirty="0" smtClean="0"/>
          </a:p>
        </p:txBody>
      </p:sp>
      <p:pic>
        <p:nvPicPr>
          <p:cNvPr id="44034" name="Picture 2" descr="F:\мне\SDC11183.JPG"/>
          <p:cNvPicPr>
            <a:picLocks noChangeAspect="1" noChangeArrowheads="1"/>
          </p:cNvPicPr>
          <p:nvPr/>
        </p:nvPicPr>
        <p:blipFill>
          <a:blip r:embed="rId2" cstate="email"/>
          <a:srcRect/>
          <a:stretch>
            <a:fillRect/>
          </a:stretch>
        </p:blipFill>
        <p:spPr bwMode="auto">
          <a:xfrm>
            <a:off x="1628800" y="6156176"/>
            <a:ext cx="3648013" cy="2736429"/>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79512"/>
            <a:ext cx="5429250" cy="1008112"/>
          </a:xfrm>
        </p:spPr>
        <p:txBody>
          <a:bodyPr/>
          <a:lstStyle/>
          <a:p>
            <a:pPr algn="ctr" eaLnBrk="1" fontAlgn="auto" hangingPunct="1">
              <a:spcAft>
                <a:spcPts val="0"/>
              </a:spcAft>
              <a:defRPr/>
            </a:pPr>
            <a:r>
              <a:rPr lang="ru-RU" sz="3200" i="1" dirty="0" smtClean="0">
                <a:solidFill>
                  <a:srgbClr val="FF0000"/>
                </a:solidFill>
              </a:rPr>
              <a:t>Приложение.</a:t>
            </a:r>
            <a:br>
              <a:rPr lang="ru-RU" sz="3200" i="1" dirty="0" smtClean="0">
                <a:solidFill>
                  <a:srgbClr val="FF0000"/>
                </a:solidFill>
              </a:rPr>
            </a:br>
            <a:endParaRPr lang="ru-RU" sz="3200" i="1" dirty="0">
              <a:solidFill>
                <a:srgbClr val="FF0000"/>
              </a:solidFill>
            </a:endParaRPr>
          </a:p>
        </p:txBody>
      </p:sp>
      <p:sp>
        <p:nvSpPr>
          <p:cNvPr id="45058" name="Содержимое 2"/>
          <p:cNvSpPr>
            <a:spLocks noGrp="1"/>
          </p:cNvSpPr>
          <p:nvPr>
            <p:ph idx="1"/>
          </p:nvPr>
        </p:nvSpPr>
        <p:spPr>
          <a:xfrm>
            <a:off x="333375" y="900113"/>
            <a:ext cx="5429250" cy="7707312"/>
          </a:xfrm>
        </p:spPr>
        <p:txBody>
          <a:bodyPr/>
          <a:lstStyle/>
          <a:p>
            <a:pPr algn="ctr" eaLnBrk="1" hangingPunct="1"/>
            <a:r>
              <a:rPr lang="ru-RU" sz="3200" b="1" smtClean="0">
                <a:solidFill>
                  <a:srgbClr val="FF0000"/>
                </a:solidFill>
              </a:rPr>
              <a:t>К разделу «На книжной полке»</a:t>
            </a:r>
          </a:p>
          <a:p>
            <a:pPr eaLnBrk="1" hangingPunct="1"/>
            <a:r>
              <a:rPr lang="ru-RU" sz="2000" smtClean="0"/>
              <a:t> </a:t>
            </a:r>
            <a:r>
              <a:rPr lang="ru-RU" sz="2000" b="1" u="sng" smtClean="0"/>
              <a:t>Детская художественная литература:</a:t>
            </a:r>
          </a:p>
          <a:p>
            <a:pPr eaLnBrk="1" hangingPunct="1"/>
            <a:endParaRPr lang="ru-RU" sz="2000" u="sng" smtClean="0"/>
          </a:p>
          <a:p>
            <a:pPr eaLnBrk="1" hangingPunct="1"/>
            <a:r>
              <a:rPr lang="ru-RU" sz="2000" smtClean="0"/>
              <a:t> Артюхова «Трудный вечер»</a:t>
            </a:r>
          </a:p>
          <a:p>
            <a:pPr eaLnBrk="1" hangingPunct="1"/>
            <a:r>
              <a:rPr lang="ru-RU" sz="2000" smtClean="0"/>
              <a:t> Барто А. «Разлука»</a:t>
            </a:r>
          </a:p>
          <a:p>
            <a:pPr eaLnBrk="1" hangingPunct="1"/>
            <a:r>
              <a:rPr lang="ru-RU" sz="2000" smtClean="0"/>
              <a:t> Барто А. «Мама поёт»</a:t>
            </a:r>
          </a:p>
          <a:p>
            <a:pPr eaLnBrk="1" hangingPunct="1"/>
            <a:r>
              <a:rPr lang="ru-RU" sz="2000" smtClean="0"/>
              <a:t> Берестов В. «Праздник мам»</a:t>
            </a:r>
          </a:p>
          <a:p>
            <a:pPr eaLnBrk="1" hangingPunct="1"/>
            <a:r>
              <a:rPr lang="ru-RU" sz="2000" smtClean="0"/>
              <a:t> Благинина Е. «Мамин день»</a:t>
            </a:r>
          </a:p>
          <a:p>
            <a:pPr eaLnBrk="1" hangingPunct="1"/>
            <a:r>
              <a:rPr lang="ru-RU" sz="2000" smtClean="0"/>
              <a:t> Демыкина Г. «Мама»</a:t>
            </a:r>
          </a:p>
          <a:p>
            <a:pPr eaLnBrk="1" hangingPunct="1"/>
            <a:r>
              <a:rPr lang="ru-RU" sz="2000" smtClean="0"/>
              <a:t> Емельянов Б. «Мамины руки»</a:t>
            </a:r>
          </a:p>
          <a:p>
            <a:pPr eaLnBrk="1" hangingPunct="1"/>
            <a:r>
              <a:rPr lang="ru-RU" sz="2000" smtClean="0"/>
              <a:t> Кубилинкас К. «Мама»</a:t>
            </a:r>
          </a:p>
          <a:p>
            <a:pPr eaLnBrk="1" hangingPunct="1"/>
            <a:r>
              <a:rPr lang="ru-RU" sz="2000" smtClean="0"/>
              <a:t> Михалков С. «А что у вас?»</a:t>
            </a:r>
          </a:p>
          <a:p>
            <a:pPr eaLnBrk="1" hangingPunct="1"/>
            <a:r>
              <a:rPr lang="ru-RU" sz="2000" smtClean="0"/>
              <a:t> Мошковская Э. «Я маму мою обидел…»</a:t>
            </a:r>
          </a:p>
          <a:p>
            <a:pPr eaLnBrk="1" hangingPunct="1"/>
            <a:r>
              <a:rPr lang="ru-RU" sz="2000" smtClean="0"/>
              <a:t> Раджаб У. «Мамочка»</a:t>
            </a:r>
          </a:p>
          <a:p>
            <a:pPr eaLnBrk="1" hangingPunct="1"/>
            <a:r>
              <a:rPr lang="ru-RU" sz="2000" smtClean="0"/>
              <a:t> Саконская Н. «Разговор о маме»</a:t>
            </a:r>
          </a:p>
          <a:p>
            <a:pPr eaLnBrk="1" hangingPunct="1"/>
            <a:r>
              <a:rPr lang="ru-RU" sz="2000" smtClean="0"/>
              <a:t> Успенский Э. «Если был бы я    </a:t>
            </a:r>
          </a:p>
          <a:p>
            <a:pPr eaLnBrk="1" hangingPunct="1"/>
            <a:r>
              <a:rPr lang="ru-RU" sz="2000" smtClean="0"/>
              <a:t> девчонкой»</a:t>
            </a:r>
          </a:p>
          <a:p>
            <a:pPr eaLnBrk="1" hangingPunct="1"/>
            <a:r>
              <a:rPr lang="ru-RU" sz="2000" smtClean="0"/>
              <a:t> Цыферов Г. «Как стать большим»</a:t>
            </a:r>
          </a:p>
          <a:p>
            <a:pPr eaLnBrk="1" hangingPunct="1"/>
            <a:endParaRPr lang="ru-RU"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179512"/>
            <a:ext cx="5429250" cy="936104"/>
          </a:xfrm>
        </p:spPr>
        <p:txBody>
          <a:bodyPr/>
          <a:lstStyle/>
          <a:p>
            <a:pPr algn="ctr" eaLnBrk="1" fontAlgn="auto" hangingPunct="1">
              <a:spcAft>
                <a:spcPts val="0"/>
              </a:spcAft>
              <a:defRPr/>
            </a:pPr>
            <a:r>
              <a:rPr lang="ru-RU" sz="2800" dirty="0" smtClean="0"/>
              <a:t> </a:t>
            </a:r>
            <a:r>
              <a:rPr lang="ru-RU" sz="2800" dirty="0" smtClean="0">
                <a:solidFill>
                  <a:srgbClr val="0070C0"/>
                </a:solidFill>
              </a:rPr>
              <a:t>Пословицы:</a:t>
            </a:r>
            <a:br>
              <a:rPr lang="ru-RU" sz="2800" dirty="0" smtClean="0">
                <a:solidFill>
                  <a:srgbClr val="0070C0"/>
                </a:solidFill>
              </a:rPr>
            </a:br>
            <a:endParaRPr lang="ru-RU" sz="2800" dirty="0">
              <a:solidFill>
                <a:srgbClr val="0070C0"/>
              </a:solidFill>
            </a:endParaRPr>
          </a:p>
        </p:txBody>
      </p:sp>
      <p:sp>
        <p:nvSpPr>
          <p:cNvPr id="46082" name="Содержимое 2"/>
          <p:cNvSpPr>
            <a:spLocks noGrp="1"/>
          </p:cNvSpPr>
          <p:nvPr>
            <p:ph idx="1"/>
          </p:nvPr>
        </p:nvSpPr>
        <p:spPr>
          <a:xfrm>
            <a:off x="342900" y="1042988"/>
            <a:ext cx="5429250" cy="7564437"/>
          </a:xfrm>
        </p:spPr>
        <p:txBody>
          <a:bodyPr/>
          <a:lstStyle/>
          <a:p>
            <a:pPr eaLnBrk="1" hangingPunct="1"/>
            <a:r>
              <a:rPr lang="ru-RU" sz="2000" smtClean="0"/>
              <a:t>При солнышке тепло, при матери добро.</a:t>
            </a:r>
          </a:p>
          <a:p>
            <a:pPr eaLnBrk="1" hangingPunct="1"/>
            <a:endParaRPr lang="ru-RU" sz="2000" smtClean="0"/>
          </a:p>
          <a:p>
            <a:pPr eaLnBrk="1" hangingPunct="1"/>
            <a:r>
              <a:rPr lang="ru-RU" sz="2000" smtClean="0"/>
              <a:t>Нет такого дружка, как родная матушка.</a:t>
            </a:r>
          </a:p>
          <a:p>
            <a:pPr eaLnBrk="1" hangingPunct="1"/>
            <a:endParaRPr lang="ru-RU" sz="2000" smtClean="0"/>
          </a:p>
          <a:p>
            <a:pPr eaLnBrk="1" hangingPunct="1"/>
            <a:r>
              <a:rPr lang="ru-RU" sz="2000" smtClean="0"/>
              <a:t>Птица рада весне, а младенец – матери.</a:t>
            </a:r>
          </a:p>
          <a:p>
            <a:pPr eaLnBrk="1" hangingPunct="1"/>
            <a:endParaRPr lang="ru-RU" sz="2000" smtClean="0"/>
          </a:p>
          <a:p>
            <a:pPr eaLnBrk="1" hangingPunct="1"/>
            <a:r>
              <a:rPr lang="ru-RU" sz="2000" smtClean="0"/>
              <a:t>Материнская ласка конца не знает.</a:t>
            </a:r>
          </a:p>
          <a:p>
            <a:pPr eaLnBrk="1" hangingPunct="1"/>
            <a:endParaRPr lang="ru-RU" sz="2000" smtClean="0"/>
          </a:p>
          <a:p>
            <a:pPr eaLnBrk="1" hangingPunct="1"/>
            <a:r>
              <a:rPr lang="ru-RU" sz="2000" smtClean="0"/>
              <a:t>Материнский гнев что весенний снег: и много его выпадает, да скоро растает.</a:t>
            </a:r>
          </a:p>
          <a:p>
            <a:pPr eaLnBrk="1" hangingPunct="1"/>
            <a:endParaRPr lang="ru-RU" sz="2400" smtClean="0"/>
          </a:p>
        </p:txBody>
      </p:sp>
      <p:pic>
        <p:nvPicPr>
          <p:cNvPr id="46083" name="Picture 5" descr="C:\Users\Иван\Pictures\картинки про маму\rebzi_05.jpg"/>
          <p:cNvPicPr>
            <a:picLocks noChangeAspect="1" noChangeArrowheads="1"/>
          </p:cNvPicPr>
          <p:nvPr/>
        </p:nvPicPr>
        <p:blipFill>
          <a:blip r:embed="rId2" cstate="email"/>
          <a:srcRect/>
          <a:stretch>
            <a:fillRect/>
          </a:stretch>
        </p:blipFill>
        <p:spPr bwMode="auto">
          <a:xfrm>
            <a:off x="1341438" y="5076825"/>
            <a:ext cx="3671887"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29250" cy="688896"/>
          </a:xfrm>
        </p:spPr>
        <p:txBody>
          <a:bodyPr>
            <a:normAutofit fontScale="90000"/>
          </a:bodyPr>
          <a:lstStyle/>
          <a:p>
            <a:pPr algn="ctr" eaLnBrk="1" fontAlgn="auto" hangingPunct="1">
              <a:spcAft>
                <a:spcPts val="0"/>
              </a:spcAft>
              <a:defRPr/>
            </a:pPr>
            <a:r>
              <a:rPr lang="ru-RU" dirty="0" err="1" smtClean="0">
                <a:solidFill>
                  <a:srgbClr val="0070C0"/>
                </a:solidFill>
              </a:rPr>
              <a:t>Потешки</a:t>
            </a:r>
            <a:r>
              <a:rPr lang="ru-RU" dirty="0" smtClean="0">
                <a:solidFill>
                  <a:srgbClr val="0070C0"/>
                </a:solidFill>
              </a:rPr>
              <a:t>:</a:t>
            </a:r>
            <a:br>
              <a:rPr lang="ru-RU" dirty="0" smtClean="0">
                <a:solidFill>
                  <a:srgbClr val="0070C0"/>
                </a:solidFill>
              </a:rPr>
            </a:br>
            <a:endParaRPr lang="ru-RU" dirty="0">
              <a:solidFill>
                <a:srgbClr val="0070C0"/>
              </a:solidFill>
            </a:endParaRPr>
          </a:p>
        </p:txBody>
      </p:sp>
      <p:sp>
        <p:nvSpPr>
          <p:cNvPr id="3" name="Содержимое 2"/>
          <p:cNvSpPr>
            <a:spLocks noGrp="1"/>
          </p:cNvSpPr>
          <p:nvPr>
            <p:ph idx="1"/>
          </p:nvPr>
        </p:nvSpPr>
        <p:spPr>
          <a:xfrm>
            <a:off x="333375" y="611188"/>
            <a:ext cx="5429250" cy="8067675"/>
          </a:xfrm>
        </p:spPr>
        <p:txBody>
          <a:bodyPr>
            <a:normAutofit fontScale="92500" lnSpcReduction="10000"/>
          </a:bodyPr>
          <a:lstStyle/>
          <a:p>
            <a:pPr marL="274320" indent="-274320" eaLnBrk="1" fontAlgn="auto" hangingPunct="1">
              <a:spcAft>
                <a:spcPts val="0"/>
              </a:spcAft>
              <a:buFont typeface="Wingdings 2"/>
              <a:buChar char=""/>
              <a:defRPr/>
            </a:pPr>
            <a:r>
              <a:rPr lang="ru-RU" sz="2200" dirty="0" smtClean="0"/>
              <a:t>Водичка, водичка.</a:t>
            </a:r>
          </a:p>
          <a:p>
            <a:pPr marL="274320" indent="-274320" eaLnBrk="1" fontAlgn="auto" hangingPunct="1">
              <a:spcAft>
                <a:spcPts val="0"/>
              </a:spcAft>
              <a:buFont typeface="Wingdings 2"/>
              <a:buChar char=""/>
              <a:defRPr/>
            </a:pPr>
            <a:r>
              <a:rPr lang="ru-RU" sz="2200" dirty="0" smtClean="0"/>
              <a:t>Умой моё личико,</a:t>
            </a:r>
          </a:p>
          <a:p>
            <a:pPr marL="274320" indent="-274320" eaLnBrk="1" fontAlgn="auto" hangingPunct="1">
              <a:spcAft>
                <a:spcPts val="0"/>
              </a:spcAft>
              <a:buFont typeface="Wingdings 2"/>
              <a:buChar char=""/>
              <a:defRPr/>
            </a:pPr>
            <a:r>
              <a:rPr lang="ru-RU" sz="2200" dirty="0" smtClean="0"/>
              <a:t>Чтобы щечки краснели,</a:t>
            </a:r>
          </a:p>
          <a:p>
            <a:pPr marL="274320" indent="-274320" eaLnBrk="1" fontAlgn="auto" hangingPunct="1">
              <a:spcAft>
                <a:spcPts val="0"/>
              </a:spcAft>
              <a:buFont typeface="Wingdings 2"/>
              <a:buChar char=""/>
              <a:defRPr/>
            </a:pPr>
            <a:r>
              <a:rPr lang="ru-RU" sz="2200" dirty="0" smtClean="0"/>
              <a:t>Чтобы глазки блестели,</a:t>
            </a:r>
          </a:p>
          <a:p>
            <a:pPr marL="274320" indent="-274320" eaLnBrk="1" fontAlgn="auto" hangingPunct="1">
              <a:spcAft>
                <a:spcPts val="0"/>
              </a:spcAft>
              <a:buFont typeface="Wingdings 2"/>
              <a:buChar char=""/>
              <a:defRPr/>
            </a:pPr>
            <a:r>
              <a:rPr lang="ru-RU" sz="2200" dirty="0" smtClean="0"/>
              <a:t>Чтоб смеялся роток,</a:t>
            </a:r>
          </a:p>
          <a:p>
            <a:pPr marL="274320" indent="-274320" eaLnBrk="1" fontAlgn="auto" hangingPunct="1">
              <a:spcAft>
                <a:spcPts val="0"/>
              </a:spcAft>
              <a:buFont typeface="Wingdings 2"/>
              <a:buChar char=""/>
              <a:defRPr/>
            </a:pPr>
            <a:r>
              <a:rPr lang="ru-RU" sz="2200" dirty="0" smtClean="0"/>
              <a:t>Чтоб кусался зубок.</a:t>
            </a:r>
          </a:p>
          <a:p>
            <a:pPr marL="274320" indent="-274320" eaLnBrk="1" fontAlgn="auto" hangingPunct="1">
              <a:spcAft>
                <a:spcPts val="0"/>
              </a:spcAft>
              <a:buFont typeface="Wingdings 2"/>
              <a:buChar char=""/>
              <a:defRPr/>
            </a:pPr>
            <a:endParaRPr lang="ru-RU" sz="2200" dirty="0" smtClean="0"/>
          </a:p>
          <a:p>
            <a:pPr marL="274320" indent="-274320" eaLnBrk="1" fontAlgn="auto" hangingPunct="1">
              <a:spcAft>
                <a:spcPts val="0"/>
              </a:spcAft>
              <a:buFont typeface="Wingdings 2"/>
              <a:buChar char=""/>
              <a:defRPr/>
            </a:pPr>
            <a:r>
              <a:rPr lang="ru-RU" sz="2200" dirty="0" smtClean="0"/>
              <a:t>"Расти, коса".</a:t>
            </a:r>
          </a:p>
          <a:p>
            <a:pPr marL="274320" indent="-274320" eaLnBrk="1" fontAlgn="auto" hangingPunct="1">
              <a:spcAft>
                <a:spcPts val="0"/>
              </a:spcAft>
              <a:buFont typeface="Wingdings 2"/>
              <a:buChar char=""/>
              <a:defRPr/>
            </a:pPr>
            <a:r>
              <a:rPr lang="ru-RU" sz="2200" dirty="0" smtClean="0"/>
              <a:t>Чешу, чешу </a:t>
            </a:r>
            <a:r>
              <a:rPr lang="ru-RU" sz="2200" dirty="0" err="1" smtClean="0"/>
              <a:t>волосыньки</a:t>
            </a:r>
            <a:r>
              <a:rPr lang="ru-RU" sz="2200" dirty="0" smtClean="0"/>
              <a:t>,</a:t>
            </a:r>
          </a:p>
          <a:p>
            <a:pPr marL="274320" indent="-274320" eaLnBrk="1" fontAlgn="auto" hangingPunct="1">
              <a:spcAft>
                <a:spcPts val="0"/>
              </a:spcAft>
              <a:buFont typeface="Wingdings 2"/>
              <a:buChar char=""/>
              <a:defRPr/>
            </a:pPr>
            <a:r>
              <a:rPr lang="ru-RU" sz="2200" dirty="0" smtClean="0"/>
              <a:t>Расчесываю </a:t>
            </a:r>
            <a:r>
              <a:rPr lang="ru-RU" sz="2200" dirty="0" err="1" smtClean="0"/>
              <a:t>косыньки</a:t>
            </a:r>
            <a:r>
              <a:rPr lang="ru-RU" sz="2200" dirty="0" smtClean="0"/>
              <a:t>.</a:t>
            </a:r>
          </a:p>
          <a:p>
            <a:pPr marL="274320" indent="-274320" eaLnBrk="1" fontAlgn="auto" hangingPunct="1">
              <a:spcAft>
                <a:spcPts val="0"/>
              </a:spcAft>
              <a:buFont typeface="Wingdings 2"/>
              <a:buChar char=""/>
              <a:defRPr/>
            </a:pPr>
            <a:r>
              <a:rPr lang="ru-RU" sz="2200" dirty="0" smtClean="0"/>
              <a:t>Расти, коса, до пояса,</a:t>
            </a:r>
          </a:p>
          <a:p>
            <a:pPr marL="274320" indent="-274320" eaLnBrk="1" fontAlgn="auto" hangingPunct="1">
              <a:spcAft>
                <a:spcPts val="0"/>
              </a:spcAft>
              <a:buFont typeface="Wingdings 2"/>
              <a:buChar char=""/>
              <a:defRPr/>
            </a:pPr>
            <a:r>
              <a:rPr lang="ru-RU" sz="2200" dirty="0" smtClean="0"/>
              <a:t>Не вырони ни волоса!</a:t>
            </a:r>
          </a:p>
          <a:p>
            <a:pPr marL="274320" indent="-274320" eaLnBrk="1" fontAlgn="auto" hangingPunct="1">
              <a:spcAft>
                <a:spcPts val="0"/>
              </a:spcAft>
              <a:buFont typeface="Wingdings 2"/>
              <a:buChar char=""/>
              <a:defRPr/>
            </a:pPr>
            <a:r>
              <a:rPr lang="ru-RU" sz="2200" dirty="0" smtClean="0"/>
              <a:t>Расти, коса, не путайся…</a:t>
            </a:r>
          </a:p>
          <a:p>
            <a:pPr marL="274320" indent="-274320" eaLnBrk="1" fontAlgn="auto" hangingPunct="1">
              <a:spcAft>
                <a:spcPts val="0"/>
              </a:spcAft>
              <a:buFont typeface="Wingdings 2"/>
              <a:buChar char=""/>
              <a:defRPr/>
            </a:pPr>
            <a:r>
              <a:rPr lang="ru-RU" sz="2200" dirty="0" smtClean="0"/>
              <a:t>Дочка, маму слушайся.</a:t>
            </a:r>
          </a:p>
          <a:p>
            <a:pPr marL="274320" indent="-274320" eaLnBrk="1" fontAlgn="auto" hangingPunct="1">
              <a:spcAft>
                <a:spcPts val="0"/>
              </a:spcAft>
              <a:buFont typeface="Wingdings 2"/>
              <a:buChar char=""/>
              <a:defRPr/>
            </a:pPr>
            <a:r>
              <a:rPr lang="ru-RU" sz="2200" dirty="0" smtClean="0"/>
              <a:t> </a:t>
            </a:r>
          </a:p>
          <a:p>
            <a:pPr marL="274320" indent="-274320" eaLnBrk="1" fontAlgn="auto" hangingPunct="1">
              <a:spcAft>
                <a:spcPts val="0"/>
              </a:spcAft>
              <a:buFont typeface="Wingdings 2"/>
              <a:buChar char=""/>
              <a:defRPr/>
            </a:pPr>
            <a:r>
              <a:rPr lang="ru-RU" sz="2200" dirty="0" smtClean="0"/>
              <a:t> </a:t>
            </a:r>
          </a:p>
          <a:p>
            <a:pPr marL="274320" indent="-274320" eaLnBrk="1" fontAlgn="auto" hangingPunct="1">
              <a:spcAft>
                <a:spcPts val="0"/>
              </a:spcAft>
              <a:buFont typeface="Wingdings 2"/>
              <a:buChar char=""/>
              <a:defRPr/>
            </a:pPr>
            <a:r>
              <a:rPr lang="ru-RU" sz="2200" dirty="0" smtClean="0"/>
              <a:t>"Ай, лады".</a:t>
            </a:r>
          </a:p>
          <a:p>
            <a:pPr marL="274320" indent="-274320" eaLnBrk="1" fontAlgn="auto" hangingPunct="1">
              <a:spcAft>
                <a:spcPts val="0"/>
              </a:spcAft>
              <a:buFont typeface="Wingdings 2"/>
              <a:buChar char=""/>
              <a:defRPr/>
            </a:pPr>
            <a:r>
              <a:rPr lang="ru-RU" sz="2200" dirty="0" smtClean="0"/>
              <a:t>Ай, лады, лады, лады,</a:t>
            </a:r>
          </a:p>
          <a:p>
            <a:pPr marL="274320" indent="-274320" eaLnBrk="1" fontAlgn="auto" hangingPunct="1">
              <a:spcAft>
                <a:spcPts val="0"/>
              </a:spcAft>
              <a:buFont typeface="Wingdings 2"/>
              <a:buChar char=""/>
              <a:defRPr/>
            </a:pPr>
            <a:r>
              <a:rPr lang="ru-RU" sz="2200" dirty="0" smtClean="0"/>
              <a:t>Не боимся мы воды.</a:t>
            </a:r>
          </a:p>
          <a:p>
            <a:pPr marL="274320" indent="-274320" eaLnBrk="1" fontAlgn="auto" hangingPunct="1">
              <a:spcAft>
                <a:spcPts val="0"/>
              </a:spcAft>
              <a:buFont typeface="Wingdings 2"/>
              <a:buChar char=""/>
              <a:defRPr/>
            </a:pPr>
            <a:r>
              <a:rPr lang="ru-RU" sz="2200" dirty="0" smtClean="0"/>
              <a:t>Чисто умываемся,</a:t>
            </a:r>
          </a:p>
          <a:p>
            <a:pPr marL="274320" indent="-274320" eaLnBrk="1" fontAlgn="auto" hangingPunct="1">
              <a:spcAft>
                <a:spcPts val="0"/>
              </a:spcAft>
              <a:buFont typeface="Wingdings 2"/>
              <a:buChar char=""/>
              <a:defRPr/>
            </a:pPr>
            <a:r>
              <a:rPr lang="ru-RU" sz="2200" dirty="0" smtClean="0"/>
              <a:t>Маме улыбаемся</a:t>
            </a:r>
            <a:r>
              <a:rPr lang="ru-RU" dirty="0" smtClean="0"/>
              <a:t>.</a:t>
            </a:r>
            <a:endParaRPr lang="ru-RU" dirty="0"/>
          </a:p>
        </p:txBody>
      </p:sp>
      <p:pic>
        <p:nvPicPr>
          <p:cNvPr id="47107" name="Picture 2" descr="http://im4-tub-ru.yandex.net/i?id=346901345-02-72"/>
          <p:cNvPicPr>
            <a:picLocks noChangeAspect="1" noChangeArrowheads="1"/>
          </p:cNvPicPr>
          <p:nvPr/>
        </p:nvPicPr>
        <p:blipFill>
          <a:blip r:embed="rId2" cstate="email"/>
          <a:srcRect/>
          <a:stretch>
            <a:fillRect/>
          </a:stretch>
        </p:blipFill>
        <p:spPr bwMode="auto">
          <a:xfrm>
            <a:off x="4076700" y="684213"/>
            <a:ext cx="1584325" cy="2087562"/>
          </a:xfrm>
          <a:prstGeom prst="rect">
            <a:avLst/>
          </a:prstGeom>
          <a:noFill/>
          <a:ln w="9525">
            <a:noFill/>
            <a:miter lim="800000"/>
            <a:headEnd/>
            <a:tailEnd/>
          </a:ln>
        </p:spPr>
      </p:pic>
      <p:pic>
        <p:nvPicPr>
          <p:cNvPr id="47108" name="Picture 4" descr="http://im0-tub-ru.yandex.net/i?id=52295303-47-72"/>
          <p:cNvPicPr>
            <a:picLocks noChangeAspect="1" noChangeArrowheads="1"/>
          </p:cNvPicPr>
          <p:nvPr/>
        </p:nvPicPr>
        <p:blipFill>
          <a:blip r:embed="rId3" cstate="email"/>
          <a:srcRect/>
          <a:stretch>
            <a:fillRect/>
          </a:stretch>
        </p:blipFill>
        <p:spPr bwMode="auto">
          <a:xfrm>
            <a:off x="4437063" y="3419475"/>
            <a:ext cx="936153" cy="1800225"/>
          </a:xfrm>
          <a:prstGeom prst="rect">
            <a:avLst/>
          </a:prstGeom>
          <a:noFill/>
          <a:ln w="9525">
            <a:noFill/>
            <a:miter lim="800000"/>
            <a:headEnd/>
            <a:tailEnd/>
          </a:ln>
        </p:spPr>
      </p:pic>
      <p:pic>
        <p:nvPicPr>
          <p:cNvPr id="47109" name="Picture 6" descr="http://im0-tub-ru.yandex.net/i?id=579899574-48-72"/>
          <p:cNvPicPr>
            <a:picLocks noChangeAspect="1" noChangeArrowheads="1"/>
          </p:cNvPicPr>
          <p:nvPr/>
        </p:nvPicPr>
        <p:blipFill>
          <a:blip r:embed="rId4" cstate="email"/>
          <a:srcRect/>
          <a:stretch>
            <a:fillRect/>
          </a:stretch>
        </p:blipFill>
        <p:spPr bwMode="auto">
          <a:xfrm>
            <a:off x="4005263" y="6156325"/>
            <a:ext cx="1655762"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0648" y="-396552"/>
            <a:ext cx="5429250" cy="1524000"/>
          </a:xfrm>
        </p:spPr>
        <p:txBody>
          <a:bodyPr/>
          <a:lstStyle/>
          <a:p>
            <a:pPr algn="ctr" eaLnBrk="1" fontAlgn="auto" hangingPunct="1">
              <a:spcAft>
                <a:spcPts val="0"/>
              </a:spcAft>
              <a:defRPr/>
            </a:pPr>
            <a:r>
              <a:rPr lang="ru-RU" sz="3200" dirty="0" smtClean="0"/>
              <a:t> </a:t>
            </a:r>
            <a:r>
              <a:rPr lang="ru-RU" sz="3200" dirty="0" smtClean="0">
                <a:solidFill>
                  <a:srgbClr val="0070C0"/>
                </a:solidFill>
              </a:rPr>
              <a:t>Стихи для заучивания:</a:t>
            </a:r>
            <a:br>
              <a:rPr lang="ru-RU" sz="3200" dirty="0" smtClean="0">
                <a:solidFill>
                  <a:srgbClr val="0070C0"/>
                </a:solidFill>
              </a:rPr>
            </a:br>
            <a:endParaRPr lang="ru-RU" sz="3200" dirty="0">
              <a:solidFill>
                <a:srgbClr val="0070C0"/>
              </a:solidFill>
            </a:endParaRPr>
          </a:p>
        </p:txBody>
      </p:sp>
      <p:sp>
        <p:nvSpPr>
          <p:cNvPr id="48130" name="Содержимое 2"/>
          <p:cNvSpPr>
            <a:spLocks noGrp="1"/>
          </p:cNvSpPr>
          <p:nvPr>
            <p:ph idx="1"/>
          </p:nvPr>
        </p:nvSpPr>
        <p:spPr>
          <a:xfrm>
            <a:off x="549275" y="1116013"/>
            <a:ext cx="5429250" cy="7131050"/>
          </a:xfrm>
        </p:spPr>
        <p:txBody>
          <a:bodyPr/>
          <a:lstStyle/>
          <a:p>
            <a:pPr eaLnBrk="1" hangingPunct="1"/>
            <a:r>
              <a:rPr lang="ru-RU" sz="2000" i="1" smtClean="0">
                <a:solidFill>
                  <a:srgbClr val="FF0000"/>
                </a:solidFill>
                <a:latin typeface="Arial Black" pitchFamily="34" charset="0"/>
              </a:rPr>
              <a:t>"</a:t>
            </a:r>
            <a:r>
              <a:rPr lang="ru-RU" sz="1800" i="1" smtClean="0">
                <a:solidFill>
                  <a:srgbClr val="FF0000"/>
                </a:solidFill>
                <a:latin typeface="Arial Black" pitchFamily="34" charset="0"/>
              </a:rPr>
              <a:t>Моя мама".</a:t>
            </a:r>
          </a:p>
          <a:p>
            <a:pPr eaLnBrk="1" hangingPunct="1"/>
            <a:endParaRPr lang="ru-RU" sz="1800" i="1" smtClean="0">
              <a:solidFill>
                <a:srgbClr val="FF0000"/>
              </a:solidFill>
              <a:latin typeface="Arial Black" pitchFamily="34" charset="0"/>
            </a:endParaRPr>
          </a:p>
          <a:p>
            <a:pPr eaLnBrk="1" hangingPunct="1"/>
            <a:r>
              <a:rPr lang="ru-RU" sz="1800" smtClean="0"/>
              <a:t>Много мам на белом свете,</a:t>
            </a:r>
          </a:p>
          <a:p>
            <a:pPr eaLnBrk="1" hangingPunct="1"/>
            <a:r>
              <a:rPr lang="ru-RU" sz="1800" smtClean="0"/>
              <a:t>Всей душой их любят дети.</a:t>
            </a:r>
          </a:p>
          <a:p>
            <a:pPr eaLnBrk="1" hangingPunct="1"/>
            <a:r>
              <a:rPr lang="ru-RU" sz="1800" smtClean="0"/>
              <a:t>Только мама есть одна,</a:t>
            </a:r>
          </a:p>
          <a:p>
            <a:pPr eaLnBrk="1" hangingPunct="1"/>
            <a:r>
              <a:rPr lang="ru-RU" sz="1800" smtClean="0"/>
              <a:t>Всех дороже мне она.</a:t>
            </a:r>
          </a:p>
          <a:p>
            <a:pPr eaLnBrk="1" hangingPunct="1"/>
            <a:r>
              <a:rPr lang="ru-RU" sz="1800" smtClean="0"/>
              <a:t>Кто она? Отвечу я:</a:t>
            </a:r>
          </a:p>
          <a:p>
            <a:pPr eaLnBrk="1" hangingPunct="1"/>
            <a:r>
              <a:rPr lang="ru-RU" sz="1800" smtClean="0"/>
              <a:t>Это мамочка моя. </a:t>
            </a:r>
          </a:p>
          <a:p>
            <a:pPr eaLnBrk="1" hangingPunct="1"/>
            <a:endParaRPr lang="ru-RU" sz="1800" smtClean="0"/>
          </a:p>
          <a:p>
            <a:pPr eaLnBrk="1" hangingPunct="1"/>
            <a:r>
              <a:rPr lang="ru-RU" sz="1800" smtClean="0"/>
              <a:t>Маму крепко поцелую,</a:t>
            </a:r>
          </a:p>
          <a:p>
            <a:pPr eaLnBrk="1" hangingPunct="1"/>
            <a:r>
              <a:rPr lang="ru-RU" sz="1800" smtClean="0"/>
              <a:t>Обниму ее родную.</a:t>
            </a:r>
          </a:p>
          <a:p>
            <a:pPr eaLnBrk="1" hangingPunct="1"/>
            <a:r>
              <a:rPr lang="ru-RU" sz="1800" smtClean="0"/>
              <a:t>Очень я люблю ее</a:t>
            </a:r>
          </a:p>
          <a:p>
            <a:pPr eaLnBrk="1" hangingPunct="1"/>
            <a:r>
              <a:rPr lang="ru-RU" sz="1800" smtClean="0"/>
              <a:t>Мама-солнышко мое!</a:t>
            </a:r>
          </a:p>
          <a:p>
            <a:pPr eaLnBrk="1" hangingPunct="1"/>
            <a:endParaRPr lang="ru-RU" sz="1800" smtClean="0"/>
          </a:p>
          <a:p>
            <a:pPr eaLnBrk="1" hangingPunct="1"/>
            <a:r>
              <a:rPr lang="ru-RU" sz="1800" smtClean="0"/>
              <a:t>Сто путей, дорог вокруг</a:t>
            </a:r>
          </a:p>
          <a:p>
            <a:pPr eaLnBrk="1" hangingPunct="1"/>
            <a:r>
              <a:rPr lang="ru-RU" sz="1800" smtClean="0"/>
              <a:t>Обойти по свету.</a:t>
            </a:r>
          </a:p>
          <a:p>
            <a:pPr eaLnBrk="1" hangingPunct="1"/>
            <a:r>
              <a:rPr lang="ru-RU" sz="1800" smtClean="0"/>
              <a:t>Мама - самый лучший друг,</a:t>
            </a:r>
          </a:p>
          <a:p>
            <a:pPr eaLnBrk="1" hangingPunct="1"/>
            <a:r>
              <a:rPr lang="ru-RU" sz="1800" smtClean="0"/>
              <a:t>Лучше мамы нету!</a:t>
            </a:r>
          </a:p>
        </p:txBody>
      </p:sp>
      <p:pic>
        <p:nvPicPr>
          <p:cNvPr id="48131" name="Picture 4" descr="C:\Users\Иван\Pictures\картинки про маму\00_209.jpg"/>
          <p:cNvPicPr>
            <a:picLocks noChangeAspect="1" noChangeArrowheads="1"/>
          </p:cNvPicPr>
          <p:nvPr/>
        </p:nvPicPr>
        <p:blipFill>
          <a:blip r:embed="rId2" cstate="email"/>
          <a:srcRect/>
          <a:stretch>
            <a:fillRect/>
          </a:stretch>
        </p:blipFill>
        <p:spPr bwMode="auto">
          <a:xfrm>
            <a:off x="3860800" y="5657850"/>
            <a:ext cx="2160588"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672" y="683568"/>
            <a:ext cx="5429250" cy="1524000"/>
          </a:xfrm>
        </p:spPr>
        <p:txBody>
          <a:bodyPr>
            <a:normAutofit fontScale="90000"/>
          </a:bodyPr>
          <a:lstStyle/>
          <a:p>
            <a:pPr algn="ctr" eaLnBrk="1" fontAlgn="auto" hangingPunct="1">
              <a:spcAft>
                <a:spcPts val="0"/>
              </a:spcAft>
              <a:defRPr/>
            </a:pPr>
            <a:r>
              <a:rPr lang="ru-RU" sz="4000" dirty="0" smtClean="0">
                <a:solidFill>
                  <a:schemeClr val="tx2"/>
                </a:solidFill>
              </a:rPr>
              <a:t> Фотовыставка</a:t>
            </a:r>
            <a:r>
              <a:rPr lang="ru-RU" sz="3200" dirty="0" smtClean="0">
                <a:solidFill>
                  <a:schemeClr val="tx2"/>
                </a:solidFill>
              </a:rPr>
              <a:t/>
            </a:r>
            <a:br>
              <a:rPr lang="ru-RU" sz="3200" dirty="0" smtClean="0">
                <a:solidFill>
                  <a:schemeClr val="tx2"/>
                </a:solidFill>
              </a:rPr>
            </a:br>
            <a:r>
              <a:rPr lang="ru-RU" sz="3200" dirty="0" smtClean="0"/>
              <a:t/>
            </a:r>
            <a:br>
              <a:rPr lang="ru-RU" sz="3200" dirty="0" smtClean="0"/>
            </a:br>
            <a:r>
              <a:rPr lang="ru-RU" sz="3200" dirty="0" smtClean="0"/>
              <a:t/>
            </a:r>
            <a:br>
              <a:rPr lang="ru-RU" sz="3200" dirty="0" smtClean="0"/>
            </a:br>
            <a:r>
              <a:rPr lang="ru-RU" sz="3200" dirty="0" smtClean="0">
                <a:solidFill>
                  <a:srgbClr val="FF0000"/>
                </a:solidFill>
              </a:rPr>
              <a:t>«  Моя любимая мама»</a:t>
            </a:r>
            <a:endParaRPr lang="ru-RU" sz="3200" dirty="0">
              <a:solidFill>
                <a:srgbClr val="FF0000"/>
              </a:solidFill>
            </a:endParaRPr>
          </a:p>
        </p:txBody>
      </p:sp>
      <p:pic>
        <p:nvPicPr>
          <p:cNvPr id="49154" name="Picture 2" descr="C:\Users\Иван\Pictures\картинки про маму\dcf5ef9966dbcc89ebb901efc3d73d3f.jpg"/>
          <p:cNvPicPr>
            <a:picLocks noGrp="1" noChangeAspect="1" noChangeArrowheads="1"/>
          </p:cNvPicPr>
          <p:nvPr>
            <p:ph idx="1"/>
          </p:nvPr>
        </p:nvPicPr>
        <p:blipFill>
          <a:blip r:embed="rId2" cstate="email"/>
          <a:srcRect/>
          <a:stretch>
            <a:fillRect/>
          </a:stretch>
        </p:blipFill>
        <p:spPr>
          <a:xfrm>
            <a:off x="333375" y="3348038"/>
            <a:ext cx="5429250" cy="54292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E:\фотки для федотовой\DSCF1464.JPG"/>
          <p:cNvPicPr>
            <a:picLocks noGrp="1" noChangeAspect="1" noChangeArrowheads="1"/>
          </p:cNvPicPr>
          <p:nvPr>
            <p:ph idx="1"/>
          </p:nvPr>
        </p:nvPicPr>
        <p:blipFill>
          <a:blip r:embed="rId2" cstate="email"/>
          <a:srcRect/>
          <a:stretch>
            <a:fillRect/>
          </a:stretch>
        </p:blipFill>
        <p:spPr>
          <a:xfrm>
            <a:off x="404813" y="755650"/>
            <a:ext cx="4503300" cy="3240286"/>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Заголовок 1"/>
          <p:cNvSpPr>
            <a:spLocks noGrp="1"/>
          </p:cNvSpPr>
          <p:nvPr>
            <p:ph type="title"/>
          </p:nvPr>
        </p:nvSpPr>
        <p:spPr>
          <a:xfrm>
            <a:off x="342900" y="0"/>
            <a:ext cx="5429250" cy="611560"/>
          </a:xfrm>
        </p:spPr>
        <p:txBody>
          <a:bodyPr/>
          <a:lstStyle/>
          <a:p>
            <a:pPr algn="ctr" eaLnBrk="1" fontAlgn="auto" hangingPunct="1">
              <a:spcAft>
                <a:spcPts val="0"/>
              </a:spcAft>
              <a:defRPr/>
            </a:pPr>
            <a:r>
              <a:rPr lang="ru-RU" sz="2400" dirty="0" smtClean="0"/>
              <a:t>«Даша с мамой на прогулке»</a:t>
            </a:r>
            <a:endParaRPr lang="ru-RU" sz="2400" dirty="0"/>
          </a:p>
        </p:txBody>
      </p:sp>
      <p:pic>
        <p:nvPicPr>
          <p:cNvPr id="50179" name="Picture 2" descr="C:\Users\Иван\Pictures\124 001.jpg"/>
          <p:cNvPicPr>
            <a:picLocks noChangeAspect="1" noChangeArrowheads="1"/>
          </p:cNvPicPr>
          <p:nvPr/>
        </p:nvPicPr>
        <p:blipFill>
          <a:blip r:embed="rId3" cstate="email"/>
          <a:srcRect/>
          <a:stretch>
            <a:fillRect/>
          </a:stretch>
        </p:blipFill>
        <p:spPr bwMode="auto">
          <a:xfrm>
            <a:off x="1196975" y="5003800"/>
            <a:ext cx="4608513" cy="3427413"/>
          </a:xfrm>
          <a:prstGeom prst="ellipse">
            <a:avLst/>
          </a:prstGeom>
          <a:ln w="63500" cap="rnd">
            <a:solidFill>
              <a:srgbClr val="FF99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0"/>
            <a:ext cx="5429250" cy="539552"/>
          </a:xfrm>
        </p:spPr>
        <p:txBody>
          <a:bodyPr/>
          <a:lstStyle/>
          <a:p>
            <a:pPr algn="ctr" eaLnBrk="1" hangingPunct="1">
              <a:defRPr/>
            </a:pPr>
            <a:r>
              <a:rPr lang="ru-RU" sz="2400" dirty="0" smtClean="0"/>
              <a:t>«Аня со своей мамочкой»</a:t>
            </a:r>
            <a:endParaRPr lang="ru-RU" sz="2400" dirty="0"/>
          </a:p>
        </p:txBody>
      </p:sp>
      <p:pic>
        <p:nvPicPr>
          <p:cNvPr id="51202" name="Picture 2" descr="F:\P1080754.JPG"/>
          <p:cNvPicPr>
            <a:picLocks noGrp="1" noChangeAspect="1" noChangeArrowheads="1"/>
          </p:cNvPicPr>
          <p:nvPr>
            <p:ph idx="1"/>
          </p:nvPr>
        </p:nvPicPr>
        <p:blipFill>
          <a:blip r:embed="rId2" cstate="email"/>
          <a:srcRect l="8756" t="17273" r="1755"/>
          <a:stretch>
            <a:fillRect/>
          </a:stretch>
        </p:blipFill>
        <p:spPr>
          <a:xfrm>
            <a:off x="476671" y="971600"/>
            <a:ext cx="4368183" cy="3281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3" name="Picture 1" descr="F:\Фото Матвей Трифонов\SDC11207.JPG"/>
          <p:cNvPicPr>
            <a:picLocks noChangeAspect="1" noChangeArrowheads="1"/>
          </p:cNvPicPr>
          <p:nvPr/>
        </p:nvPicPr>
        <p:blipFill>
          <a:blip r:embed="rId3" cstate="email"/>
          <a:srcRect/>
          <a:stretch>
            <a:fillRect/>
          </a:stretch>
        </p:blipFill>
        <p:spPr bwMode="auto">
          <a:xfrm>
            <a:off x="997590" y="4788024"/>
            <a:ext cx="4517733" cy="3598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33375" y="395288"/>
            <a:ext cx="5688013" cy="8064500"/>
          </a:xfrm>
        </p:spPr>
        <p:txBody>
          <a:bodyPr>
            <a:normAutofit fontScale="62500" lnSpcReduction="20000"/>
          </a:bodyPr>
          <a:lstStyle/>
          <a:p>
            <a:pPr marL="274320" indent="-274320" eaLnBrk="1" fontAlgn="auto" hangingPunct="1">
              <a:spcAft>
                <a:spcPts val="0"/>
              </a:spcAft>
              <a:buFont typeface="Wingdings 2"/>
              <a:buChar char=""/>
              <a:defRPr/>
            </a:pPr>
            <a:r>
              <a:rPr lang="ru-RU" b="1" i="1" dirty="0" smtClean="0">
                <a:solidFill>
                  <a:srgbClr val="FF0000"/>
                </a:solidFill>
              </a:rPr>
              <a:t>ЦЕЛЬ ПРОЕКТА:</a:t>
            </a:r>
            <a:r>
              <a:rPr lang="ru-RU" b="1" dirty="0" smtClean="0"/>
              <a:t> </a:t>
            </a:r>
            <a:r>
              <a:rPr lang="ru-RU" dirty="0" smtClean="0"/>
              <a:t>Воспитывать чувство глубокой любви и привязанности к самому близкому и родному человеку – маме.</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b="1" i="1" dirty="0" smtClean="0">
                <a:solidFill>
                  <a:srgbClr val="FF0000"/>
                </a:solidFill>
              </a:rPr>
              <a:t>ЗАДАЧИ:</a:t>
            </a:r>
            <a:endParaRPr lang="ru-RU" i="1" dirty="0" smtClean="0">
              <a:solidFill>
                <a:srgbClr val="FF0000"/>
              </a:solidFill>
            </a:endParaRPr>
          </a:p>
          <a:p>
            <a:pPr marL="274320" indent="-274320" eaLnBrk="1" fontAlgn="auto" hangingPunct="1">
              <a:spcAft>
                <a:spcPts val="0"/>
              </a:spcAft>
              <a:buFont typeface="Wingdings 2"/>
              <a:buChar char=""/>
              <a:defRPr/>
            </a:pPr>
            <a:r>
              <a:rPr lang="ru-RU" dirty="0" smtClean="0"/>
              <a:t>Углубить знания детей о роли мамы в их жизни.</a:t>
            </a:r>
          </a:p>
          <a:p>
            <a:pPr marL="274320" indent="-274320" eaLnBrk="1" fontAlgn="auto" hangingPunct="1">
              <a:spcAft>
                <a:spcPts val="0"/>
              </a:spcAft>
              <a:buFont typeface="Wingdings 2"/>
              <a:buChar char=""/>
              <a:defRPr/>
            </a:pPr>
            <a:r>
              <a:rPr lang="ru-RU" dirty="0" smtClean="0"/>
              <a:t>Развивать интерес ребенка к своим близким.</a:t>
            </a:r>
          </a:p>
          <a:p>
            <a:pPr marL="274320" indent="-274320" eaLnBrk="1" fontAlgn="auto" hangingPunct="1">
              <a:spcAft>
                <a:spcPts val="0"/>
              </a:spcAft>
              <a:buFont typeface="Wingdings 2"/>
              <a:buChar char=""/>
              <a:defRPr/>
            </a:pPr>
            <a:r>
              <a:rPr lang="ru-RU" dirty="0" smtClean="0"/>
              <a:t>Воспитывать доброе, заботливое отношение к маме.</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dirty="0" smtClean="0"/>
              <a:t> </a:t>
            </a:r>
          </a:p>
          <a:p>
            <a:pPr marL="274320" indent="-274320" eaLnBrk="1" fontAlgn="auto" hangingPunct="1">
              <a:spcAft>
                <a:spcPts val="0"/>
              </a:spcAft>
              <a:buFont typeface="Wingdings 2"/>
              <a:buChar char=""/>
              <a:defRPr/>
            </a:pPr>
            <a:r>
              <a:rPr lang="ru-RU" b="1" i="1" dirty="0" smtClean="0">
                <a:solidFill>
                  <a:srgbClr val="FF0000"/>
                </a:solidFill>
              </a:rPr>
              <a:t>СОДЕРЖАНИЕ:</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dirty="0" smtClean="0"/>
              <a:t>«Мамочка моя»</a:t>
            </a:r>
          </a:p>
          <a:p>
            <a:pPr marL="274320" indent="-274320" eaLnBrk="1" fontAlgn="auto" hangingPunct="1">
              <a:spcAft>
                <a:spcPts val="0"/>
              </a:spcAft>
              <a:buFont typeface="Wingdings 2"/>
              <a:buChar char=""/>
              <a:defRPr/>
            </a:pPr>
            <a:r>
              <a:rPr lang="ru-RU" dirty="0" smtClean="0"/>
              <a:t>«Мамы разные нужны, мамы всякие важны»</a:t>
            </a:r>
          </a:p>
          <a:p>
            <a:pPr marL="274320" indent="-274320" eaLnBrk="1" fontAlgn="auto" hangingPunct="1">
              <a:spcAft>
                <a:spcPts val="0"/>
              </a:spcAft>
              <a:buFont typeface="Wingdings 2"/>
              <a:buChar char=""/>
              <a:defRPr/>
            </a:pPr>
            <a:r>
              <a:rPr lang="ru-RU" dirty="0" smtClean="0"/>
              <a:t>«На книжной полке» (чтение детской литературы, заучивание стихотворений и пословиц о маме).</a:t>
            </a:r>
          </a:p>
          <a:p>
            <a:pPr marL="274320" indent="-274320" eaLnBrk="1" fontAlgn="auto" hangingPunct="1">
              <a:spcAft>
                <a:spcPts val="0"/>
              </a:spcAft>
              <a:buFont typeface="Wingdings 2"/>
              <a:buChar char=""/>
              <a:defRPr/>
            </a:pPr>
            <a:r>
              <a:rPr lang="ru-RU" dirty="0" smtClean="0"/>
              <a:t>«Творческая мастерская» (рисование, ручной труд, прослушивание и разучивание песен о маме).</a:t>
            </a:r>
          </a:p>
          <a:p>
            <a:pPr marL="274320" indent="-274320" eaLnBrk="1" fontAlgn="auto" hangingPunct="1">
              <a:spcAft>
                <a:spcPts val="0"/>
              </a:spcAft>
              <a:buFont typeface="Wingdings 2"/>
              <a:buChar char=""/>
              <a:defRPr/>
            </a:pPr>
            <a:r>
              <a:rPr lang="ru-RU" dirty="0" smtClean="0"/>
              <a:t>«Мамины руки» (выставка поделок, сделанных руками мам).</a:t>
            </a:r>
          </a:p>
          <a:p>
            <a:pPr marL="274320" indent="-274320" eaLnBrk="1" fontAlgn="auto" hangingPunct="1">
              <a:spcAft>
                <a:spcPts val="0"/>
              </a:spcAft>
              <a:buFont typeface="Wingdings 2"/>
              <a:buChar char=""/>
              <a:defRPr/>
            </a:pPr>
            <a:r>
              <a:rPr lang="ru-RU" dirty="0" smtClean="0"/>
              <a:t>Досуг (игры).</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b="1" i="1" dirty="0" smtClean="0">
                <a:solidFill>
                  <a:srgbClr val="FF0000"/>
                </a:solidFill>
              </a:rPr>
              <a:t>СРОКИ:</a:t>
            </a:r>
            <a:r>
              <a:rPr lang="ru-RU" b="1" dirty="0" smtClean="0">
                <a:solidFill>
                  <a:srgbClr val="FF0000"/>
                </a:solidFill>
              </a:rPr>
              <a:t> </a:t>
            </a:r>
            <a:r>
              <a:rPr lang="ru-RU" dirty="0" smtClean="0"/>
              <a:t>01 ноября – 01 апреля. Сроки выбраны не случайно: последнее воскресенье ноября – День матери, 8 марта – Международный женский день..</a:t>
            </a:r>
          </a:p>
          <a:p>
            <a:pPr marL="274320" indent="-274320" eaLnBrk="1" fontAlgn="auto" hangingPunct="1">
              <a:spcAft>
                <a:spcPts val="0"/>
              </a:spcAft>
              <a:buFont typeface="Wingdings 2"/>
              <a:buChar char=""/>
              <a:defRPr/>
            </a:pPr>
            <a:endParaRPr lang="ru-RU" dirty="0" smtClean="0"/>
          </a:p>
          <a:p>
            <a:pPr marL="274320" indent="-274320" eaLnBrk="1" fontAlgn="auto" hangingPunct="1">
              <a:spcAft>
                <a:spcPts val="0"/>
              </a:spcAft>
              <a:buFont typeface="Wingdings 2"/>
              <a:buChar char=""/>
              <a:defRPr/>
            </a:pPr>
            <a:r>
              <a:rPr lang="ru-RU" b="1" dirty="0" smtClean="0">
                <a:solidFill>
                  <a:srgbClr val="FF0000"/>
                </a:solidFill>
              </a:rPr>
              <a:t>Участники проекта: </a:t>
            </a:r>
            <a:r>
              <a:rPr lang="ru-RU" dirty="0" smtClean="0"/>
              <a:t>дети 3-4 лет, их родители, воспитатель.</a:t>
            </a:r>
          </a:p>
          <a:p>
            <a:pPr marL="274320" indent="-274320" eaLnBrk="1" fontAlgn="auto" hangingPunct="1">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Содержимое 2"/>
          <p:cNvSpPr>
            <a:spLocks noGrp="1"/>
          </p:cNvSpPr>
          <p:nvPr>
            <p:ph idx="1"/>
          </p:nvPr>
        </p:nvSpPr>
        <p:spPr>
          <a:xfrm>
            <a:off x="342900" y="0"/>
            <a:ext cx="5429250" cy="8607425"/>
          </a:xfrm>
        </p:spPr>
        <p:txBody>
          <a:bodyPr/>
          <a:lstStyle/>
          <a:p>
            <a:pPr eaLnBrk="1" hangingPunct="1"/>
            <a:r>
              <a:rPr lang="ru-RU" sz="2400" smtClean="0">
                <a:solidFill>
                  <a:srgbClr val="00B050"/>
                </a:solidFill>
              </a:rPr>
              <a:t>« Вадим с мамой играют»</a:t>
            </a:r>
          </a:p>
        </p:txBody>
      </p:sp>
      <p:pic>
        <p:nvPicPr>
          <p:cNvPr id="52226" name="Picture 2" descr="F:\Фото Вадим Енкин.jpg"/>
          <p:cNvPicPr>
            <a:picLocks noChangeAspect="1" noChangeArrowheads="1"/>
          </p:cNvPicPr>
          <p:nvPr/>
        </p:nvPicPr>
        <p:blipFill>
          <a:blip r:embed="rId2" cstate="email"/>
          <a:srcRect/>
          <a:stretch>
            <a:fillRect/>
          </a:stretch>
        </p:blipFill>
        <p:spPr bwMode="auto">
          <a:xfrm>
            <a:off x="692150" y="684213"/>
            <a:ext cx="4708525" cy="3519487"/>
          </a:xfrm>
          <a:prstGeom prst="roundRect">
            <a:avLst/>
          </a:prstGeom>
          <a:ln w="127000" cap="rnd">
            <a:solidFill>
              <a:schemeClr val="tx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2227" name="Picture 3" descr="C:\Users\Иван\Pictures\123 001.jpg"/>
          <p:cNvPicPr>
            <a:picLocks noChangeAspect="1" noChangeArrowheads="1"/>
          </p:cNvPicPr>
          <p:nvPr/>
        </p:nvPicPr>
        <p:blipFill>
          <a:blip r:embed="rId3" cstate="email"/>
          <a:srcRect/>
          <a:stretch>
            <a:fillRect/>
          </a:stretch>
        </p:blipFill>
        <p:spPr bwMode="auto">
          <a:xfrm>
            <a:off x="620688" y="4788024"/>
            <a:ext cx="5184775" cy="3638550"/>
          </a:xfrm>
          <a:prstGeom prst="roundRect">
            <a:avLst>
              <a:gd name="adj" fmla="val 4167"/>
            </a:avLst>
          </a:prstGeom>
          <a:solidFill>
            <a:srgbClr val="FFFFFF"/>
          </a:solidFill>
          <a:ln w="76200" cap="sq">
            <a:solidFill>
              <a:schemeClr val="accent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539552"/>
            <a:ext cx="5429250" cy="144016"/>
          </a:xfrm>
        </p:spPr>
        <p:txBody>
          <a:bodyPr>
            <a:normAutofit fontScale="90000"/>
          </a:bodyPr>
          <a:lstStyle/>
          <a:p>
            <a:pPr algn="ctr" eaLnBrk="1" hangingPunct="1">
              <a:defRPr/>
            </a:pPr>
            <a:r>
              <a:rPr lang="ru-RU" sz="2800" dirty="0" smtClean="0">
                <a:solidFill>
                  <a:srgbClr val="FF99CC"/>
                </a:solidFill>
              </a:rPr>
              <a:t>«Олеся с мамой»</a:t>
            </a:r>
            <a:endParaRPr lang="ru-RU" sz="2800" dirty="0">
              <a:solidFill>
                <a:srgbClr val="FF99CC"/>
              </a:solidFill>
            </a:endParaRPr>
          </a:p>
        </p:txBody>
      </p:sp>
      <p:pic>
        <p:nvPicPr>
          <p:cNvPr id="53250" name="Picture 2" descr="E:\ФОТО Пасевич\IMG_1795.JPG"/>
          <p:cNvPicPr>
            <a:picLocks noChangeAspect="1" noChangeArrowheads="1"/>
          </p:cNvPicPr>
          <p:nvPr/>
        </p:nvPicPr>
        <p:blipFill>
          <a:blip r:embed="rId2" cstate="email"/>
          <a:srcRect t="19241"/>
          <a:stretch>
            <a:fillRect/>
          </a:stretch>
        </p:blipFill>
        <p:spPr bwMode="auto">
          <a:xfrm>
            <a:off x="1412776" y="827584"/>
            <a:ext cx="3456806" cy="3722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3251" name="Picture 3" descr="E:\ФОТО Пасевич\IMG_1802.JPG"/>
          <p:cNvPicPr>
            <a:picLocks noChangeAspect="1" noChangeArrowheads="1"/>
          </p:cNvPicPr>
          <p:nvPr/>
        </p:nvPicPr>
        <p:blipFill>
          <a:blip r:embed="rId3" cstate="email"/>
          <a:srcRect/>
          <a:stretch>
            <a:fillRect/>
          </a:stretch>
        </p:blipFill>
        <p:spPr bwMode="auto">
          <a:xfrm>
            <a:off x="620688" y="4841856"/>
            <a:ext cx="5111775" cy="38338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7038"/>
            <a:ext cx="5429250" cy="904602"/>
          </a:xfrm>
        </p:spPr>
        <p:txBody>
          <a:bodyPr>
            <a:normAutofit fontScale="90000"/>
          </a:bodyPr>
          <a:lstStyle/>
          <a:p>
            <a:pPr algn="ctr" eaLnBrk="1" hangingPunct="1">
              <a:defRPr/>
            </a:pPr>
            <a:r>
              <a:rPr lang="ru-RU" dirty="0" smtClean="0">
                <a:solidFill>
                  <a:srgbClr val="7030A0"/>
                </a:solidFill>
              </a:rPr>
              <a:t>«Артем со своей мамочкой»</a:t>
            </a:r>
            <a:endParaRPr lang="ru-RU" dirty="0">
              <a:solidFill>
                <a:srgbClr val="7030A0"/>
              </a:solidFill>
            </a:endParaRPr>
          </a:p>
        </p:txBody>
      </p:sp>
      <p:pic>
        <p:nvPicPr>
          <p:cNvPr id="54274" name="Picture 2" descr="F:\разное\P3080034.JPG"/>
          <p:cNvPicPr>
            <a:picLocks noGrp="1" noChangeAspect="1" noChangeArrowheads="1"/>
          </p:cNvPicPr>
          <p:nvPr>
            <p:ph idx="1"/>
          </p:nvPr>
        </p:nvPicPr>
        <p:blipFill>
          <a:blip r:embed="rId2" cstate="email"/>
          <a:srcRect/>
          <a:stretch>
            <a:fillRect/>
          </a:stretch>
        </p:blipFill>
        <p:spPr>
          <a:xfrm>
            <a:off x="635000" y="1536432"/>
            <a:ext cx="4954240" cy="70709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2627784"/>
            <a:ext cx="5429250" cy="1080120"/>
          </a:xfrm>
        </p:spPr>
        <p:txBody>
          <a:bodyPr/>
          <a:lstStyle/>
          <a:p>
            <a:pPr algn="ctr" eaLnBrk="1" hangingPunct="1">
              <a:defRPr/>
            </a:pPr>
            <a:r>
              <a:rPr lang="ru-RU" sz="4400" dirty="0" smtClean="0">
                <a:solidFill>
                  <a:srgbClr val="009900"/>
                </a:solidFill>
              </a:rPr>
              <a:t>«Наши рисунки»</a:t>
            </a:r>
            <a:endParaRPr lang="ru-RU" sz="1600" dirty="0">
              <a:solidFill>
                <a:srgbClr val="009900"/>
              </a:solidFill>
            </a:endParaRPr>
          </a:p>
        </p:txBody>
      </p:sp>
      <p:pic>
        <p:nvPicPr>
          <p:cNvPr id="55298" name="Picture 2" descr="C:\Users\Иван\Pictures\733846-5ffe2cb12e3c6d33[1].jpg"/>
          <p:cNvPicPr>
            <a:picLocks noChangeAspect="1" noChangeArrowheads="1"/>
          </p:cNvPicPr>
          <p:nvPr/>
        </p:nvPicPr>
        <p:blipFill>
          <a:blip r:embed="rId2" cstate="email"/>
          <a:srcRect/>
          <a:stretch>
            <a:fillRect/>
          </a:stretch>
        </p:blipFill>
        <p:spPr bwMode="auto">
          <a:xfrm>
            <a:off x="2852936" y="323528"/>
            <a:ext cx="2952526" cy="2467654"/>
          </a:xfrm>
          <a:prstGeom prst="rect">
            <a:avLst/>
          </a:prstGeom>
          <a:noFill/>
          <a:ln w="9525">
            <a:noFill/>
            <a:miter lim="800000"/>
            <a:headEnd/>
            <a:tailEnd/>
          </a:ln>
        </p:spPr>
      </p:pic>
      <p:pic>
        <p:nvPicPr>
          <p:cNvPr id="55299" name="Picture 3" descr="C:\Users\Иван\Pictures\картинки про маму\getBlogImage_ashx.jpg"/>
          <p:cNvPicPr>
            <a:picLocks noChangeAspect="1" noChangeArrowheads="1"/>
          </p:cNvPicPr>
          <p:nvPr/>
        </p:nvPicPr>
        <p:blipFill>
          <a:blip r:embed="rId3" cstate="email"/>
          <a:srcRect/>
          <a:stretch>
            <a:fillRect/>
          </a:stretch>
        </p:blipFill>
        <p:spPr bwMode="auto">
          <a:xfrm>
            <a:off x="1556792" y="3851920"/>
            <a:ext cx="3384227" cy="490467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664" y="-252536"/>
            <a:ext cx="5429250" cy="1524000"/>
          </a:xfrm>
        </p:spPr>
        <p:txBody>
          <a:bodyPr/>
          <a:lstStyle/>
          <a:p>
            <a:pPr algn="ctr" eaLnBrk="1" fontAlgn="auto" hangingPunct="1">
              <a:spcAft>
                <a:spcPts val="0"/>
              </a:spcAft>
              <a:defRPr/>
            </a:pPr>
            <a:r>
              <a:rPr lang="ru-RU" sz="3600" dirty="0" smtClean="0">
                <a:solidFill>
                  <a:schemeClr val="tx2"/>
                </a:solidFill>
              </a:rPr>
              <a:t>«Делаем Подарок маме»</a:t>
            </a:r>
            <a:endParaRPr lang="ru-RU" sz="3600" dirty="0">
              <a:solidFill>
                <a:schemeClr val="tx2"/>
              </a:solidFill>
            </a:endParaRPr>
          </a:p>
        </p:txBody>
      </p:sp>
      <p:pic>
        <p:nvPicPr>
          <p:cNvPr id="21506" name="Picture 2" descr="F:\DCIM\100OLYMP\P3020083.JPG"/>
          <p:cNvPicPr>
            <a:picLocks noGrp="1" noChangeAspect="1" noChangeArrowheads="1"/>
          </p:cNvPicPr>
          <p:nvPr>
            <p:ph idx="1"/>
          </p:nvPr>
        </p:nvPicPr>
        <p:blipFill>
          <a:blip r:embed="rId2" cstate="email"/>
          <a:srcRect/>
          <a:stretch>
            <a:fillRect/>
          </a:stretch>
        </p:blipFill>
        <p:spPr>
          <a:xfrm>
            <a:off x="476250" y="1331913"/>
            <a:ext cx="5102225" cy="3455987"/>
          </a:xfrm>
        </p:spPr>
      </p:pic>
      <p:pic>
        <p:nvPicPr>
          <p:cNvPr id="21507" name="Picture 3" descr="F:\DCIM\100OLYMP\P3020082.JPG"/>
          <p:cNvPicPr>
            <a:picLocks noChangeAspect="1" noChangeArrowheads="1"/>
          </p:cNvPicPr>
          <p:nvPr/>
        </p:nvPicPr>
        <p:blipFill>
          <a:blip r:embed="rId3" cstate="email"/>
          <a:srcRect/>
          <a:stretch>
            <a:fillRect/>
          </a:stretch>
        </p:blipFill>
        <p:spPr bwMode="auto">
          <a:xfrm>
            <a:off x="549275" y="5003800"/>
            <a:ext cx="5038725" cy="3779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79512"/>
            <a:ext cx="5429250" cy="1771208"/>
          </a:xfrm>
        </p:spPr>
        <p:txBody>
          <a:bodyPr/>
          <a:lstStyle/>
          <a:p>
            <a:pPr algn="ctr" eaLnBrk="1" fontAlgn="auto" hangingPunct="1">
              <a:spcAft>
                <a:spcPts val="0"/>
              </a:spcAft>
              <a:defRPr/>
            </a:pPr>
            <a:r>
              <a:rPr lang="ru-RU" i="1" dirty="0" smtClean="0">
                <a:solidFill>
                  <a:schemeClr val="accent6"/>
                </a:solidFill>
              </a:rPr>
              <a:t>     «На книжной полке»</a:t>
            </a:r>
            <a:r>
              <a:rPr lang="ru-RU" dirty="0" smtClean="0"/>
              <a:t/>
            </a:r>
            <a:br>
              <a:rPr lang="ru-RU" dirty="0" smtClean="0"/>
            </a:br>
            <a:r>
              <a:rPr lang="ru-RU" dirty="0" smtClean="0"/>
              <a:t> </a:t>
            </a:r>
            <a:endParaRPr lang="ru-RU" dirty="0"/>
          </a:p>
        </p:txBody>
      </p:sp>
      <p:sp>
        <p:nvSpPr>
          <p:cNvPr id="22530" name="Содержимое 2"/>
          <p:cNvSpPr>
            <a:spLocks noGrp="1"/>
          </p:cNvSpPr>
          <p:nvPr>
            <p:ph idx="1"/>
          </p:nvPr>
        </p:nvSpPr>
        <p:spPr>
          <a:xfrm>
            <a:off x="404813" y="1403350"/>
            <a:ext cx="5429250" cy="7416800"/>
          </a:xfrm>
        </p:spPr>
        <p:txBody>
          <a:bodyPr/>
          <a:lstStyle/>
          <a:p>
            <a:pPr eaLnBrk="1" hangingPunct="1"/>
            <a:r>
              <a:rPr lang="ru-RU" sz="2000" b="1" smtClean="0"/>
              <a:t>Задачи:</a:t>
            </a:r>
            <a:endParaRPr lang="ru-RU" sz="2000" smtClean="0"/>
          </a:p>
          <a:p>
            <a:pPr eaLnBrk="1" hangingPunct="1"/>
            <a:r>
              <a:rPr lang="ru-RU" sz="2000" smtClean="0"/>
              <a:t>Воспитывать любовь и уважение к маме через чтение детской литературы.</a:t>
            </a:r>
          </a:p>
          <a:p>
            <a:pPr eaLnBrk="1" hangingPunct="1"/>
            <a:r>
              <a:rPr lang="ru-RU" sz="2000" smtClean="0"/>
              <a:t>Заучить стихотворения и пословицы о маме.</a:t>
            </a:r>
          </a:p>
          <a:p>
            <a:pPr eaLnBrk="1" hangingPunct="1"/>
            <a:r>
              <a:rPr lang="ru-RU" sz="2000" smtClean="0"/>
              <a:t>Развивать умение находить книги о маме по обложке и иллюстрациям.</a:t>
            </a:r>
          </a:p>
          <a:p>
            <a:pPr eaLnBrk="1" hangingPunct="1"/>
            <a:r>
              <a:rPr lang="ru-RU" sz="2000" b="1" smtClean="0"/>
              <a:t>Формы  работы:</a:t>
            </a:r>
            <a:endParaRPr lang="ru-RU" sz="2000" smtClean="0"/>
          </a:p>
          <a:p>
            <a:pPr eaLnBrk="1" hangingPunct="1"/>
            <a:r>
              <a:rPr lang="ru-RU" sz="2000" smtClean="0">
                <a:latin typeface="Arial" charset="0"/>
              </a:rPr>
              <a:t>-</a:t>
            </a:r>
            <a:r>
              <a:rPr lang="ru-RU" sz="2000" smtClean="0"/>
              <a:t>чтение детской литературы о маме;</a:t>
            </a:r>
          </a:p>
          <a:p>
            <a:pPr eaLnBrk="1" hangingPunct="1"/>
            <a:r>
              <a:rPr lang="ru-RU" sz="2000" smtClean="0">
                <a:latin typeface="Arial" charset="0"/>
              </a:rPr>
              <a:t>-</a:t>
            </a:r>
            <a:r>
              <a:rPr lang="ru-RU" sz="2000" smtClean="0"/>
              <a:t>заучивание и объяснение смысла пословиц о маме;</a:t>
            </a:r>
          </a:p>
          <a:p>
            <a:pPr eaLnBrk="1" hangingPunct="1"/>
            <a:r>
              <a:rPr lang="ru-RU" sz="2000" smtClean="0">
                <a:latin typeface="Arial" charset="0"/>
              </a:rPr>
              <a:t>-</a:t>
            </a:r>
            <a:r>
              <a:rPr lang="ru-RU" sz="2000" smtClean="0"/>
              <a:t>заучивание стихотворений и потешек;</a:t>
            </a:r>
          </a:p>
          <a:p>
            <a:pPr eaLnBrk="1" hangingPunct="1"/>
            <a:r>
              <a:rPr lang="ru-RU" sz="2000" smtClean="0">
                <a:latin typeface="Arial" charset="0"/>
              </a:rPr>
              <a:t>-</a:t>
            </a:r>
            <a:r>
              <a:rPr lang="ru-RU" sz="2000" smtClean="0"/>
              <a:t>рассматривание иллюстраций;</a:t>
            </a:r>
          </a:p>
          <a:p>
            <a:pPr eaLnBrk="1" hangingPunct="1"/>
            <a:endParaRPr lang="ru-RU" sz="2000" smtClean="0"/>
          </a:p>
        </p:txBody>
      </p:sp>
      <p:pic>
        <p:nvPicPr>
          <p:cNvPr id="22531" name="Picture 2" descr="E:\DCIM\100OLYMP\P3240142.JPG"/>
          <p:cNvPicPr>
            <a:picLocks noChangeAspect="1" noChangeArrowheads="1"/>
          </p:cNvPicPr>
          <p:nvPr/>
        </p:nvPicPr>
        <p:blipFill>
          <a:blip r:embed="rId2" cstate="email"/>
          <a:srcRect/>
          <a:stretch>
            <a:fillRect/>
          </a:stretch>
        </p:blipFill>
        <p:spPr bwMode="auto">
          <a:xfrm>
            <a:off x="1268413" y="6156325"/>
            <a:ext cx="3576637"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2656" y="611560"/>
            <a:ext cx="5429250" cy="328538"/>
          </a:xfrm>
        </p:spPr>
        <p:txBody>
          <a:bodyPr>
            <a:normAutofit fontScale="90000"/>
          </a:bodyPr>
          <a:lstStyle/>
          <a:p>
            <a:pPr algn="ctr" eaLnBrk="1" hangingPunct="1">
              <a:defRPr/>
            </a:pPr>
            <a:r>
              <a:rPr lang="ru-RU" sz="3200" dirty="0" smtClean="0">
                <a:solidFill>
                  <a:schemeClr val="accent5">
                    <a:lumMod val="75000"/>
                  </a:schemeClr>
                </a:solidFill>
              </a:rPr>
              <a:t>« Мы читаем»</a:t>
            </a:r>
            <a:endParaRPr lang="ru-RU" sz="3200" dirty="0">
              <a:solidFill>
                <a:schemeClr val="accent5">
                  <a:lumMod val="75000"/>
                </a:schemeClr>
              </a:solidFill>
            </a:endParaRPr>
          </a:p>
        </p:txBody>
      </p:sp>
      <p:pic>
        <p:nvPicPr>
          <p:cNvPr id="23554" name="Picture 2" descr="E:\DCIM\100OLYMP\P3240138.JPG"/>
          <p:cNvPicPr>
            <a:picLocks noGrp="1" noChangeAspect="1" noChangeArrowheads="1"/>
          </p:cNvPicPr>
          <p:nvPr>
            <p:ph idx="1"/>
          </p:nvPr>
        </p:nvPicPr>
        <p:blipFill>
          <a:blip r:embed="rId2" cstate="email"/>
          <a:srcRect/>
          <a:stretch>
            <a:fillRect/>
          </a:stretch>
        </p:blipFill>
        <p:spPr>
          <a:xfrm>
            <a:off x="836613" y="1258888"/>
            <a:ext cx="4670425" cy="3097212"/>
          </a:xfrm>
        </p:spPr>
      </p:pic>
      <p:pic>
        <p:nvPicPr>
          <p:cNvPr id="23555" name="Picture 3" descr="E:\DCIM\100OLYMP\P3240139.JPG"/>
          <p:cNvPicPr>
            <a:picLocks noChangeAspect="1" noChangeArrowheads="1"/>
          </p:cNvPicPr>
          <p:nvPr/>
        </p:nvPicPr>
        <p:blipFill>
          <a:blip r:embed="rId3" cstate="email"/>
          <a:srcRect/>
          <a:stretch>
            <a:fillRect/>
          </a:stretch>
        </p:blipFill>
        <p:spPr bwMode="auto">
          <a:xfrm>
            <a:off x="836613" y="4859338"/>
            <a:ext cx="4675187" cy="3398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C:\Users\Иван\Pictures\картинки про маму\мама.jpg"/>
          <p:cNvPicPr>
            <a:picLocks noChangeAspect="1" noChangeArrowheads="1"/>
          </p:cNvPicPr>
          <p:nvPr/>
        </p:nvPicPr>
        <p:blipFill>
          <a:blip r:embed="rId3" cstate="email"/>
          <a:srcRect/>
          <a:stretch>
            <a:fillRect/>
          </a:stretch>
        </p:blipFill>
        <p:spPr bwMode="auto">
          <a:xfrm>
            <a:off x="1052513" y="5435600"/>
            <a:ext cx="4105275" cy="3097213"/>
          </a:xfrm>
          <a:prstGeom prst="rect">
            <a:avLst/>
          </a:prstGeom>
          <a:noFill/>
          <a:ln w="9525">
            <a:noFill/>
            <a:miter lim="800000"/>
            <a:headEnd/>
            <a:tailEnd/>
          </a:ln>
        </p:spPr>
      </p:pic>
      <p:sp>
        <p:nvSpPr>
          <p:cNvPr id="2" name="Заголовок 1"/>
          <p:cNvSpPr>
            <a:spLocks noGrp="1"/>
          </p:cNvSpPr>
          <p:nvPr>
            <p:ph type="title"/>
          </p:nvPr>
        </p:nvSpPr>
        <p:spPr>
          <a:xfrm>
            <a:off x="332656" y="251520"/>
            <a:ext cx="5429250" cy="1224136"/>
          </a:xfrm>
        </p:spPr>
        <p:txBody>
          <a:bodyPr/>
          <a:lstStyle/>
          <a:p>
            <a:pPr algn="ctr" eaLnBrk="1" fontAlgn="auto" hangingPunct="1">
              <a:spcAft>
                <a:spcPts val="0"/>
              </a:spcAft>
              <a:defRPr/>
            </a:pPr>
            <a:r>
              <a:rPr lang="ru-RU" sz="3400" i="1" dirty="0" smtClean="0">
                <a:solidFill>
                  <a:srgbClr val="BE32A3"/>
                </a:solidFill>
              </a:rPr>
              <a:t> «Творческая мастерская»</a:t>
            </a:r>
          </a:p>
        </p:txBody>
      </p:sp>
      <p:sp>
        <p:nvSpPr>
          <p:cNvPr id="3" name="Содержимое 2"/>
          <p:cNvSpPr>
            <a:spLocks noGrp="1"/>
          </p:cNvSpPr>
          <p:nvPr>
            <p:ph idx="1"/>
          </p:nvPr>
        </p:nvSpPr>
        <p:spPr>
          <a:xfrm>
            <a:off x="260350" y="1763713"/>
            <a:ext cx="5429250" cy="2879725"/>
          </a:xfrm>
        </p:spPr>
        <p:txBody>
          <a:bodyPr>
            <a:normAutofit lnSpcReduction="10000"/>
          </a:bodyPr>
          <a:lstStyle/>
          <a:p>
            <a:pPr eaLnBrk="1" hangingPunct="1">
              <a:lnSpc>
                <a:spcPct val="80000"/>
              </a:lnSpc>
            </a:pPr>
            <a:r>
              <a:rPr lang="ru-RU" sz="1900" b="1" smtClean="0"/>
              <a:t>ЗАДАЧИ:</a:t>
            </a:r>
            <a:endParaRPr lang="ru-RU" sz="1900" smtClean="0"/>
          </a:p>
          <a:p>
            <a:pPr eaLnBrk="1" hangingPunct="1">
              <a:lnSpc>
                <a:spcPct val="80000"/>
              </a:lnSpc>
            </a:pPr>
            <a:r>
              <a:rPr lang="ru-RU" sz="1900" smtClean="0"/>
              <a:t>Учить делать подарки маме своими руками.</a:t>
            </a:r>
            <a:br>
              <a:rPr lang="ru-RU" sz="1900" smtClean="0"/>
            </a:br>
            <a:r>
              <a:rPr lang="ru-RU" sz="1900" smtClean="0"/>
              <a:t>Развивать творческое воображение, эстетический вкус.</a:t>
            </a:r>
          </a:p>
          <a:p>
            <a:pPr eaLnBrk="1" hangingPunct="1">
              <a:lnSpc>
                <a:spcPct val="80000"/>
              </a:lnSpc>
            </a:pPr>
            <a:r>
              <a:rPr lang="ru-RU" sz="1900" b="1" smtClean="0"/>
              <a:t>Формы работы:</a:t>
            </a:r>
            <a:endParaRPr lang="ru-RU" sz="1900" smtClean="0"/>
          </a:p>
          <a:p>
            <a:pPr eaLnBrk="1" hangingPunct="1">
              <a:lnSpc>
                <a:spcPct val="80000"/>
              </a:lnSpc>
            </a:pPr>
            <a:r>
              <a:rPr lang="ru-RU" sz="1900" smtClean="0">
                <a:latin typeface="Arial" charset="0"/>
              </a:rPr>
              <a:t>-</a:t>
            </a:r>
            <a:r>
              <a:rPr lang="ru-RU" sz="1900" smtClean="0"/>
              <a:t> рисование «Портрет моей мамы»;</a:t>
            </a:r>
          </a:p>
          <a:p>
            <a:pPr eaLnBrk="1" hangingPunct="1">
              <a:lnSpc>
                <a:spcPct val="80000"/>
              </a:lnSpc>
            </a:pPr>
            <a:r>
              <a:rPr lang="ru-RU" sz="1900" smtClean="0">
                <a:latin typeface="Arial" charset="0"/>
              </a:rPr>
              <a:t>-</a:t>
            </a:r>
            <a:r>
              <a:rPr lang="ru-RU" sz="1900" smtClean="0"/>
              <a:t> ручной труд (изготовление подарков маме);</a:t>
            </a:r>
          </a:p>
          <a:p>
            <a:pPr eaLnBrk="1" hangingPunct="1">
              <a:lnSpc>
                <a:spcPct val="80000"/>
              </a:lnSpc>
            </a:pPr>
            <a:r>
              <a:rPr lang="ru-RU" sz="1900" smtClean="0">
                <a:latin typeface="Arial" charset="0"/>
              </a:rPr>
              <a:t>-</a:t>
            </a:r>
            <a:r>
              <a:rPr lang="ru-RU" sz="1900" smtClean="0"/>
              <a:t> прослушивание и разучивание песен о маме;</a:t>
            </a:r>
          </a:p>
          <a:p>
            <a:pPr eaLnBrk="1" hangingPunct="1">
              <a:lnSpc>
                <a:spcPct val="80000"/>
              </a:lnSpc>
            </a:pPr>
            <a:endParaRPr lang="ru-RU" sz="7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467544"/>
            <a:ext cx="5429250" cy="216024"/>
          </a:xfrm>
        </p:spPr>
        <p:txBody>
          <a:bodyPr>
            <a:normAutofit fontScale="90000"/>
          </a:bodyPr>
          <a:lstStyle/>
          <a:p>
            <a:pPr algn="ctr" eaLnBrk="1" hangingPunct="1">
              <a:defRPr/>
            </a:pPr>
            <a:r>
              <a:rPr lang="ru-RU" sz="3200" dirty="0" smtClean="0">
                <a:solidFill>
                  <a:srgbClr val="FF0000"/>
                </a:solidFill>
              </a:rPr>
              <a:t>«Мы рисуем»</a:t>
            </a:r>
            <a:endParaRPr lang="ru-RU" sz="3200" dirty="0">
              <a:solidFill>
                <a:srgbClr val="FF0000"/>
              </a:solidFill>
            </a:endParaRPr>
          </a:p>
        </p:txBody>
      </p:sp>
      <p:pic>
        <p:nvPicPr>
          <p:cNvPr id="26626" name="Picture 2" descr="E:\DCIM\100OLYMP\P3240129.JPG"/>
          <p:cNvPicPr>
            <a:picLocks noGrp="1" noChangeAspect="1" noChangeArrowheads="1"/>
          </p:cNvPicPr>
          <p:nvPr>
            <p:ph idx="1"/>
          </p:nvPr>
        </p:nvPicPr>
        <p:blipFill>
          <a:blip r:embed="rId2" cstate="email"/>
          <a:srcRect/>
          <a:stretch>
            <a:fillRect/>
          </a:stretch>
        </p:blipFill>
        <p:spPr>
          <a:xfrm>
            <a:off x="260648" y="827584"/>
            <a:ext cx="4248323" cy="28598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627" name="Picture 3" descr="E:\DCIM\100OLYMP\P3240133.JPG"/>
          <p:cNvPicPr>
            <a:picLocks noChangeAspect="1" noChangeArrowheads="1"/>
          </p:cNvPicPr>
          <p:nvPr/>
        </p:nvPicPr>
        <p:blipFill>
          <a:blip r:embed="rId3" cstate="email"/>
          <a:srcRect/>
          <a:stretch>
            <a:fillRect/>
          </a:stretch>
        </p:blipFill>
        <p:spPr bwMode="auto">
          <a:xfrm>
            <a:off x="1700808" y="3419872"/>
            <a:ext cx="4229890" cy="29524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6628" name="Picture 4" descr="E:\DCIM\100OLYMP\P3240134.JPG"/>
          <p:cNvPicPr>
            <a:picLocks noChangeAspect="1" noChangeArrowheads="1"/>
          </p:cNvPicPr>
          <p:nvPr/>
        </p:nvPicPr>
        <p:blipFill>
          <a:blip r:embed="rId4" cstate="email"/>
          <a:srcRect/>
          <a:stretch>
            <a:fillRect/>
          </a:stretch>
        </p:blipFill>
        <p:spPr bwMode="auto">
          <a:xfrm>
            <a:off x="332656" y="6012160"/>
            <a:ext cx="4103738" cy="2893244"/>
          </a:xfrm>
          <a:prstGeom prst="roundRect">
            <a:avLst>
              <a:gd name="adj" fmla="val 1569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26720"/>
            <a:ext cx="5429250" cy="1524000"/>
          </a:xfrm>
        </p:spPr>
        <p:txBody>
          <a:bodyPr>
            <a:normAutofit fontScale="90000"/>
          </a:bodyPr>
          <a:lstStyle/>
          <a:p>
            <a:pPr eaLnBrk="1" fontAlgn="auto" hangingPunct="1">
              <a:spcAft>
                <a:spcPts val="0"/>
              </a:spcAft>
              <a:defRPr/>
            </a:pPr>
            <a:r>
              <a:rPr lang="ru-RU" i="1" dirty="0" smtClean="0">
                <a:solidFill>
                  <a:srgbClr val="00B050"/>
                </a:solidFill>
              </a:rPr>
              <a:t>     «Мамины руки» (выставка поделок)</a:t>
            </a:r>
            <a:br>
              <a:rPr lang="ru-RU" i="1" dirty="0" smtClean="0">
                <a:solidFill>
                  <a:srgbClr val="00B050"/>
                </a:solidFill>
              </a:rPr>
            </a:br>
            <a:endParaRPr lang="ru-RU" i="1" dirty="0">
              <a:solidFill>
                <a:srgbClr val="00B050"/>
              </a:solidFill>
            </a:endParaRPr>
          </a:p>
        </p:txBody>
      </p:sp>
      <p:sp>
        <p:nvSpPr>
          <p:cNvPr id="27650" name="Содержимое 2"/>
          <p:cNvSpPr>
            <a:spLocks noGrp="1"/>
          </p:cNvSpPr>
          <p:nvPr>
            <p:ph idx="1"/>
          </p:nvPr>
        </p:nvSpPr>
        <p:spPr/>
        <p:txBody>
          <a:bodyPr/>
          <a:lstStyle/>
          <a:p>
            <a:pPr eaLnBrk="1" hangingPunct="1"/>
            <a:r>
              <a:rPr lang="ru-RU" smtClean="0"/>
              <a:t>Поделки, сделанные руками мам: вышивка, вязание, рисунки и др</a:t>
            </a:r>
            <a:r>
              <a:rPr lang="ru-RU" smtClean="0">
                <a:latin typeface="Arial" charset="0"/>
              </a:rPr>
              <a:t>угое</a:t>
            </a:r>
            <a:r>
              <a:rPr lang="ru-RU" smtClean="0"/>
              <a:t>.</a:t>
            </a:r>
          </a:p>
        </p:txBody>
      </p:sp>
      <p:pic>
        <p:nvPicPr>
          <p:cNvPr id="27651" name="Picture 2" descr="E:\DSC_0654.JPG"/>
          <p:cNvPicPr>
            <a:picLocks noChangeAspect="1" noChangeArrowheads="1"/>
          </p:cNvPicPr>
          <p:nvPr/>
        </p:nvPicPr>
        <p:blipFill>
          <a:blip r:embed="rId2" cstate="email"/>
          <a:srcRect/>
          <a:stretch>
            <a:fillRect/>
          </a:stretch>
        </p:blipFill>
        <p:spPr bwMode="auto">
          <a:xfrm>
            <a:off x="620713" y="4140200"/>
            <a:ext cx="4968875"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908</TotalTime>
  <Words>1406</Words>
  <Application>Microsoft Office PowerPoint</Application>
  <PresentationFormat>Экран (4:3)</PresentationFormat>
  <Paragraphs>191</Paragraphs>
  <Slides>33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Изящная</vt:lpstr>
      <vt:lpstr>Проект на тему  « Моя мама  лучше всех»</vt:lpstr>
      <vt:lpstr>Актуальность проекта. </vt:lpstr>
      <vt:lpstr>Слайд 3</vt:lpstr>
      <vt:lpstr>«Делаем Подарок маме»</vt:lpstr>
      <vt:lpstr>     «На книжной полке»  </vt:lpstr>
      <vt:lpstr>« Мы читаем»</vt:lpstr>
      <vt:lpstr> «Творческая мастерская»</vt:lpstr>
      <vt:lpstr>«Мы рисуем»</vt:lpstr>
      <vt:lpstr>     «Мамины руки» (выставка поделок) </vt:lpstr>
      <vt:lpstr>Выставка поделок</vt:lpstr>
      <vt:lpstr>«Русские народные              куклы»</vt:lpstr>
      <vt:lpstr>      «Дары осени»</vt:lpstr>
      <vt:lpstr>Досуг (игры) </vt:lpstr>
      <vt:lpstr>« Мы играем»</vt:lpstr>
      <vt:lpstr>«Игры на прогулке»</vt:lpstr>
      <vt:lpstr>« Мама в гости собирается»</vt:lpstr>
      <vt:lpstr>« помоги маме накрыть на стол»</vt:lpstr>
      <vt:lpstr> «Собираемся на прогулку»</vt:lpstr>
      <vt:lpstr>« Магазин»</vt:lpstr>
      <vt:lpstr>«игрушки у врача»</vt:lpstr>
      <vt:lpstr>« День рождение Степашки»</vt:lpstr>
      <vt:lpstr>Слайд 22</vt:lpstr>
      <vt:lpstr>Приложение. </vt:lpstr>
      <vt:lpstr> Пословицы: </vt:lpstr>
      <vt:lpstr>Потешки: </vt:lpstr>
      <vt:lpstr> Стихи для заучивания: </vt:lpstr>
      <vt:lpstr> Фотовыставка   «  Моя любимая мама»</vt:lpstr>
      <vt:lpstr>«Даша с мамой на прогулке»</vt:lpstr>
      <vt:lpstr>«Аня со своей мамочкой»</vt:lpstr>
      <vt:lpstr>Слайд 30</vt:lpstr>
      <vt:lpstr>«Олеся с мамой»</vt:lpstr>
      <vt:lpstr>«Артем со своей мамочкой»</vt:lpstr>
      <vt:lpstr>«Наши рисунки»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пмролбскалнв</dc:title>
  <dc:creator>Иван</dc:creator>
  <cp:lastModifiedBy>Elena</cp:lastModifiedBy>
  <cp:revision>177</cp:revision>
  <dcterms:created xsi:type="dcterms:W3CDTF">2012-02-29T16:53:23Z</dcterms:created>
  <dcterms:modified xsi:type="dcterms:W3CDTF">2014-12-28T11:51:55Z</dcterms:modified>
</cp:coreProperties>
</file>