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1" r:id="rId3"/>
    <p:sldId id="259" r:id="rId4"/>
    <p:sldId id="262" r:id="rId5"/>
    <p:sldId id="263" r:id="rId6"/>
    <p:sldId id="264" r:id="rId7"/>
    <p:sldId id="265" r:id="rId8"/>
    <p:sldId id="267"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942"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18314E0A-D346-4C52-B0AF-BEFEB652FC4C}" type="datetimeFigureOut">
              <a:rPr lang="ru-RU" smtClean="0"/>
              <a:pPr/>
              <a:t>05.11.2014</a:t>
            </a:fld>
            <a:endParaRPr lang="ru-RU"/>
          </a:p>
        </p:txBody>
      </p:sp>
      <p:sp>
        <p:nvSpPr>
          <p:cNvPr id="16" name="Slide Number Placeholder 15"/>
          <p:cNvSpPr>
            <a:spLocks noGrp="1"/>
          </p:cNvSpPr>
          <p:nvPr>
            <p:ph type="sldNum" sz="quarter" idx="11"/>
          </p:nvPr>
        </p:nvSpPr>
        <p:spPr/>
        <p:txBody>
          <a:bodyPr/>
          <a:lstStyle/>
          <a:p>
            <a:fld id="{7588FD94-CFF6-4908-9E73-2D26FEBCDF6F}"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8314E0A-D346-4C52-B0AF-BEFEB652FC4C}" type="datetimeFigureOut">
              <a:rPr lang="ru-RU" smtClean="0"/>
              <a:pPr/>
              <a:t>05.11.2014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88FD94-CFF6-4908-9E73-2D26FEBCDF6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8314E0A-D346-4C52-B0AF-BEFEB652FC4C}" type="datetimeFigureOut">
              <a:rPr lang="ru-RU" smtClean="0"/>
              <a:pPr/>
              <a:t>05.11.2014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88FD94-CFF6-4908-9E73-2D26FEBCDF6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18314E0A-D346-4C52-B0AF-BEFEB652FC4C}" type="datetimeFigureOut">
              <a:rPr lang="ru-RU" smtClean="0"/>
              <a:pPr/>
              <a:t>05.11.2014</a:t>
            </a:fld>
            <a:endParaRPr lang="ru-RU"/>
          </a:p>
        </p:txBody>
      </p:sp>
      <p:sp>
        <p:nvSpPr>
          <p:cNvPr id="15" name="Slide Number Placeholder 14"/>
          <p:cNvSpPr>
            <a:spLocks noGrp="1"/>
          </p:cNvSpPr>
          <p:nvPr>
            <p:ph type="sldNum" sz="quarter" idx="11"/>
          </p:nvPr>
        </p:nvSpPr>
        <p:spPr/>
        <p:txBody>
          <a:bodyPr/>
          <a:lstStyle/>
          <a:p>
            <a:fld id="{7588FD94-CFF6-4908-9E73-2D26FEBCDF6F}"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18314E0A-D346-4C52-B0AF-BEFEB652FC4C}" type="datetimeFigureOut">
              <a:rPr lang="ru-RU" smtClean="0"/>
              <a:pPr/>
              <a:t>05.11.2014</a:t>
            </a:fld>
            <a:endParaRPr lang="ru-RU"/>
          </a:p>
        </p:txBody>
      </p:sp>
      <p:sp>
        <p:nvSpPr>
          <p:cNvPr id="13" name="Slide Number Placeholder 12"/>
          <p:cNvSpPr>
            <a:spLocks noGrp="1"/>
          </p:cNvSpPr>
          <p:nvPr>
            <p:ph type="sldNum" sz="quarter" idx="11"/>
          </p:nvPr>
        </p:nvSpPr>
        <p:spPr/>
        <p:txBody>
          <a:bodyPr/>
          <a:lstStyle/>
          <a:p>
            <a:fld id="{7588FD94-CFF6-4908-9E73-2D26FEBCDF6F}" type="slidenum">
              <a:rPr lang="ru-RU" smtClean="0"/>
              <a:pPr/>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8314E0A-D346-4C52-B0AF-BEFEB652FC4C}" type="datetimeFigureOut">
              <a:rPr lang="ru-RU" smtClean="0"/>
              <a:pPr/>
              <a:t>05.11.2014</a:t>
            </a:fld>
            <a:endParaRPr lang="ru-RU"/>
          </a:p>
        </p:txBody>
      </p:sp>
      <p:sp>
        <p:nvSpPr>
          <p:cNvPr id="9" name="Slide Number Placeholder 8"/>
          <p:cNvSpPr>
            <a:spLocks noGrp="1"/>
          </p:cNvSpPr>
          <p:nvPr>
            <p:ph type="sldNum" sz="quarter" idx="11"/>
          </p:nvPr>
        </p:nvSpPr>
        <p:spPr/>
        <p:txBody>
          <a:bodyPr/>
          <a:lstStyle/>
          <a:p>
            <a:fld id="{7588FD94-CFF6-4908-9E73-2D26FEBCDF6F}"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18314E0A-D346-4C52-B0AF-BEFEB652FC4C}" type="datetimeFigureOut">
              <a:rPr lang="ru-RU" smtClean="0"/>
              <a:pPr/>
              <a:t>05.11.2014</a:t>
            </a:fld>
            <a:endParaRPr lang="ru-RU"/>
          </a:p>
        </p:txBody>
      </p:sp>
      <p:sp>
        <p:nvSpPr>
          <p:cNvPr id="15" name="Slide Number Placeholder 14"/>
          <p:cNvSpPr>
            <a:spLocks noGrp="1"/>
          </p:cNvSpPr>
          <p:nvPr>
            <p:ph type="sldNum" sz="quarter" idx="11"/>
          </p:nvPr>
        </p:nvSpPr>
        <p:spPr/>
        <p:txBody>
          <a:bodyPr/>
          <a:lstStyle/>
          <a:p>
            <a:fld id="{7588FD94-CFF6-4908-9E73-2D26FEBCDF6F}"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18314E0A-D346-4C52-B0AF-BEFEB652FC4C}" type="datetimeFigureOut">
              <a:rPr lang="ru-RU" smtClean="0"/>
              <a:pPr/>
              <a:t>05.11.2014</a:t>
            </a:fld>
            <a:endParaRPr lang="ru-RU"/>
          </a:p>
        </p:txBody>
      </p:sp>
      <p:sp>
        <p:nvSpPr>
          <p:cNvPr id="8" name="Slide Number Placeholder 7"/>
          <p:cNvSpPr>
            <a:spLocks noGrp="1"/>
          </p:cNvSpPr>
          <p:nvPr>
            <p:ph type="sldNum" sz="quarter" idx="11"/>
          </p:nvPr>
        </p:nvSpPr>
        <p:spPr/>
        <p:txBody>
          <a:bodyPr/>
          <a:lstStyle/>
          <a:p>
            <a:fld id="{7588FD94-CFF6-4908-9E73-2D26FEBCDF6F}"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8314E0A-D346-4C52-B0AF-BEFEB652FC4C}" type="datetimeFigureOut">
              <a:rPr lang="ru-RU" smtClean="0"/>
              <a:pPr/>
              <a:t>05.11.2014</a:t>
            </a:fld>
            <a:endParaRPr lang="ru-RU"/>
          </a:p>
        </p:txBody>
      </p:sp>
      <p:sp>
        <p:nvSpPr>
          <p:cNvPr id="6" name="Slide Number Placeholder 5"/>
          <p:cNvSpPr>
            <a:spLocks noGrp="1"/>
          </p:cNvSpPr>
          <p:nvPr>
            <p:ph type="sldNum" sz="quarter" idx="11"/>
          </p:nvPr>
        </p:nvSpPr>
        <p:spPr/>
        <p:txBody>
          <a:bodyPr/>
          <a:lstStyle/>
          <a:p>
            <a:fld id="{7588FD94-CFF6-4908-9E73-2D26FEBCDF6F}" type="slidenum">
              <a:rPr lang="ru-RU" smtClean="0"/>
              <a:pPr/>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18314E0A-D346-4C52-B0AF-BEFEB652FC4C}" type="datetimeFigureOut">
              <a:rPr lang="ru-RU" smtClean="0"/>
              <a:pPr/>
              <a:t>05.11.2014</a:t>
            </a:fld>
            <a:endParaRPr lang="ru-RU"/>
          </a:p>
        </p:txBody>
      </p:sp>
      <p:sp>
        <p:nvSpPr>
          <p:cNvPr id="16" name="Slide Number Placeholder 15"/>
          <p:cNvSpPr>
            <a:spLocks noGrp="1"/>
          </p:cNvSpPr>
          <p:nvPr>
            <p:ph type="sldNum" sz="quarter" idx="11"/>
          </p:nvPr>
        </p:nvSpPr>
        <p:spPr/>
        <p:txBody>
          <a:bodyPr/>
          <a:lstStyle/>
          <a:p>
            <a:fld id="{7588FD94-CFF6-4908-9E73-2D26FEBCDF6F}"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18314E0A-D346-4C52-B0AF-BEFEB652FC4C}" type="datetimeFigureOut">
              <a:rPr lang="ru-RU" smtClean="0"/>
              <a:pPr/>
              <a:t>05.11.2014</a:t>
            </a:fld>
            <a:endParaRPr lang="ru-RU"/>
          </a:p>
        </p:txBody>
      </p:sp>
      <p:sp>
        <p:nvSpPr>
          <p:cNvPr id="14" name="Slide Number Placeholder 13"/>
          <p:cNvSpPr>
            <a:spLocks noGrp="1"/>
          </p:cNvSpPr>
          <p:nvPr>
            <p:ph type="sldNum" sz="quarter" idx="11"/>
          </p:nvPr>
        </p:nvSpPr>
        <p:spPr/>
        <p:txBody>
          <a:bodyPr/>
          <a:lstStyle/>
          <a:p>
            <a:fld id="{7588FD94-CFF6-4908-9E73-2D26FEBCDF6F}"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8314E0A-D346-4C52-B0AF-BEFEB652FC4C}" type="datetimeFigureOut">
              <a:rPr lang="ru-RU" smtClean="0"/>
              <a:pPr/>
              <a:t>05.11.2014</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7588FD94-CFF6-4908-9E73-2D26FEBCDF6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357167"/>
            <a:ext cx="7815290" cy="1214445"/>
          </a:xfrm>
        </p:spPr>
        <p:txBody>
          <a:bodyPr>
            <a:noAutofit/>
          </a:bodyPr>
          <a:lstStyle/>
          <a:p>
            <a:pPr algn="l"/>
            <a:r>
              <a:rPr lang="ru-RU" sz="3200" b="1" dirty="0">
                <a:solidFill>
                  <a:srgbClr val="00B0F0"/>
                </a:solidFill>
                <a:latin typeface="Comic Sans MS" pitchFamily="66" charset="0"/>
              </a:rPr>
              <a:t>Прорастает сквозь снежок,</a:t>
            </a:r>
            <a:br>
              <a:rPr lang="ru-RU" sz="3200" b="1" dirty="0">
                <a:solidFill>
                  <a:srgbClr val="00B0F0"/>
                </a:solidFill>
                <a:latin typeface="Comic Sans MS" pitchFamily="66" charset="0"/>
              </a:rPr>
            </a:br>
            <a:r>
              <a:rPr lang="ru-RU" sz="3200" b="1" dirty="0" smtClean="0">
                <a:solidFill>
                  <a:srgbClr val="00B0F0"/>
                </a:solidFill>
                <a:latin typeface="Comic Sans MS" pitchFamily="66" charset="0"/>
              </a:rPr>
              <a:t>      К </a:t>
            </a:r>
            <a:r>
              <a:rPr lang="ru-RU" sz="3200" b="1" dirty="0">
                <a:solidFill>
                  <a:srgbClr val="00B0F0"/>
                </a:solidFill>
                <a:latin typeface="Comic Sans MS" pitchFamily="66" charset="0"/>
              </a:rPr>
              <a:t>солнечным лучам, цветок</a:t>
            </a:r>
            <a:endParaRPr lang="ru-RU" sz="3200" b="1" dirty="0">
              <a:solidFill>
                <a:srgbClr val="00B0F0"/>
              </a:solidFill>
              <a:latin typeface="Comic Sans MS" pitchFamily="66" charset="0"/>
            </a:endParaRPr>
          </a:p>
        </p:txBody>
      </p:sp>
      <p:sp>
        <p:nvSpPr>
          <p:cNvPr id="3" name="Подзаголовок 2"/>
          <p:cNvSpPr>
            <a:spLocks noGrp="1"/>
          </p:cNvSpPr>
          <p:nvPr>
            <p:ph type="subTitle" idx="1"/>
          </p:nvPr>
        </p:nvSpPr>
        <p:spPr>
          <a:xfrm>
            <a:off x="1371600" y="5517232"/>
            <a:ext cx="7448872" cy="1008112"/>
          </a:xfrm>
        </p:spPr>
        <p:txBody>
          <a:bodyPr>
            <a:normAutofit/>
          </a:bodyPr>
          <a:lstStyle/>
          <a:p>
            <a:pPr algn="r"/>
            <a:r>
              <a:rPr lang="ru-RU" sz="1800" b="1" dirty="0" smtClean="0">
                <a:solidFill>
                  <a:srgbClr val="00B050"/>
                </a:solidFill>
                <a:latin typeface="Comic Sans MS" panose="030F0702030302020204" pitchFamily="66" charset="0"/>
                <a:cs typeface="Times New Roman" panose="02020603050405020304" pitchFamily="18" charset="0"/>
              </a:rPr>
              <a:t>                                                                  </a:t>
            </a:r>
            <a:endParaRPr lang="ru-RU" sz="1800" b="1" dirty="0">
              <a:solidFill>
                <a:srgbClr val="00B050"/>
              </a:solidFill>
              <a:latin typeface="Comic Sans MS" panose="030F0702030302020204" pitchFamily="66" charset="0"/>
              <a:cs typeface="Times New Roman" panose="02020603050405020304" pitchFamily="18" charset="0"/>
            </a:endParaRPr>
          </a:p>
        </p:txBody>
      </p:sp>
      <p:pic>
        <p:nvPicPr>
          <p:cNvPr id="1026" name="Picture 2" descr="C:\Documents and Settings\1\Рабочий стол\подснежник\Galanthus1-520x390.jpg"/>
          <p:cNvPicPr>
            <a:picLocks noChangeAspect="1" noChangeArrowheads="1"/>
          </p:cNvPicPr>
          <p:nvPr/>
        </p:nvPicPr>
        <p:blipFill>
          <a:blip r:embed="rId2" cstate="print"/>
          <a:srcRect/>
          <a:stretch>
            <a:fillRect/>
          </a:stretch>
        </p:blipFill>
        <p:spPr bwMode="auto">
          <a:xfrm rot="21261832">
            <a:off x="1237326" y="2324975"/>
            <a:ext cx="6274619" cy="42931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5786446" cy="1428760"/>
          </a:xfrm>
        </p:spPr>
        <p:txBody>
          <a:bodyPr>
            <a:noAutofit/>
          </a:bodyPr>
          <a:lstStyle/>
          <a:p>
            <a:pPr algn="l"/>
            <a:r>
              <a:rPr lang="ru-RU" sz="2600" b="1" dirty="0" smtClean="0">
                <a:solidFill>
                  <a:srgbClr val="0070C0"/>
                </a:solidFill>
              </a:rPr>
              <a:t/>
            </a:r>
            <a:br>
              <a:rPr lang="ru-RU" sz="2600" b="1" dirty="0" smtClean="0">
                <a:solidFill>
                  <a:srgbClr val="0070C0"/>
                </a:solidFill>
              </a:rPr>
            </a:br>
            <a:r>
              <a:rPr lang="ru-RU" sz="2600" b="1" dirty="0" smtClean="0"/>
              <a:t>Пробивается </a:t>
            </a:r>
            <a:r>
              <a:rPr lang="ru-RU" sz="2600" b="1" dirty="0"/>
              <a:t>росток,</a:t>
            </a:r>
            <a:br>
              <a:rPr lang="ru-RU" sz="2600" b="1" dirty="0"/>
            </a:br>
            <a:r>
              <a:rPr lang="ru-RU" sz="2600" b="1" dirty="0"/>
              <a:t>Удивительный цветок.</a:t>
            </a:r>
            <a:br>
              <a:rPr lang="ru-RU" sz="2600" b="1" dirty="0"/>
            </a:br>
            <a:r>
              <a:rPr lang="ru-RU" sz="2600" b="1" dirty="0"/>
              <a:t>Из-под снега вырастает,</a:t>
            </a:r>
            <a:br>
              <a:rPr lang="ru-RU" sz="2600" b="1" dirty="0"/>
            </a:br>
            <a:r>
              <a:rPr lang="ru-RU" sz="2600" b="1" dirty="0"/>
              <a:t>Раньше всех весну </a:t>
            </a:r>
            <a:r>
              <a:rPr lang="ru-RU" sz="2600" b="1" dirty="0" smtClean="0"/>
              <a:t>встречает</a:t>
            </a:r>
            <a:r>
              <a:rPr lang="ru-RU" sz="2600" b="1" dirty="0" smtClean="0">
                <a:solidFill>
                  <a:srgbClr val="0070C0"/>
                </a:solidFill>
              </a:rPr>
              <a:t>.</a:t>
            </a:r>
            <a:endParaRPr lang="ru-RU" sz="2600" b="1" dirty="0">
              <a:solidFill>
                <a:srgbClr val="0070C0"/>
              </a:solidFill>
            </a:endParaRPr>
          </a:p>
        </p:txBody>
      </p:sp>
      <p:pic>
        <p:nvPicPr>
          <p:cNvPr id="2050" name="Picture 2" descr="C:\Documents and Settings\1\Рабочий стол\подснежник\01-skwozx-sneg-2-um.jpg"/>
          <p:cNvPicPr>
            <a:picLocks noChangeAspect="1" noChangeArrowheads="1"/>
          </p:cNvPicPr>
          <p:nvPr/>
        </p:nvPicPr>
        <p:blipFill>
          <a:blip r:embed="rId2" cstate="print"/>
          <a:srcRect/>
          <a:stretch>
            <a:fillRect/>
          </a:stretch>
        </p:blipFill>
        <p:spPr bwMode="auto">
          <a:xfrm>
            <a:off x="357158" y="2786058"/>
            <a:ext cx="5078422" cy="34194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1" name="Picture 3" descr="C:\Documents and Settings\1\Рабочий стол\подснежник\0a050ed3a300c83674d1cbf2df2f1966.jpg"/>
          <p:cNvPicPr>
            <a:picLocks noChangeAspect="1" noChangeArrowheads="1"/>
          </p:cNvPicPr>
          <p:nvPr/>
        </p:nvPicPr>
        <p:blipFill>
          <a:blip r:embed="rId3" cstate="print"/>
          <a:srcRect/>
          <a:stretch>
            <a:fillRect/>
          </a:stretch>
        </p:blipFill>
        <p:spPr bwMode="auto">
          <a:xfrm rot="853398">
            <a:off x="4885791" y="1197899"/>
            <a:ext cx="4537339" cy="34064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alanthus-520x390.jpg"/>
          <p:cNvPicPr>
            <a:picLocks noGrp="1" noChangeAspect="1"/>
          </p:cNvPicPr>
          <p:nvPr>
            <p:ph idx="1"/>
          </p:nvPr>
        </p:nvPicPr>
        <p:blipFill>
          <a:blip r:embed="rId2" cstate="print"/>
          <a:stretch>
            <a:fillRect/>
          </a:stretch>
        </p:blipFill>
        <p:spPr>
          <a:xfrm>
            <a:off x="-20441" y="2573938"/>
            <a:ext cx="4953000" cy="3714750"/>
          </a:xfrm>
          <a:prstGeom prst="ellipse">
            <a:avLst/>
          </a:prstGeom>
          <a:ln>
            <a:noFill/>
          </a:ln>
          <a:effectLst>
            <a:softEdge rad="112500"/>
          </a:effectLst>
        </p:spPr>
      </p:pic>
      <p:sp>
        <p:nvSpPr>
          <p:cNvPr id="2" name="Заголовок 1"/>
          <p:cNvSpPr>
            <a:spLocks noGrp="1"/>
          </p:cNvSpPr>
          <p:nvPr>
            <p:ph type="title"/>
          </p:nvPr>
        </p:nvSpPr>
        <p:spPr>
          <a:xfrm>
            <a:off x="0" y="285728"/>
            <a:ext cx="9144000" cy="2428892"/>
          </a:xfrm>
        </p:spPr>
        <p:txBody>
          <a:bodyPr>
            <a:noAutofit/>
          </a:bodyPr>
          <a:lstStyle/>
          <a:p>
            <a:r>
              <a:rPr lang="ru-RU" sz="1600" dirty="0">
                <a:latin typeface="Times New Roman" panose="02020603050405020304" pitchFamily="18" charset="0"/>
                <a:cs typeface="Times New Roman" panose="02020603050405020304" pitchFamily="18" charset="0"/>
              </a:rPr>
              <a:t>Сажают луковицы в период их покоя: с июля по сентябрь. Если посадить цветущие растения, то они приживутся, но на следующий год, скорее всего, не зацветут. Нужно знать также, что луковицы подснежников плохо переносят длительное высушивание. Их не рекомендуется держать на открытом воздухе более четырех недель. Для более длительного хранения подходит упаковка, часто используемая в торговле: полиэтиленовый  пакет с перфорацией, заполненный опилками или стружкой. В нем луковицы пролежат без потери влаги до трех месяцев. Луковички сажают на глубину, равную высоте трех луковиц (т.е. между высаживаемой луковицей и поверхностью почвы могут разместиться еще две таких же). Это правило практически неизменно при посадке любых луковичных.</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pic>
        <p:nvPicPr>
          <p:cNvPr id="3074" name="Picture 2" descr="C:\Documents and Settings\1\Рабочий стол\подснежник\t_5656_1_1347014407_rsz.jpg"/>
          <p:cNvPicPr>
            <a:picLocks noChangeAspect="1" noChangeArrowheads="1"/>
          </p:cNvPicPr>
          <p:nvPr/>
        </p:nvPicPr>
        <p:blipFill>
          <a:blip r:embed="rId3" cstate="print"/>
          <a:srcRect/>
          <a:stretch>
            <a:fillRect/>
          </a:stretch>
        </p:blipFill>
        <p:spPr bwMode="auto">
          <a:xfrm rot="792174">
            <a:off x="5207437" y="2626285"/>
            <a:ext cx="3524475" cy="4016368"/>
          </a:xfrm>
          <a:prstGeom prst="rect">
            <a:avLst/>
          </a:prstGeom>
          <a:ln>
            <a:solidFill>
              <a:srgbClr val="FF0000"/>
            </a:solidFill>
          </a:ln>
          <a:effectLst>
            <a:reflection blurRad="6350" stA="52000" endA="300" endPos="35000" dir="5400000" sy="-100000" algn="bl" rotWithShape="0"/>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5042118"/>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rebuchet MS" pitchFamily="34" charset="0"/>
                <a:ea typeface="Times New Roman" pitchFamily="18" charset="0"/>
                <a:cs typeface="Times New Roman" pitchFamily="18" charset="0"/>
              </a:rPr>
              <a:t>Уход за подснежниками очень прост. Весной, в период таяния снега, место их посадки полезно удобрить комплексным минеральным удобрением. После </a:t>
            </a:r>
            <a:r>
              <a:rPr kumimoji="0" lang="ru-RU" b="0" i="0" u="none" strike="noStrike" cap="none" normalizeH="0" baseline="0" dirty="0" err="1" smtClean="0">
                <a:ln>
                  <a:noFill/>
                </a:ln>
                <a:effectLst/>
                <a:latin typeface="Trebuchet MS" pitchFamily="34" charset="0"/>
                <a:ea typeface="Times New Roman" pitchFamily="18" charset="0"/>
                <a:cs typeface="Times New Roman" pitchFamily="18" charset="0"/>
              </a:rPr>
              <a:t>отцветания</a:t>
            </a:r>
            <a:r>
              <a:rPr kumimoji="0" lang="ru-RU" b="0" i="0" u="none" strike="noStrike" cap="none" normalizeH="0" baseline="0" dirty="0" smtClean="0">
                <a:ln>
                  <a:noFill/>
                </a:ln>
                <a:effectLst/>
                <a:latin typeface="Trebuchet MS" pitchFamily="34" charset="0"/>
                <a:ea typeface="Times New Roman" pitchFamily="18" charset="0"/>
                <a:cs typeface="Times New Roman" pitchFamily="18" charset="0"/>
              </a:rPr>
              <a:t> нельзя удалять листья, да и завязавшиеся плоды лучше оставить; семена быстрее дадут всходы, а луковица подснежников за несколько лет разрастется сильнее.</a:t>
            </a:r>
            <a:br>
              <a:rPr kumimoji="0" lang="ru-RU" b="0" i="0" u="none" strike="noStrike" cap="none" normalizeH="0" baseline="0" dirty="0" smtClean="0">
                <a:ln>
                  <a:noFill/>
                </a:ln>
                <a:effectLst/>
                <a:latin typeface="Trebuchet MS" pitchFamily="34" charset="0"/>
                <a:ea typeface="Times New Roman" pitchFamily="18" charset="0"/>
                <a:cs typeface="Times New Roman" pitchFamily="18" charset="0"/>
              </a:rPr>
            </a:br>
            <a:r>
              <a:rPr kumimoji="0" lang="ru-RU" b="0" i="0" u="none" strike="noStrike" cap="none" normalizeH="0" baseline="0" dirty="0" smtClean="0">
                <a:ln>
                  <a:noFill/>
                </a:ln>
                <a:effectLst/>
                <a:latin typeface="Trebuchet MS" pitchFamily="34" charset="0"/>
                <a:ea typeface="Times New Roman" pitchFamily="18" charset="0"/>
                <a:cs typeface="Times New Roman" pitchFamily="18" charset="0"/>
              </a:rPr>
              <a:t/>
            </a:r>
            <a:br>
              <a:rPr kumimoji="0" lang="ru-RU" b="0" i="0" u="none" strike="noStrike" cap="none" normalizeH="0" baseline="0" dirty="0" smtClean="0">
                <a:ln>
                  <a:noFill/>
                </a:ln>
                <a:effectLst/>
                <a:latin typeface="Trebuchet MS" pitchFamily="34" charset="0"/>
                <a:ea typeface="Times New Roman" pitchFamily="18" charset="0"/>
                <a:cs typeface="Times New Roman" pitchFamily="18" charset="0"/>
              </a:rPr>
            </a:br>
            <a:endParaRPr kumimoji="0" lang="ru-RU" b="0" i="0" u="none" strike="noStrike" cap="none" normalizeH="0" baseline="0" dirty="0" smtClean="0">
              <a:ln>
                <a:noFill/>
              </a:ln>
              <a:effectLst/>
              <a:latin typeface="Arial" pitchFamily="34" charset="0"/>
            </a:endParaRPr>
          </a:p>
        </p:txBody>
      </p:sp>
      <p:pic>
        <p:nvPicPr>
          <p:cNvPr id="4098" name="Picture 2" descr="C:\Documents and Settings\1\Рабочий стол\подснежник\image.jpg"/>
          <p:cNvPicPr>
            <a:picLocks noChangeAspect="1" noChangeArrowheads="1"/>
          </p:cNvPicPr>
          <p:nvPr/>
        </p:nvPicPr>
        <p:blipFill>
          <a:blip r:embed="rId2" cstate="print"/>
          <a:srcRect/>
          <a:stretch>
            <a:fillRect/>
          </a:stretch>
        </p:blipFill>
        <p:spPr bwMode="auto">
          <a:xfrm rot="21016407">
            <a:off x="-142168" y="-168958"/>
            <a:ext cx="4690160" cy="4690160"/>
          </a:xfrm>
          <a:prstGeom prst="ellipse">
            <a:avLst/>
          </a:prstGeom>
          <a:ln>
            <a:noFill/>
          </a:ln>
          <a:effectLst>
            <a:softEdge rad="112500"/>
          </a:effectLst>
        </p:spPr>
      </p:pic>
      <p:pic>
        <p:nvPicPr>
          <p:cNvPr id="4099" name="Picture 3" descr="C:\Documents and Settings\1\Рабочий стол\подснежник\98488860_0_2a7e6_298c8037_xl.jpg"/>
          <p:cNvPicPr>
            <a:picLocks noChangeAspect="1" noChangeArrowheads="1"/>
          </p:cNvPicPr>
          <p:nvPr/>
        </p:nvPicPr>
        <p:blipFill>
          <a:blip r:embed="rId3" cstate="print"/>
          <a:srcRect/>
          <a:stretch>
            <a:fillRect/>
          </a:stretch>
        </p:blipFill>
        <p:spPr bwMode="auto">
          <a:xfrm rot="1241066">
            <a:off x="4196560" y="1320517"/>
            <a:ext cx="5000659" cy="3839298"/>
          </a:xfrm>
          <a:prstGeom prst="cloud">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14282" y="269775"/>
            <a:ext cx="864399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Trebuchet MS" pitchFamily="34" charset="0"/>
                <a:ea typeface="Times New Roman" pitchFamily="18" charset="0"/>
                <a:cs typeface="Times New Roman" pitchFamily="18" charset="0"/>
              </a:rPr>
              <a:t>Подснежники размножаются не только семенами, которые обычно разносят муравьи, но и вегетативно, делением луковиц. Поэтому время от времени их рекомендуется рассаживать (в среднем, каждые 5 </a:t>
            </a:r>
            <a:r>
              <a:rPr kumimoji="0" lang="ru-RU" sz="1600" b="0" i="0" u="none" strike="noStrike" cap="none" normalizeH="0" baseline="0" dirty="0" smtClean="0">
                <a:ln>
                  <a:noFill/>
                </a:ln>
                <a:effectLst/>
                <a:latin typeface="Calibri"/>
                <a:ea typeface="Times New Roman" pitchFamily="18" charset="0"/>
                <a:cs typeface="Times New Roman" pitchFamily="18" charset="0"/>
              </a:rPr>
              <a:t>—</a:t>
            </a:r>
            <a:r>
              <a:rPr kumimoji="0" lang="ru-RU" sz="1600" b="0" i="0" u="none" strike="noStrike" cap="none" normalizeH="0" baseline="0" dirty="0" smtClean="0">
                <a:ln>
                  <a:noFill/>
                </a:ln>
                <a:effectLst/>
                <a:latin typeface="Trebuchet MS" pitchFamily="34" charset="0"/>
                <a:ea typeface="Times New Roman" pitchFamily="18" charset="0"/>
                <a:cs typeface="Times New Roman" pitchFamily="18" charset="0"/>
              </a:rPr>
              <a:t> 6 лет, но можно и реже, в зависимости от состояния растений и интенсивности их цветения). Выросшие из семян растения зацветают через 3 </a:t>
            </a:r>
            <a:r>
              <a:rPr kumimoji="0" lang="ru-RU" sz="1600" b="0" i="0" u="none" strike="noStrike" cap="none" normalizeH="0" baseline="0" dirty="0" smtClean="0">
                <a:ln>
                  <a:noFill/>
                </a:ln>
                <a:effectLst/>
                <a:latin typeface="Calibri"/>
                <a:ea typeface="Times New Roman" pitchFamily="18" charset="0"/>
                <a:cs typeface="Times New Roman" pitchFamily="18" charset="0"/>
              </a:rPr>
              <a:t>—</a:t>
            </a:r>
            <a:r>
              <a:rPr kumimoji="0" lang="ru-RU" sz="1600" b="0" i="0" u="none" strike="noStrike" cap="none" normalizeH="0" baseline="0" dirty="0" smtClean="0">
                <a:ln>
                  <a:noFill/>
                </a:ln>
                <a:effectLst/>
                <a:latin typeface="Trebuchet MS" pitchFamily="34" charset="0"/>
                <a:ea typeface="Times New Roman" pitchFamily="18" charset="0"/>
                <a:cs typeface="Times New Roman" pitchFamily="18" charset="0"/>
              </a:rPr>
              <a:t> 4 года.</a:t>
            </a:r>
            <a:endParaRPr kumimoji="0" lang="ru-RU" sz="1600" b="0" i="0" u="none" strike="noStrike" cap="none" normalizeH="0" baseline="0" dirty="0" smtClean="0">
              <a:ln>
                <a:noFill/>
              </a:ln>
              <a:effectLst/>
              <a:latin typeface="Arial" pitchFamily="34" charset="0"/>
            </a:endParaRPr>
          </a:p>
        </p:txBody>
      </p:sp>
      <p:pic>
        <p:nvPicPr>
          <p:cNvPr id="18434" name="Picture 2" descr="C:\Documents and Settings\1\Рабочий стол\подснежник\aHR0cDovL3d3dy5uZXdmaWxvc29maXlhLnJ1L3hicGl4L2F1ZGlva25pZ2Ffa25pZ2Ffc2thY2hhdF9iZXNwbGF0bm9fMzUzOF8xMDEuanBn.jpg"/>
          <p:cNvPicPr>
            <a:picLocks noChangeAspect="1" noChangeArrowheads="1"/>
          </p:cNvPicPr>
          <p:nvPr/>
        </p:nvPicPr>
        <p:blipFill>
          <a:blip r:embed="rId2" cstate="print"/>
          <a:srcRect/>
          <a:stretch>
            <a:fillRect/>
          </a:stretch>
        </p:blipFill>
        <p:spPr bwMode="auto">
          <a:xfrm>
            <a:off x="285720" y="1643050"/>
            <a:ext cx="3810000" cy="5019675"/>
          </a:xfrm>
          <a:prstGeom prst="rect">
            <a:avLst/>
          </a:prstGeom>
          <a:noFill/>
        </p:spPr>
      </p:pic>
      <p:pic>
        <p:nvPicPr>
          <p:cNvPr id="4" name="Рисунок 3" descr="http://www.botanichka.ru/wp-content/uploads/2011/06/Galanthus2-520x520.jpg"/>
          <p:cNvPicPr/>
          <p:nvPr/>
        </p:nvPicPr>
        <p:blipFill>
          <a:blip r:embed="rId3" cstate="print"/>
          <a:srcRect/>
          <a:stretch>
            <a:fillRect/>
          </a:stretch>
        </p:blipFill>
        <p:spPr bwMode="auto">
          <a:xfrm>
            <a:off x="4000496" y="1905000"/>
            <a:ext cx="4953000" cy="4953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1\Рабочий стол\подснежник\img17bc035f6ede72ef5a059e2dd60be0ca.jpeg"/>
          <p:cNvPicPr>
            <a:picLocks noChangeAspect="1" noChangeArrowheads="1"/>
          </p:cNvPicPr>
          <p:nvPr/>
        </p:nvPicPr>
        <p:blipFill>
          <a:blip r:embed="rId2" cstate="print"/>
          <a:srcRect/>
          <a:stretch>
            <a:fillRect/>
          </a:stretch>
        </p:blipFill>
        <p:spPr bwMode="auto">
          <a:xfrm>
            <a:off x="142844" y="142852"/>
            <a:ext cx="8858312" cy="650085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1\Рабочий стол\подснежник\528cb113a46a.jpg"/>
          <p:cNvPicPr>
            <a:picLocks noChangeAspect="1" noChangeArrowheads="1"/>
          </p:cNvPicPr>
          <p:nvPr/>
        </p:nvPicPr>
        <p:blipFill>
          <a:blip r:embed="rId2" cstate="print"/>
          <a:srcRect/>
          <a:stretch>
            <a:fillRect/>
          </a:stretch>
        </p:blipFill>
        <p:spPr bwMode="auto">
          <a:xfrm>
            <a:off x="285720" y="285728"/>
            <a:ext cx="8643998" cy="4857784"/>
          </a:xfrm>
          <a:prstGeom prst="star24">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827584" y="5143512"/>
            <a:ext cx="7358114" cy="1569660"/>
          </a:xfrm>
          <a:prstGeom prst="rect">
            <a:avLst/>
          </a:prstGeom>
        </p:spPr>
        <p:txBody>
          <a:bodyPr wrap="square">
            <a:spAutoFit/>
          </a:bodyPr>
          <a:lstStyle/>
          <a:p>
            <a:pPr algn="ctr"/>
            <a:r>
              <a:rPr lang="ru-RU" sz="2400" b="1" dirty="0"/>
              <a:t>Презентацию составила воспитатель </a:t>
            </a:r>
            <a:r>
              <a:rPr lang="ru-RU" sz="2400" b="1" dirty="0" smtClean="0"/>
              <a:t>МКДОУ </a:t>
            </a:r>
            <a:r>
              <a:rPr lang="ru-RU" sz="2400" b="1" dirty="0"/>
              <a:t>«Новохоперский детский сад </a:t>
            </a:r>
            <a:r>
              <a:rPr lang="ru-RU" sz="2400" b="1" dirty="0" err="1"/>
              <a:t>общеразвивающего</a:t>
            </a:r>
            <a:r>
              <a:rPr lang="ru-RU" sz="2400" b="1" dirty="0"/>
              <a:t> вида «Родничок» Чашкина Елена </a:t>
            </a:r>
            <a:r>
              <a:rPr lang="ru-RU" sz="2400" b="1" dirty="0" smtClean="0"/>
              <a:t>Викторовна.</a:t>
            </a:r>
            <a:endParaRPr lang="ru-RU"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6565" y="548680"/>
            <a:ext cx="8496944" cy="830997"/>
          </a:xfrm>
          <a:prstGeom prst="rect">
            <a:avLst/>
          </a:prstGeom>
        </p:spPr>
        <p:txBody>
          <a:bodyPr wrap="square">
            <a:spAutoFit/>
          </a:bodyPr>
          <a:lstStyle/>
          <a:p>
            <a:r>
              <a:rPr lang="ru-RU" sz="4800" b="1" dirty="0" smtClean="0">
                <a:solidFill>
                  <a:srgbClr val="00B050"/>
                </a:solidFill>
                <a:latin typeface="Comic Sans MS" panose="030F0702030302020204" pitchFamily="66" charset="0"/>
              </a:rPr>
              <a:t>Использованы материалы</a:t>
            </a:r>
            <a:r>
              <a:rPr lang="ru-RU" sz="4800" b="1" dirty="0">
                <a:solidFill>
                  <a:srgbClr val="00B050"/>
                </a:solidFill>
                <a:latin typeface="Comic Sans MS" panose="030F0702030302020204" pitchFamily="66" charset="0"/>
              </a:rPr>
              <a:t>: </a:t>
            </a:r>
          </a:p>
        </p:txBody>
      </p:sp>
      <p:sp>
        <p:nvSpPr>
          <p:cNvPr id="4" name="Прямоугольник 3"/>
          <p:cNvSpPr/>
          <p:nvPr/>
        </p:nvSpPr>
        <p:spPr>
          <a:xfrm>
            <a:off x="827584" y="1916832"/>
            <a:ext cx="6984776" cy="3108543"/>
          </a:xfrm>
          <a:prstGeom prst="rect">
            <a:avLst/>
          </a:prstGeom>
        </p:spPr>
        <p:txBody>
          <a:bodyPr wrap="square">
            <a:spAutoFit/>
          </a:bodyPr>
          <a:lstStyle/>
          <a:p>
            <a:r>
              <a:rPr lang="ru-RU" sz="2800" b="1" dirty="0">
                <a:solidFill>
                  <a:srgbClr val="00B0F0"/>
                </a:solidFill>
              </a:rPr>
              <a:t>http://images.yandex.ru</a:t>
            </a:r>
          </a:p>
          <a:p>
            <a:r>
              <a:rPr lang="ru-RU" sz="2800" b="1" dirty="0">
                <a:solidFill>
                  <a:srgbClr val="00B0F0"/>
                </a:solidFill>
              </a:rPr>
              <a:t>http://www.botanichka.ru/blog/2011/06/07/snowdrops-3</a:t>
            </a:r>
          </a:p>
          <a:p>
            <a:r>
              <a:rPr lang="ru-RU" sz="2800" b="1" dirty="0">
                <a:solidFill>
                  <a:srgbClr val="00B0F0"/>
                </a:solidFill>
              </a:rPr>
              <a:t>http://zonavazona.com/galanthus</a:t>
            </a:r>
          </a:p>
          <a:p>
            <a:r>
              <a:rPr lang="ru-RU" sz="2800" b="1" dirty="0">
                <a:solidFill>
                  <a:srgbClr val="00B0F0"/>
                </a:solidFill>
              </a:rPr>
              <a:t>http://</a:t>
            </a:r>
            <a:r>
              <a:rPr lang="ru-RU" sz="2800" b="1" dirty="0" smtClean="0">
                <a:solidFill>
                  <a:srgbClr val="00B0F0"/>
                </a:solidFill>
              </a:rPr>
              <a:t>www.garmoniazhizni.ru/post262921941/</a:t>
            </a:r>
            <a:endParaRPr lang="ru-RU" sz="2800" b="1" dirty="0">
              <a:solidFill>
                <a:srgbClr val="00B0F0"/>
              </a:solidFill>
            </a:endParaRPr>
          </a:p>
          <a:p>
            <a:r>
              <a:rPr lang="ru-RU" sz="2800" b="1" dirty="0">
                <a:solidFill>
                  <a:srgbClr val="00B0F0"/>
                </a:solidFill>
              </a:rPr>
              <a:t>Личные фотографии</a:t>
            </a:r>
          </a:p>
        </p:txBody>
      </p:sp>
    </p:spTree>
    <p:extLst>
      <p:ext uri="{BB962C8B-B14F-4D97-AF65-F5344CB8AC3E}">
        <p14:creationId xmlns:p14="http://schemas.microsoft.com/office/powerpoint/2010/main" val="14554050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170</TotalTime>
  <Words>218</Words>
  <Application>Microsoft Office PowerPoint</Application>
  <PresentationFormat>Экран (4:3)</PresentationFormat>
  <Paragraphs>13</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Базовая</vt:lpstr>
      <vt:lpstr>Прорастает сквозь снежок,       К солнечным лучам, цветок</vt:lpstr>
      <vt:lpstr> Пробивается росток, Удивительный цветок. Из-под снега вырастает, Раньше всех весну встречает.</vt:lpstr>
      <vt:lpstr>Сажают луковицы в период их покоя: с июля по сентябрь. Если посадить цветущие растения, то они приживутся, но на следующий год, скорее всего, не зацветут. Нужно знать также, что луковицы подснежников плохо переносят длительное высушивание. Их не рекомендуется держать на открытом воздухе более четырех недель. Для более длительного хранения подходит упаковка, часто используемая в торговле: полиэтиленовый  пакет с перфорацией, заполненный опилками или стружкой. В нем луковицы пролежат без потери влаги до трех месяцев. Луковички сажают на глубину, равную высоте трех луковиц (т.е. между высаживаемой луковицей и поверхностью почвы могут разместиться еще две таких же). Это правило практически неизменно при посадке любых луковичных. </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Иван-Юзер</cp:lastModifiedBy>
  <cp:revision>18</cp:revision>
  <dcterms:created xsi:type="dcterms:W3CDTF">2014-02-02T10:24:37Z</dcterms:created>
  <dcterms:modified xsi:type="dcterms:W3CDTF">2014-11-05T19:46:00Z</dcterms:modified>
</cp:coreProperties>
</file>