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wmf" ContentType="image/x-wmf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58" r:id="rId4"/>
    <p:sldId id="262" r:id="rId5"/>
    <p:sldId id="259" r:id="rId6"/>
    <p:sldId id="260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6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752475" cy="6858000"/>
          </a:xfrm>
          <a:prstGeom prst="rect">
            <a:avLst/>
          </a:prstGeom>
          <a:gradFill>
            <a:gsLst>
              <a:gs pos="0">
                <a:schemeClr val="accent1">
                  <a:lumMod val="60000"/>
                  <a:lumOff val="40000"/>
                </a:schemeClr>
              </a:gs>
              <a:gs pos="50000">
                <a:schemeClr val="accent1"/>
              </a:gs>
              <a:gs pos="100000">
                <a:schemeClr val="accent6">
                  <a:lumMod val="75000"/>
                </a:schemeClr>
              </a:gs>
            </a:gsLst>
            <a:lin ang="5400000" scaled="0"/>
          </a:gradFill>
          <a:ln>
            <a:noFill/>
          </a:ln>
          <a:effectLst>
            <a:innerShdw blurRad="190500" dist="25400">
              <a:prstClr val="black">
                <a:alpha val="6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6152" y="1267485"/>
            <a:ext cx="7235981" cy="5133316"/>
          </a:xfrm>
        </p:spPr>
        <p:txBody>
          <a:bodyPr/>
          <a:lstStyle>
            <a:lvl1pPr>
              <a:defRPr sz="115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6151" y="201702"/>
            <a:ext cx="6189583" cy="949569"/>
          </a:xfrm>
        </p:spPr>
        <p:txBody>
          <a:bodyPr>
            <a:normAutofit/>
          </a:bodyPr>
          <a:lstStyle>
            <a:lvl1pPr marL="0" indent="0" algn="r">
              <a:buNone/>
              <a:defRPr sz="24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12.10.2014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150469" y="236415"/>
            <a:ext cx="785301" cy="365125"/>
          </a:xfrm>
        </p:spPr>
        <p:txBody>
          <a:bodyPr/>
          <a:lstStyle>
            <a:lvl1pPr>
              <a:defRPr sz="1400"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7" name="Group 6"/>
          <p:cNvGrpSpPr/>
          <p:nvPr/>
        </p:nvGrpSpPr>
        <p:grpSpPr>
          <a:xfrm>
            <a:off x="7467600" y="209550"/>
            <a:ext cx="657226" cy="431800"/>
            <a:chOff x="7467600" y="209550"/>
            <a:chExt cx="657226" cy="431800"/>
          </a:xfrm>
          <a:solidFill>
            <a:schemeClr val="tx2">
              <a:lumMod val="60000"/>
              <a:lumOff val="40000"/>
            </a:schemeClr>
          </a:solidFill>
        </p:grpSpPr>
        <p:sp>
          <p:nvSpPr>
            <p:cNvPr id="8" name="Freeform 5"/>
            <p:cNvSpPr>
              <a:spLocks/>
            </p:cNvSpPr>
            <p:nvPr/>
          </p:nvSpPr>
          <p:spPr bwMode="auto">
            <a:xfrm>
              <a:off x="7467600" y="209550"/>
              <a:ext cx="242887" cy="431800"/>
            </a:xfrm>
            <a:custGeom>
              <a:avLst/>
              <a:gdLst/>
              <a:ahLst/>
              <a:cxnLst>
                <a:cxn ang="0">
                  <a:pos x="62" y="0"/>
                </a:cxn>
                <a:cxn ang="0">
                  <a:pos x="0" y="0"/>
                </a:cxn>
                <a:cxn ang="0">
                  <a:pos x="89" y="136"/>
                </a:cxn>
                <a:cxn ang="0">
                  <a:pos x="89" y="136"/>
                </a:cxn>
                <a:cxn ang="0">
                  <a:pos x="0" y="272"/>
                </a:cxn>
                <a:cxn ang="0">
                  <a:pos x="62" y="272"/>
                </a:cxn>
                <a:cxn ang="0">
                  <a:pos x="153" y="136"/>
                </a:cxn>
                <a:cxn ang="0">
                  <a:pos x="62" y="0"/>
                </a:cxn>
              </a:cxnLst>
              <a:rect l="0" t="0" r="r" b="b"/>
              <a:pathLst>
                <a:path w="153" h="272">
                  <a:moveTo>
                    <a:pt x="62" y="0"/>
                  </a:moveTo>
                  <a:lnTo>
                    <a:pt x="0" y="0"/>
                  </a:lnTo>
                  <a:lnTo>
                    <a:pt x="89" y="136"/>
                  </a:lnTo>
                  <a:lnTo>
                    <a:pt x="89" y="136"/>
                  </a:lnTo>
                  <a:lnTo>
                    <a:pt x="0" y="272"/>
                  </a:lnTo>
                  <a:lnTo>
                    <a:pt x="62" y="272"/>
                  </a:lnTo>
                  <a:lnTo>
                    <a:pt x="153" y="136"/>
                  </a:lnTo>
                  <a:lnTo>
                    <a:pt x="62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5"/>
            <p:cNvSpPr>
              <a:spLocks/>
            </p:cNvSpPr>
            <p:nvPr/>
          </p:nvSpPr>
          <p:spPr bwMode="auto">
            <a:xfrm>
              <a:off x="7677151" y="209550"/>
              <a:ext cx="242887" cy="431800"/>
            </a:xfrm>
            <a:custGeom>
              <a:avLst/>
              <a:gdLst/>
              <a:ahLst/>
              <a:cxnLst>
                <a:cxn ang="0">
                  <a:pos x="62" y="0"/>
                </a:cxn>
                <a:cxn ang="0">
                  <a:pos x="0" y="0"/>
                </a:cxn>
                <a:cxn ang="0">
                  <a:pos x="89" y="136"/>
                </a:cxn>
                <a:cxn ang="0">
                  <a:pos x="89" y="136"/>
                </a:cxn>
                <a:cxn ang="0">
                  <a:pos x="0" y="272"/>
                </a:cxn>
                <a:cxn ang="0">
                  <a:pos x="62" y="272"/>
                </a:cxn>
                <a:cxn ang="0">
                  <a:pos x="153" y="136"/>
                </a:cxn>
                <a:cxn ang="0">
                  <a:pos x="62" y="0"/>
                </a:cxn>
              </a:cxnLst>
              <a:rect l="0" t="0" r="r" b="b"/>
              <a:pathLst>
                <a:path w="153" h="272">
                  <a:moveTo>
                    <a:pt x="62" y="0"/>
                  </a:moveTo>
                  <a:lnTo>
                    <a:pt x="0" y="0"/>
                  </a:lnTo>
                  <a:lnTo>
                    <a:pt x="89" y="136"/>
                  </a:lnTo>
                  <a:lnTo>
                    <a:pt x="89" y="136"/>
                  </a:lnTo>
                  <a:lnTo>
                    <a:pt x="0" y="272"/>
                  </a:lnTo>
                  <a:lnTo>
                    <a:pt x="62" y="272"/>
                  </a:lnTo>
                  <a:lnTo>
                    <a:pt x="153" y="136"/>
                  </a:lnTo>
                  <a:lnTo>
                    <a:pt x="62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5"/>
            <p:cNvSpPr>
              <a:spLocks/>
            </p:cNvSpPr>
            <p:nvPr/>
          </p:nvSpPr>
          <p:spPr bwMode="auto">
            <a:xfrm>
              <a:off x="7881939" y="209550"/>
              <a:ext cx="242887" cy="431800"/>
            </a:xfrm>
            <a:custGeom>
              <a:avLst/>
              <a:gdLst/>
              <a:ahLst/>
              <a:cxnLst>
                <a:cxn ang="0">
                  <a:pos x="62" y="0"/>
                </a:cxn>
                <a:cxn ang="0">
                  <a:pos x="0" y="0"/>
                </a:cxn>
                <a:cxn ang="0">
                  <a:pos x="89" y="136"/>
                </a:cxn>
                <a:cxn ang="0">
                  <a:pos x="89" y="136"/>
                </a:cxn>
                <a:cxn ang="0">
                  <a:pos x="0" y="272"/>
                </a:cxn>
                <a:cxn ang="0">
                  <a:pos x="62" y="272"/>
                </a:cxn>
                <a:cxn ang="0">
                  <a:pos x="153" y="136"/>
                </a:cxn>
                <a:cxn ang="0">
                  <a:pos x="62" y="0"/>
                </a:cxn>
              </a:cxnLst>
              <a:rect l="0" t="0" r="r" b="b"/>
              <a:pathLst>
                <a:path w="153" h="272">
                  <a:moveTo>
                    <a:pt x="62" y="0"/>
                  </a:moveTo>
                  <a:lnTo>
                    <a:pt x="0" y="0"/>
                  </a:lnTo>
                  <a:lnTo>
                    <a:pt x="89" y="136"/>
                  </a:lnTo>
                  <a:lnTo>
                    <a:pt x="89" y="136"/>
                  </a:lnTo>
                  <a:lnTo>
                    <a:pt x="0" y="272"/>
                  </a:lnTo>
                  <a:lnTo>
                    <a:pt x="62" y="272"/>
                  </a:lnTo>
                  <a:lnTo>
                    <a:pt x="153" y="136"/>
                  </a:lnTo>
                  <a:lnTo>
                    <a:pt x="62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500"/>
                            </p:stCondLst>
                            <p:childTnLst>
                              <p:par>
                                <p:cTn id="9" presetID="10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1" grpId="1" animBg="1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12.10.2014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12.10.2014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5257800"/>
            <a:ext cx="7239000" cy="1143000"/>
          </a:xfrm>
        </p:spPr>
        <p:txBody>
          <a:bodyPr>
            <a:noAutofit/>
          </a:bodyPr>
          <a:lstStyle>
            <a:lvl1pPr algn="l">
              <a:defRPr sz="7200" baseline="0">
                <a:ln w="12700">
                  <a:solidFill>
                    <a:schemeClr val="tx2"/>
                  </a:solidFill>
                </a:ln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838200"/>
            <a:ext cx="7467600" cy="441960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800">
                <a:solidFill>
                  <a:schemeClr val="tx1"/>
                </a:solidFill>
              </a:defRPr>
            </a:lvl3pPr>
            <a:lvl4pPr>
              <a:defRPr sz="1800">
                <a:solidFill>
                  <a:schemeClr val="tx1"/>
                </a:solidFill>
              </a:defRPr>
            </a:lvl4pPr>
            <a:lvl5pPr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12.10.2014</a:t>
            </a:fld>
            <a:endParaRPr lang="ru-R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9199" y="4484080"/>
            <a:ext cx="7239001" cy="762000"/>
          </a:xfrm>
        </p:spPr>
        <p:txBody>
          <a:bodyPr bIns="0"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1219200" y="5257800"/>
            <a:ext cx="7239000" cy="1143000"/>
          </a:xfrm>
        </p:spPr>
        <p:txBody>
          <a:bodyPr>
            <a:noAutofit/>
          </a:bodyPr>
          <a:lstStyle>
            <a:lvl1pPr algn="l">
              <a:defRPr sz="7200" baseline="0">
                <a:ln w="12700">
                  <a:solidFill>
                    <a:schemeClr val="tx2"/>
                  </a:solidFill>
                </a:ln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12.10.2014</a:t>
            </a:fld>
            <a:endParaRPr lang="ru-RU"/>
          </a:p>
        </p:txBody>
      </p:sp>
      <p:sp>
        <p:nvSpPr>
          <p:cNvPr id="20" name="Slide Number Placeholder 1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12.10.2014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16152" y="841248"/>
            <a:ext cx="3730752" cy="43891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5102352" y="841248"/>
            <a:ext cx="3730752" cy="43891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9200" y="841248"/>
            <a:ext cx="3733800" cy="533400"/>
          </a:xfrm>
        </p:spPr>
        <p:txBody>
          <a:bodyPr anchor="t">
            <a:normAutofit/>
          </a:bodyPr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05400" y="841248"/>
            <a:ext cx="3735267" cy="533400"/>
          </a:xfrm>
        </p:spPr>
        <p:txBody>
          <a:bodyPr anchor="t">
            <a:normAutofit/>
          </a:bodyPr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12.10.2014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16152" y="1380744"/>
            <a:ext cx="3730752" cy="384048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5102352" y="1380743"/>
            <a:ext cx="3730752" cy="384048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12.10.2014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12.10.2014</a:t>
            </a:fld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00" y="395287"/>
            <a:ext cx="3008313" cy="1162050"/>
          </a:xfrm>
        </p:spPr>
        <p:txBody>
          <a:bodyPr anchor="b"/>
          <a:lstStyle>
            <a:lvl1pPr algn="l">
              <a:defRPr sz="2000" b="1">
                <a:ln>
                  <a:noFill/>
                </a:ln>
                <a:solidFill>
                  <a:srgbClr val="FF7605"/>
                </a:solidFill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15000" y="1557337"/>
            <a:ext cx="3008313" cy="4386263"/>
          </a:xfrm>
        </p:spPr>
        <p:txBody>
          <a:bodyPr/>
          <a:lstStyle>
            <a:lvl1pPr marL="0" indent="0">
              <a:buNone/>
              <a:defRPr sz="14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3"/>
          </p:nvPr>
        </p:nvSpPr>
        <p:spPr>
          <a:xfrm>
            <a:off x="914400" y="381000"/>
            <a:ext cx="4800600" cy="5943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12.10.2014</a:t>
            </a:fld>
            <a:endParaRPr lang="ru-R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4624754"/>
            <a:ext cx="5486400" cy="404446"/>
          </a:xfrm>
        </p:spPr>
        <p:txBody>
          <a:bodyPr bIns="0" anchor="b"/>
          <a:lstStyle>
            <a:lvl1pPr algn="l">
              <a:defRPr sz="2000" b="1">
                <a:ln w="12700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23975" y="381000"/>
            <a:ext cx="5867400" cy="408146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19200" y="5029200"/>
            <a:ext cx="4038600" cy="1371600"/>
          </a:xfrm>
        </p:spPr>
        <p:txBody>
          <a:bodyPr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12.10.2014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228600" cy="6858000"/>
          </a:xfrm>
          <a:prstGeom prst="rect">
            <a:avLst/>
          </a:prstGeom>
          <a:gradFill>
            <a:gsLst>
              <a:gs pos="0">
                <a:schemeClr val="accent1"/>
              </a:gs>
              <a:gs pos="52000">
                <a:schemeClr val="accent6">
                  <a:lumMod val="75000"/>
                </a:schemeClr>
              </a:gs>
              <a:gs pos="100000">
                <a:schemeClr val="accent6">
                  <a:lumMod val="50000"/>
                </a:schemeClr>
              </a:gs>
            </a:gsLst>
            <a:lin ang="5400000" scaled="0"/>
          </a:gradFill>
          <a:ln>
            <a:noFill/>
          </a:ln>
          <a:effectLst>
            <a:innerShdw blurRad="190500" dist="25400">
              <a:prstClr val="black">
                <a:alpha val="6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0" y="0"/>
            <a:ext cx="228600" cy="6858000"/>
          </a:xfrm>
          <a:prstGeom prst="rect">
            <a:avLst/>
          </a:prstGeom>
          <a:gradFill>
            <a:gsLst>
              <a:gs pos="0">
                <a:schemeClr val="accent1">
                  <a:lumMod val="60000"/>
                  <a:lumOff val="40000"/>
                </a:schemeClr>
              </a:gs>
              <a:gs pos="50000">
                <a:schemeClr val="accent1"/>
              </a:gs>
              <a:gs pos="100000">
                <a:schemeClr val="accent6">
                  <a:lumMod val="75000"/>
                </a:schemeClr>
              </a:gs>
            </a:gsLst>
            <a:lin ang="5400000" scaled="0"/>
          </a:gradFill>
          <a:ln>
            <a:noFill/>
          </a:ln>
          <a:effectLst>
            <a:innerShdw blurRad="190500" dist="25400">
              <a:prstClr val="black">
                <a:alpha val="6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19200" y="5257800"/>
            <a:ext cx="72390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9200" y="838200"/>
            <a:ext cx="7467600" cy="441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259680" y="6553200"/>
            <a:ext cx="7162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86800" y="5740400"/>
            <a:ext cx="381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6" name="Freeform 5"/>
          <p:cNvSpPr>
            <a:spLocks/>
          </p:cNvSpPr>
          <p:nvPr/>
        </p:nvSpPr>
        <p:spPr bwMode="auto">
          <a:xfrm>
            <a:off x="8453438" y="5715000"/>
            <a:ext cx="242887" cy="431800"/>
          </a:xfrm>
          <a:custGeom>
            <a:avLst/>
            <a:gdLst/>
            <a:ahLst/>
            <a:cxnLst>
              <a:cxn ang="0">
                <a:pos x="62" y="0"/>
              </a:cxn>
              <a:cxn ang="0">
                <a:pos x="0" y="0"/>
              </a:cxn>
              <a:cxn ang="0">
                <a:pos x="89" y="136"/>
              </a:cxn>
              <a:cxn ang="0">
                <a:pos x="89" y="136"/>
              </a:cxn>
              <a:cxn ang="0">
                <a:pos x="0" y="272"/>
              </a:cxn>
              <a:cxn ang="0">
                <a:pos x="62" y="272"/>
              </a:cxn>
              <a:cxn ang="0">
                <a:pos x="153" y="136"/>
              </a:cxn>
              <a:cxn ang="0">
                <a:pos x="62" y="0"/>
              </a:cxn>
            </a:cxnLst>
            <a:rect l="0" t="0" r="r" b="b"/>
            <a:pathLst>
              <a:path w="153" h="272">
                <a:moveTo>
                  <a:pt x="62" y="0"/>
                </a:moveTo>
                <a:lnTo>
                  <a:pt x="0" y="0"/>
                </a:lnTo>
                <a:lnTo>
                  <a:pt x="89" y="136"/>
                </a:lnTo>
                <a:lnTo>
                  <a:pt x="89" y="136"/>
                </a:lnTo>
                <a:lnTo>
                  <a:pt x="0" y="272"/>
                </a:lnTo>
                <a:lnTo>
                  <a:pt x="62" y="272"/>
                </a:lnTo>
                <a:lnTo>
                  <a:pt x="153" y="136"/>
                </a:lnTo>
                <a:lnTo>
                  <a:pt x="62" y="0"/>
                </a:lnTo>
                <a:close/>
              </a:path>
            </a:pathLst>
          </a:custGeom>
          <a:solidFill>
            <a:schemeClr val="tx2">
              <a:lumMod val="60000"/>
              <a:lumOff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-1198682" y="4821116"/>
            <a:ext cx="2625969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12.10.2014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500"/>
                            </p:stCondLst>
                            <p:childTnLst>
                              <p:par>
                                <p:cTn id="9" presetID="10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3" grpId="1" animBg="1"/>
    </p:bldLst>
  </p:timing>
  <p:txStyles>
    <p:titleStyle>
      <a:lvl1pPr algn="l" defTabSz="914400" rtl="0" eaLnBrk="1" latinLnBrk="0" hangingPunct="1">
        <a:spcBef>
          <a:spcPct val="0"/>
        </a:spcBef>
        <a:buNone/>
        <a:defRPr sz="7200" b="1" kern="1200">
          <a:ln w="12700">
            <a:solidFill>
              <a:schemeClr val="tx2"/>
            </a:solidFill>
          </a:ln>
          <a:solidFill>
            <a:schemeClr val="bg1"/>
          </a:solidFill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»"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˃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Calibri" pitchFamily="34" charset="0"/>
        <a:buChar char="+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1"/>
        </a:buClr>
        <a:buFont typeface="Calibri" pitchFamily="34" charset="0"/>
        <a:buChar char="&gt;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Calibri" pitchFamily="34" charset="0"/>
        <a:buChar char="+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1"/>
        </a:buClr>
        <a:buFont typeface="Calibri" pitchFamily="34" charset="0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1"/>
        </a:buClr>
        <a:buFont typeface="Calibri" pitchFamily="34" charset="0"/>
        <a:buChar char="−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emf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jpe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jpeg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jpeg"/><Relationship Id="rId5" Type="http://schemas.openxmlformats.org/officeDocument/2006/relationships/image" Target="../media/image15.jpeg"/><Relationship Id="rId4" Type="http://schemas.openxmlformats.org/officeDocument/2006/relationships/image" Target="../media/image14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wmf"/><Relationship Id="rId5" Type="http://schemas.openxmlformats.org/officeDocument/2006/relationships/image" Target="../media/image10.jpeg"/><Relationship Id="rId4" Type="http://schemas.openxmlformats.org/officeDocument/2006/relationships/image" Target="../media/image18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04704" y="1"/>
            <a:ext cx="7855727" cy="2636911"/>
          </a:xfrm>
        </p:spPr>
        <p:txBody>
          <a:bodyPr/>
          <a:lstStyle/>
          <a:p>
            <a:pPr algn="ctr"/>
            <a:r>
              <a:rPr lang="ru-RU" sz="80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«Что лишнее?»</a:t>
            </a:r>
            <a:endParaRPr lang="ru-RU" sz="80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22376" y="2708920"/>
            <a:ext cx="7772400" cy="3456384"/>
          </a:xfrm>
        </p:spPr>
        <p:txBody>
          <a:bodyPr>
            <a:normAutofit fontScale="25000" lnSpcReduction="20000"/>
          </a:bodyPr>
          <a:lstStyle/>
          <a:p>
            <a:pPr algn="ctr"/>
            <a:r>
              <a:rPr lang="ru-RU" sz="9600" dirty="0" smtClean="0">
                <a:solidFill>
                  <a:schemeClr val="bg2">
                    <a:lumMod val="25000"/>
                  </a:schemeClr>
                </a:solidFill>
              </a:rPr>
              <a:t>Дидактическая игра</a:t>
            </a:r>
          </a:p>
          <a:p>
            <a:pPr algn="ctr"/>
            <a:r>
              <a:rPr lang="ru-RU" sz="9600" dirty="0">
                <a:solidFill>
                  <a:schemeClr val="bg2">
                    <a:lumMod val="25000"/>
                  </a:schemeClr>
                </a:solidFill>
              </a:rPr>
              <a:t>ЦЕЛЬ</a:t>
            </a:r>
            <a:r>
              <a:rPr lang="ru-RU" sz="9600" dirty="0" smtClean="0">
                <a:solidFill>
                  <a:schemeClr val="bg2">
                    <a:lumMod val="25000"/>
                  </a:schemeClr>
                </a:solidFill>
              </a:rPr>
              <a:t>: Учить различать виды транспорта, </a:t>
            </a:r>
            <a:r>
              <a:rPr lang="ru-RU" sz="9600" dirty="0">
                <a:solidFill>
                  <a:schemeClr val="bg2">
                    <a:lumMod val="25000"/>
                  </a:schemeClr>
                </a:solidFill>
              </a:rPr>
              <a:t>развивать зрительное внимание, навыки самоконтроля</a:t>
            </a:r>
            <a:r>
              <a:rPr lang="ru-RU" sz="9600" dirty="0" smtClean="0">
                <a:solidFill>
                  <a:schemeClr val="bg2">
                    <a:lumMod val="25000"/>
                  </a:schemeClr>
                </a:solidFill>
              </a:rPr>
              <a:t>.</a:t>
            </a:r>
          </a:p>
          <a:p>
            <a:pPr algn="ctr"/>
            <a:endParaRPr lang="ru-RU" sz="9600" dirty="0">
              <a:solidFill>
                <a:schemeClr val="bg2">
                  <a:lumMod val="25000"/>
                </a:schemeClr>
              </a:solidFill>
            </a:endParaRPr>
          </a:p>
          <a:p>
            <a:pPr algn="r"/>
            <a:endParaRPr lang="ru-RU" sz="9600" dirty="0" smtClean="0"/>
          </a:p>
          <a:p>
            <a:pPr algn="r"/>
            <a:endParaRPr lang="ru-RU" dirty="0"/>
          </a:p>
          <a:p>
            <a:pPr algn="r"/>
            <a:endParaRPr lang="ru-RU" dirty="0" smtClean="0"/>
          </a:p>
          <a:p>
            <a:pPr algn="r"/>
            <a:endParaRPr lang="ru-RU" dirty="0" smtClean="0"/>
          </a:p>
          <a:p>
            <a:pPr algn="r"/>
            <a:endParaRPr lang="ru-RU" dirty="0"/>
          </a:p>
          <a:p>
            <a:pPr algn="r"/>
            <a:r>
              <a:rPr lang="ru-RU" sz="11200" dirty="0" smtClean="0">
                <a:solidFill>
                  <a:schemeClr val="accent1">
                    <a:lumMod val="75000"/>
                  </a:schemeClr>
                </a:solidFill>
              </a:rPr>
              <a:t>Составила: </a:t>
            </a:r>
            <a:r>
              <a:rPr lang="ru-RU" sz="11200" dirty="0" err="1" smtClean="0">
                <a:solidFill>
                  <a:schemeClr val="accent1">
                    <a:lumMod val="75000"/>
                  </a:schemeClr>
                </a:solidFill>
              </a:rPr>
              <a:t>Сарбаева</a:t>
            </a:r>
            <a:r>
              <a:rPr lang="ru-RU" sz="11200" dirty="0" smtClean="0">
                <a:solidFill>
                  <a:schemeClr val="accent1">
                    <a:lumMod val="75000"/>
                  </a:schemeClr>
                </a:solidFill>
              </a:rPr>
              <a:t> Я. М</a:t>
            </a:r>
            <a:r>
              <a:rPr lang="ru-RU" sz="11200" dirty="0" smtClean="0">
                <a:solidFill>
                  <a:schemeClr val="accent1">
                    <a:lumMod val="75000"/>
                  </a:schemeClr>
                </a:solidFill>
              </a:rPr>
              <a:t>.</a:t>
            </a:r>
          </a:p>
          <a:p>
            <a:pPr algn="r"/>
            <a:r>
              <a:rPr lang="ru-RU" sz="8000" dirty="0" smtClean="0">
                <a:solidFill>
                  <a:schemeClr val="accent1">
                    <a:lumMod val="75000"/>
                  </a:schemeClr>
                </a:solidFill>
              </a:rPr>
              <a:t>Воспитатель МБДОУ </a:t>
            </a:r>
            <a:r>
              <a:rPr lang="ru-RU" sz="8000" dirty="0" err="1" smtClean="0">
                <a:solidFill>
                  <a:schemeClr val="accent1">
                    <a:lumMod val="75000"/>
                  </a:schemeClr>
                </a:solidFill>
              </a:rPr>
              <a:t>Излучинского</a:t>
            </a:r>
            <a:r>
              <a:rPr lang="ru-RU" sz="8000" dirty="0" smtClean="0">
                <a:solidFill>
                  <a:schemeClr val="accent1">
                    <a:lumMod val="75000"/>
                  </a:schemeClr>
                </a:solidFill>
              </a:rPr>
              <a:t> ДСКВ</a:t>
            </a:r>
            <a:r>
              <a:rPr lang="ru-RU" sz="8000" dirty="0" smtClean="0">
                <a:solidFill>
                  <a:schemeClr val="accent1">
                    <a:lumMod val="75000"/>
                  </a:schemeClr>
                </a:solidFill>
              </a:rPr>
              <a:t>. «Сказка»</a:t>
            </a:r>
            <a:endParaRPr lang="ru-RU" sz="80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7905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620688"/>
            <a:ext cx="3513421" cy="24765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3225" y="171601"/>
            <a:ext cx="2533451" cy="324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3700525"/>
            <a:ext cx="3250877" cy="2549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984" y="3573016"/>
            <a:ext cx="4496331" cy="28043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332613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0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28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0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1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animClr clrSpc="hsl" dir="cw">
                                      <p:cBhvr>
                                        <p:cTn id="12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animClr clrSpc="hsl" dir="cw">
                                      <p:cBhvr>
                                        <p:cTn id="13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set>
                                      <p:cBhvr>
                                        <p:cTn id="14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26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10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0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9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20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21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22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27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10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0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7" dur="5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28" dur="5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29" dur="5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30" dur="5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29"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188640"/>
            <a:ext cx="3240360" cy="33178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59493" y="764704"/>
            <a:ext cx="4148108" cy="25259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3561345"/>
            <a:ext cx="3549102" cy="28928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4" name="Picture 6" descr="C:\Users\Sarb\Desktop\теплоход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59493" y="3424614"/>
            <a:ext cx="4407654" cy="30012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93706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05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7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8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9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50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205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0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4" dur="5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15" dur="5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16" dur="5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17" dur="5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51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205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52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205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0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7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28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29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30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54"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467709"/>
            <a:ext cx="3574022" cy="29131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5" descr="C:\Users\Sarb\Desktop\автомобиль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96408" y="845096"/>
            <a:ext cx="3567113" cy="2428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6" descr="C:\Users\Sarb\Desktop\бульдозер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3731908"/>
            <a:ext cx="4018613" cy="27363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4" descr="C:\Users\Sarb\Desktop\катер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5976" y="3140968"/>
            <a:ext cx="4558663" cy="31040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681617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0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1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1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0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2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2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3074" name="Picture 2" descr="C:\Users\Sarb\Desktop\самосвал.jp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776" y="3393982"/>
            <a:ext cx="3775715" cy="25709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 descr="C:\Users\Sarb\Desktop\пожарная-машина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9992" y="363506"/>
            <a:ext cx="4230117" cy="28803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C:\Users\Sarb\Desktop\грузовик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521077"/>
            <a:ext cx="3998704" cy="27227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7" name="Picture 5" descr="C:\Users\Sarb\Desktop\автобус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3645024"/>
            <a:ext cx="3461360" cy="23568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269088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07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" dur="5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7" dur="5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8" dur="5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9" dur="5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74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307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0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4" dur="5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15" dur="5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16" dur="5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17" dur="5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75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307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0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2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23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24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25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76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307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77"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098" name="Picture 2" descr="C:\Users\Sarb\Desktop\мотоцикл.jp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620688"/>
            <a:ext cx="3600400" cy="24515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1" y="577314"/>
            <a:ext cx="3416883" cy="28887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0" name="Picture 4" descr="C:\Users\Sarb\Desktop\автомобиль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3112149"/>
            <a:ext cx="4032449" cy="27457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1" name="Picture 5" descr="LF28007B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9" y="3388172"/>
            <a:ext cx="3761328" cy="24697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517926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09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7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8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9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098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409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0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4" dur="5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15" dur="5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16" dur="5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17" dur="5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099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410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0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2" dur="5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23" dur="5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24" dur="5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25" dur="5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00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410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01"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rmal">
  <a:themeElements>
    <a:clrScheme name="Thermal">
      <a:dk1>
        <a:srgbClr val="4D5B6B"/>
      </a:dk1>
      <a:lt1>
        <a:srgbClr val="FFFFFF"/>
      </a:lt1>
      <a:dk2>
        <a:srgbClr val="675D59"/>
      </a:dk2>
      <a:lt2>
        <a:srgbClr val="E8DED8"/>
      </a:lt2>
      <a:accent1>
        <a:srgbClr val="FF7605"/>
      </a:accent1>
      <a:accent2>
        <a:srgbClr val="7F7F7F"/>
      </a:accent2>
      <a:accent3>
        <a:srgbClr val="7F5185"/>
      </a:accent3>
      <a:accent4>
        <a:srgbClr val="89AAD3"/>
      </a:accent4>
      <a:accent5>
        <a:srgbClr val="8F5B4B"/>
      </a:accent5>
      <a:accent6>
        <a:srgbClr val="C84340"/>
      </a:accent6>
      <a:hlink>
        <a:srgbClr val="89AAD3"/>
      </a:hlink>
      <a:folHlink>
        <a:srgbClr val="795185"/>
      </a:folHlink>
    </a:clrScheme>
    <a:fontScheme name="Thermal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ermal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63500" dist="38100" dir="81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101600" dist="63500" dir="81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000000"/>
            </a:lightRig>
          </a:scene3d>
          <a:sp3d>
            <a:bevelT h="1905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lumMod val="125000"/>
              </a:schemeClr>
            </a:gs>
            <a:gs pos="55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90000"/>
                <a:satMod val="300000"/>
                <a:lumMod val="9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8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TC101859868[[fn=Термический]]</Template>
  <TotalTime>92</TotalTime>
  <Words>35</Words>
  <Application>Microsoft Office PowerPoint</Application>
  <PresentationFormat>Экран (4:3)</PresentationFormat>
  <Paragraphs>11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Thermal</vt:lpstr>
      <vt:lpstr>«Что лишнее?»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«Что лишнее?»</dc:title>
  <dc:creator>Sarb</dc:creator>
  <cp:lastModifiedBy>Sarb</cp:lastModifiedBy>
  <cp:revision>16</cp:revision>
  <dcterms:created xsi:type="dcterms:W3CDTF">2014-10-12T08:47:26Z</dcterms:created>
  <dcterms:modified xsi:type="dcterms:W3CDTF">2014-10-12T11:56:30Z</dcterms:modified>
</cp:coreProperties>
</file>