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0202"/>
    <a:srgbClr val="FFFF00"/>
    <a:srgbClr val="FBF35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734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shvozrast.ru/konspekt/poznovrazv111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920880" cy="1512168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400" i="1" dirty="0" smtClean="0">
                <a:ln w="6350">
                  <a:noFill/>
                </a:ln>
                <a:solidFill>
                  <a:srgbClr val="FFFF00"/>
                </a:solidFill>
                <a:latin typeface="Corbel" pitchFamily="34" charset="0"/>
              </a:rPr>
              <a:t/>
            </a:r>
            <a:br>
              <a:rPr lang="ru-RU" sz="2400" i="1" dirty="0" smtClean="0">
                <a:ln w="6350">
                  <a:noFill/>
                </a:ln>
                <a:solidFill>
                  <a:srgbClr val="FFFF00"/>
                </a:solidFill>
                <a:latin typeface="Corbel" pitchFamily="34" charset="0"/>
              </a:rPr>
            </a:br>
            <a:r>
              <a:rPr lang="ru-RU" sz="2400" i="1" dirty="0" smtClean="0">
                <a:ln w="6350">
                  <a:noFill/>
                </a:ln>
                <a:solidFill>
                  <a:srgbClr val="FFFF00"/>
                </a:solidFill>
                <a:latin typeface="Corbel" pitchFamily="34" charset="0"/>
              </a:rPr>
              <a:t/>
            </a:r>
            <a:br>
              <a:rPr lang="ru-RU" sz="2400" i="1" dirty="0" smtClean="0">
                <a:ln w="6350">
                  <a:noFill/>
                </a:ln>
                <a:solidFill>
                  <a:srgbClr val="FFFF00"/>
                </a:solidFill>
                <a:latin typeface="Corbel" pitchFamily="34" charset="0"/>
              </a:rPr>
            </a:br>
            <a:r>
              <a:rPr lang="ru-RU" sz="2400" i="1" dirty="0" smtClean="0">
                <a:ln w="6350">
                  <a:noFill/>
                </a:ln>
                <a:solidFill>
                  <a:srgbClr val="FFFF00"/>
                </a:solidFill>
                <a:latin typeface="Corbel" pitchFamily="34" charset="0"/>
              </a:rPr>
              <a:t/>
            </a:r>
            <a:br>
              <a:rPr lang="ru-RU" sz="2400" i="1" dirty="0" smtClean="0">
                <a:ln w="6350">
                  <a:noFill/>
                </a:ln>
                <a:solidFill>
                  <a:srgbClr val="FFFF00"/>
                </a:solidFill>
                <a:latin typeface="Corbel" pitchFamily="34" charset="0"/>
              </a:rPr>
            </a:br>
            <a:r>
              <a:rPr lang="ru-RU" sz="2400" i="1" dirty="0" smtClean="0">
                <a:ln w="6350">
                  <a:noFill/>
                </a:ln>
                <a:solidFill>
                  <a:srgbClr val="FFFF00"/>
                </a:solidFill>
                <a:latin typeface="Corbel" pitchFamily="34" charset="0"/>
              </a:rPr>
              <a:t/>
            </a:r>
            <a:br>
              <a:rPr lang="ru-RU" sz="2400" i="1" dirty="0" smtClean="0">
                <a:ln w="6350">
                  <a:noFill/>
                </a:ln>
                <a:solidFill>
                  <a:srgbClr val="FFFF00"/>
                </a:solidFill>
                <a:latin typeface="Corbel" pitchFamily="34" charset="0"/>
              </a:rPr>
            </a:br>
            <a:r>
              <a:rPr lang="ru-RU" sz="2400" i="1" dirty="0" smtClean="0">
                <a:ln w="6350">
                  <a:noFill/>
                </a:ln>
                <a:solidFill>
                  <a:srgbClr val="FFFF00"/>
                </a:solidFill>
                <a:latin typeface="Corbel" pitchFamily="34" charset="0"/>
              </a:rPr>
              <a:t> Опорное учреждение  ДОУ </a:t>
            </a:r>
            <a:r>
              <a:rPr lang="ru-RU" sz="2400" i="1" dirty="0" err="1" smtClean="0">
                <a:ln w="6350">
                  <a:noFill/>
                </a:ln>
                <a:solidFill>
                  <a:srgbClr val="FFFF00"/>
                </a:solidFill>
                <a:latin typeface="Corbel" pitchFamily="34" charset="0"/>
              </a:rPr>
              <a:t>д</a:t>
            </a:r>
            <a:r>
              <a:rPr lang="en-US" sz="2400" i="1" dirty="0" smtClean="0">
                <a:ln w="6350">
                  <a:noFill/>
                </a:ln>
                <a:solidFill>
                  <a:srgbClr val="FFFF00"/>
                </a:solidFill>
                <a:latin typeface="Corbel" pitchFamily="34" charset="0"/>
              </a:rPr>
              <a:t>/</a:t>
            </a:r>
            <a:r>
              <a:rPr lang="ru-RU" sz="2400" i="1" dirty="0" smtClean="0">
                <a:ln w="6350">
                  <a:noFill/>
                </a:ln>
                <a:solidFill>
                  <a:srgbClr val="FFFF00"/>
                </a:solidFill>
                <a:latin typeface="Corbel" pitchFamily="34" charset="0"/>
              </a:rPr>
              <a:t>с № 45</a:t>
            </a:r>
            <a:br>
              <a:rPr lang="ru-RU" sz="2400" i="1" dirty="0" smtClean="0">
                <a:ln w="6350">
                  <a:noFill/>
                </a:ln>
                <a:solidFill>
                  <a:srgbClr val="FFFF00"/>
                </a:solidFill>
                <a:latin typeface="Corbel" pitchFamily="34" charset="0"/>
              </a:rPr>
            </a:br>
            <a:r>
              <a:rPr lang="ru-RU" sz="2400" i="1" dirty="0" smtClean="0">
                <a:ln w="6350">
                  <a:noFill/>
                </a:ln>
                <a:solidFill>
                  <a:srgbClr val="FFFF00"/>
                </a:solidFill>
                <a:latin typeface="Corbel" pitchFamily="34" charset="0"/>
              </a:rPr>
              <a:t>«Экологическое образование детей  дошкольного  возраста»</a:t>
            </a:r>
            <a:br>
              <a:rPr lang="ru-RU" sz="2400" i="1" dirty="0" smtClean="0">
                <a:ln w="6350">
                  <a:noFill/>
                </a:ln>
                <a:solidFill>
                  <a:srgbClr val="FFFF00"/>
                </a:solidFill>
                <a:latin typeface="Corbel" pitchFamily="34" charset="0"/>
              </a:rPr>
            </a:br>
            <a:r>
              <a:rPr lang="ru-RU" sz="2400" i="1" dirty="0" smtClean="0">
                <a:ln w="6350">
                  <a:noFill/>
                </a:ln>
                <a:solidFill>
                  <a:srgbClr val="FFFF00"/>
                </a:solidFill>
                <a:latin typeface="Corbel" pitchFamily="34" charset="0"/>
              </a:rPr>
              <a:t/>
            </a:r>
            <a:br>
              <a:rPr lang="ru-RU" sz="2400" i="1" dirty="0" smtClean="0">
                <a:ln w="6350">
                  <a:noFill/>
                </a:ln>
                <a:solidFill>
                  <a:srgbClr val="FFFF00"/>
                </a:solidFill>
                <a:latin typeface="Corbel" pitchFamily="34" charset="0"/>
              </a:rPr>
            </a:br>
            <a:r>
              <a:rPr lang="ru-RU" sz="3100" i="1" u="sng" dirty="0" smtClean="0">
                <a:ln w="6350">
                  <a:noFill/>
                </a:ln>
                <a:solidFill>
                  <a:srgbClr val="FFFF00"/>
                </a:solidFill>
                <a:latin typeface="Corbel" pitchFamily="34" charset="0"/>
              </a:rPr>
              <a:t>Тема </a:t>
            </a:r>
            <a:r>
              <a:rPr lang="ru-RU" sz="3100" i="1" dirty="0" smtClean="0">
                <a:ln w="6350">
                  <a:noFill/>
                </a:ln>
                <a:solidFill>
                  <a:srgbClr val="FFFF00"/>
                </a:solidFill>
                <a:latin typeface="Corbel" pitchFamily="34" charset="0"/>
              </a:rPr>
              <a:t>:    Детское  экспериментирование  с</a:t>
            </a:r>
            <a:br>
              <a:rPr lang="ru-RU" sz="3100" i="1" dirty="0" smtClean="0">
                <a:ln w="6350">
                  <a:noFill/>
                </a:ln>
                <a:solidFill>
                  <a:srgbClr val="FFFF00"/>
                </a:solidFill>
                <a:latin typeface="Corbel" pitchFamily="34" charset="0"/>
              </a:rPr>
            </a:br>
            <a:r>
              <a:rPr lang="ru-RU" sz="3100" i="1" dirty="0" smtClean="0">
                <a:ln w="6350">
                  <a:noFill/>
                </a:ln>
                <a:solidFill>
                  <a:srgbClr val="FFFF00"/>
                </a:solidFill>
                <a:latin typeface="Corbel" pitchFamily="34" charset="0"/>
              </a:rPr>
              <a:t>воздушными шарами</a:t>
            </a:r>
            <a:r>
              <a:rPr lang="ru-RU" sz="2400" i="1" dirty="0" smtClean="0">
                <a:ln w="6350">
                  <a:noFill/>
                </a:ln>
                <a:solidFill>
                  <a:schemeClr val="accent1"/>
                </a:solidFill>
                <a:latin typeface="Corbel" pitchFamily="34" charset="0"/>
              </a:rPr>
              <a:t/>
            </a:r>
            <a:br>
              <a:rPr lang="ru-RU" sz="2400" i="1" dirty="0" smtClean="0">
                <a:ln w="6350">
                  <a:noFill/>
                </a:ln>
                <a:solidFill>
                  <a:schemeClr val="accent1"/>
                </a:solidFill>
                <a:latin typeface="Corbel" pitchFamily="34" charset="0"/>
              </a:rPr>
            </a:br>
            <a:r>
              <a:rPr lang="ru-RU" sz="2400" i="1" dirty="0" smtClean="0">
                <a:ln w="6350">
                  <a:noFill/>
                </a:ln>
                <a:solidFill>
                  <a:schemeClr val="accent1"/>
                </a:solidFill>
                <a:latin typeface="Corbel" pitchFamily="34" charset="0"/>
              </a:rPr>
              <a:t/>
            </a:r>
            <a:br>
              <a:rPr lang="ru-RU" sz="2400" i="1" dirty="0" smtClean="0">
                <a:ln w="6350">
                  <a:noFill/>
                </a:ln>
                <a:solidFill>
                  <a:schemeClr val="accent1"/>
                </a:solidFill>
                <a:latin typeface="Corbel" pitchFamily="34" charset="0"/>
              </a:rPr>
            </a:br>
            <a:endParaRPr lang="ru-RU" sz="1800" i="1" dirty="0">
              <a:ln w="6350">
                <a:noFill/>
              </a:ln>
              <a:solidFill>
                <a:schemeClr val="accent1"/>
              </a:solidFill>
              <a:latin typeface="Corbe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4221088"/>
            <a:ext cx="3959448" cy="1752600"/>
          </a:xfrm>
        </p:spPr>
        <p:txBody>
          <a:bodyPr/>
          <a:lstStyle/>
          <a:p>
            <a:r>
              <a:rPr lang="en-US" b="1" i="1" dirty="0" smtClean="0">
                <a:solidFill>
                  <a:schemeClr val="tx1"/>
                </a:solidFill>
                <a:latin typeface="Corbel" pitchFamily="34" charset="0"/>
              </a:rPr>
              <a:t> </a:t>
            </a:r>
            <a:r>
              <a:rPr lang="ru-RU" b="1" i="1" dirty="0" err="1" smtClean="0">
                <a:solidFill>
                  <a:srgbClr val="FFFF00"/>
                </a:solidFill>
                <a:latin typeface="Corbel" pitchFamily="34" charset="0"/>
              </a:rPr>
              <a:t>Цехановская</a:t>
            </a:r>
            <a:r>
              <a:rPr lang="ru-RU" b="1" i="1" dirty="0" smtClean="0">
                <a:solidFill>
                  <a:srgbClr val="FFFF00"/>
                </a:solidFill>
                <a:latin typeface="Corbel" pitchFamily="34" charset="0"/>
              </a:rPr>
              <a:t> Елена Владимировна</a:t>
            </a:r>
            <a:endParaRPr lang="en-US" b="1" i="1" dirty="0" smtClean="0">
              <a:solidFill>
                <a:srgbClr val="FFFF00"/>
              </a:solidFill>
              <a:latin typeface="Corbel" pitchFamily="34" charset="0"/>
            </a:endParaRPr>
          </a:p>
          <a:p>
            <a:r>
              <a:rPr lang="ru-RU" b="1" i="1" dirty="0" smtClean="0">
                <a:solidFill>
                  <a:srgbClr val="FFFF00"/>
                </a:solidFill>
                <a:latin typeface="Corbel" pitchFamily="34" charset="0"/>
              </a:rPr>
              <a:t>МБДОУ </a:t>
            </a:r>
            <a:r>
              <a:rPr lang="ru-RU" b="1" i="1" dirty="0" err="1" smtClean="0">
                <a:solidFill>
                  <a:srgbClr val="FFFF00"/>
                </a:solidFill>
                <a:latin typeface="Corbel" pitchFamily="34" charset="0"/>
              </a:rPr>
              <a:t>д</a:t>
            </a:r>
            <a:r>
              <a:rPr lang="en-US" b="1" i="1" dirty="0" smtClean="0">
                <a:solidFill>
                  <a:srgbClr val="FFFF00"/>
                </a:solidFill>
                <a:latin typeface="Corbel" pitchFamily="34" charset="0"/>
              </a:rPr>
              <a:t>/</a:t>
            </a:r>
            <a:r>
              <a:rPr lang="ru-RU" b="1" i="1" dirty="0" smtClean="0">
                <a:solidFill>
                  <a:srgbClr val="FFFF00"/>
                </a:solidFill>
                <a:latin typeface="Corbel" pitchFamily="34" charset="0"/>
              </a:rPr>
              <a:t>с №12 </a:t>
            </a:r>
            <a:r>
              <a:rPr lang="ru-RU" b="1" i="1" dirty="0" smtClean="0">
                <a:solidFill>
                  <a:schemeClr val="tx1"/>
                </a:solidFill>
                <a:latin typeface="Corbel" pitchFamily="34" charset="0"/>
              </a:rPr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372200" y="6165304"/>
            <a:ext cx="23430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FFFF00"/>
                </a:solidFill>
                <a:latin typeface="Corbel" pitchFamily="34" charset="0"/>
              </a:rPr>
              <a:t>г. Североморск 2014 г.</a:t>
            </a:r>
            <a:endParaRPr lang="ru-RU" i="1" dirty="0">
              <a:solidFill>
                <a:srgbClr val="FFFF00"/>
              </a:solidFill>
              <a:latin typeface="Corbel" pitchFamily="34" charset="0"/>
            </a:endParaRPr>
          </a:p>
        </p:txBody>
      </p:sp>
      <p:pic>
        <p:nvPicPr>
          <p:cNvPr id="5" name="Рисунок 4" descr="http://www.happy-giraffe.ru/upload/userfiles/images/2012/02/16/9410524_m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26488">
            <a:off x="395536" y="2564904"/>
            <a:ext cx="4680519" cy="320118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00B0F0"/>
                </a:solidFill>
                <a:latin typeface="Corbel" pitchFamily="34" charset="0"/>
              </a:rPr>
              <a:t>СПАСИБО ЗА ВНИМАНИЕ</a:t>
            </a:r>
            <a:endParaRPr lang="ru-RU" b="1" i="1" dirty="0">
              <a:solidFill>
                <a:srgbClr val="00B0F0"/>
              </a:solidFill>
              <a:latin typeface="Corbel" pitchFamily="34" charset="0"/>
            </a:endParaRPr>
          </a:p>
        </p:txBody>
      </p:sp>
      <p:pic>
        <p:nvPicPr>
          <p:cNvPr id="4" name="Содержимое 3" descr="http://cs616626.vk.me/v616626699/153bc/xJPfybNrWWY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887537"/>
            <a:ext cx="6643734" cy="4562475"/>
          </a:xfrm>
          <a:prstGeom prst="round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0"/>
            <a:ext cx="8062912" cy="2285992"/>
          </a:xfrm>
        </p:spPr>
        <p:txBody>
          <a:bodyPr>
            <a:normAutofit/>
          </a:bodyPr>
          <a:lstStyle/>
          <a:p>
            <a:pPr algn="l"/>
            <a:r>
              <a:rPr lang="ru-RU" b="1" i="1" u="sng" dirty="0" smtClean="0">
                <a:solidFill>
                  <a:srgbClr val="FF0000"/>
                </a:solidFill>
                <a:latin typeface="Corbel" pitchFamily="34" charset="0"/>
              </a:rPr>
              <a:t>Цель</a:t>
            </a:r>
            <a:r>
              <a:rPr lang="ru-RU" b="1" i="1" dirty="0" smtClean="0">
                <a:solidFill>
                  <a:srgbClr val="FF0000"/>
                </a:solidFill>
                <a:latin typeface="Corbel" pitchFamily="34" charset="0"/>
              </a:rPr>
              <a:t>:</a:t>
            </a:r>
            <a:r>
              <a:rPr lang="en-US" b="1" i="1" dirty="0" smtClean="0">
                <a:solidFill>
                  <a:srgbClr val="EEEE40"/>
                </a:solidFill>
                <a:latin typeface="Corbel" pitchFamily="34" charset="0"/>
              </a:rPr>
              <a:t/>
            </a:r>
            <a:br>
              <a:rPr lang="en-US" b="1" i="1" dirty="0" smtClean="0">
                <a:solidFill>
                  <a:srgbClr val="EEEE40"/>
                </a:solidFill>
                <a:latin typeface="Corbel" pitchFamily="34" charset="0"/>
              </a:rPr>
            </a:br>
            <a:r>
              <a:rPr lang="ru-RU" sz="3100" b="1" i="1" dirty="0" smtClean="0">
                <a:solidFill>
                  <a:srgbClr val="FFFF00"/>
                </a:solidFill>
                <a:latin typeface="Corbel" pitchFamily="34" charset="0"/>
              </a:rPr>
              <a:t> Познакомить детей с явлениями природы посредством элементарного экспериментирования</a:t>
            </a:r>
            <a:endParaRPr lang="ru-RU" sz="3100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57430"/>
            <a:ext cx="8064896" cy="4239922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sz="4600" b="1" i="1" dirty="0" smtClean="0">
                <a:solidFill>
                  <a:srgbClr val="FBF357"/>
                </a:solidFill>
                <a:latin typeface="Corbel" pitchFamily="34" charset="0"/>
              </a:rPr>
              <a:t>    </a:t>
            </a:r>
            <a:r>
              <a:rPr lang="ru-RU" sz="4600" b="1" i="1" u="sng" dirty="0" smtClean="0">
                <a:solidFill>
                  <a:srgbClr val="FF0000"/>
                </a:solidFill>
                <a:latin typeface="Corbel" pitchFamily="34" charset="0"/>
              </a:rPr>
              <a:t>Задачи</a:t>
            </a:r>
            <a:r>
              <a:rPr lang="ru-RU" sz="4600" b="1" i="1" dirty="0" smtClean="0">
                <a:solidFill>
                  <a:srgbClr val="FF0000"/>
                </a:solidFill>
                <a:latin typeface="Corbel" pitchFamily="34" charset="0"/>
              </a:rPr>
              <a:t>:</a:t>
            </a:r>
          </a:p>
          <a:p>
            <a:pPr lvl="1" algn="l"/>
            <a:r>
              <a:rPr lang="ru-RU" sz="3100" i="1" dirty="0" smtClean="0">
                <a:solidFill>
                  <a:srgbClr val="FFFF00"/>
                </a:solidFill>
                <a:latin typeface="Corbel" pitchFamily="34" charset="0"/>
              </a:rPr>
              <a:t> 1.Дать представления детям о свойстве сжатого воздуха, явлением «звуковой линзы», полярности молекул.</a:t>
            </a:r>
          </a:p>
          <a:p>
            <a:pPr lvl="1" algn="l"/>
            <a:endParaRPr lang="ru-RU" sz="3100" dirty="0" smtClean="0">
              <a:solidFill>
                <a:srgbClr val="FFFF00"/>
              </a:solidFill>
              <a:latin typeface="Corbel" pitchFamily="34" charset="0"/>
            </a:endParaRPr>
          </a:p>
          <a:p>
            <a:pPr lvl="1" algn="l"/>
            <a:r>
              <a:rPr lang="ru-RU" sz="3100" i="1" dirty="0" smtClean="0">
                <a:solidFill>
                  <a:srgbClr val="FFFF00"/>
                </a:solidFill>
                <a:latin typeface="Corbel" pitchFamily="34" charset="0"/>
                <a:cs typeface="Times New Roman" pitchFamily="18" charset="0"/>
              </a:rPr>
              <a:t> 2.Формировать навыки мыслительных действий, анализа, синтеза, классификации.</a:t>
            </a:r>
          </a:p>
          <a:p>
            <a:pPr lvl="1" algn="l"/>
            <a:endParaRPr lang="ru-RU" sz="3100" i="1" dirty="0" smtClean="0">
              <a:solidFill>
                <a:srgbClr val="FFFF00"/>
              </a:solidFill>
              <a:latin typeface="Corbel" pitchFamily="34" charset="0"/>
              <a:cs typeface="Times New Roman" pitchFamily="18" charset="0"/>
            </a:endParaRPr>
          </a:p>
          <a:p>
            <a:pPr lvl="1" algn="l"/>
            <a:r>
              <a:rPr lang="ru-RU" sz="3100" i="1" dirty="0" smtClean="0">
                <a:solidFill>
                  <a:srgbClr val="FFFF00"/>
                </a:solidFill>
                <a:latin typeface="Corbel" pitchFamily="34" charset="0"/>
                <a:cs typeface="Times New Roman" pitchFamily="18" charset="0"/>
              </a:rPr>
              <a:t>3.Побуждать объяснять наблюдаемое и фиксировать результаты доступными способами.</a:t>
            </a:r>
          </a:p>
          <a:p>
            <a:pPr lvl="1" algn="l"/>
            <a:endParaRPr lang="ru-RU" dirty="0" smtClean="0">
              <a:solidFill>
                <a:srgbClr val="FFFF00"/>
              </a:solidFill>
              <a:latin typeface="Corbel" pitchFamily="34" charset="0"/>
              <a:cs typeface="Times New Roman" pitchFamily="18" charset="0"/>
            </a:endParaRPr>
          </a:p>
          <a:p>
            <a:pPr lvl="1"/>
            <a:endParaRPr lang="ru-RU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rgbClr val="E40202"/>
                </a:solidFill>
                <a:latin typeface="Corbel" pitchFamily="34" charset="0"/>
              </a:rPr>
              <a:t>опыты</a:t>
            </a:r>
            <a:endParaRPr lang="ru-RU" sz="4000" b="1" i="1" dirty="0">
              <a:solidFill>
                <a:srgbClr val="E40202"/>
              </a:solidFill>
              <a:latin typeface="Corbe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/>
          </a:bodyPr>
          <a:lstStyle/>
          <a:p>
            <a:r>
              <a:rPr lang="ru-RU" sz="2400" b="1" i="1" dirty="0" smtClean="0">
                <a:solidFill>
                  <a:srgbClr val="FFFF00"/>
                </a:solidFill>
                <a:latin typeface="Corbel" pitchFamily="34" charset="0"/>
              </a:rPr>
              <a:t> </a:t>
            </a:r>
          </a:p>
          <a:p>
            <a:endParaRPr lang="ru-RU" sz="2400" b="1" i="1" dirty="0" smtClean="0">
              <a:solidFill>
                <a:srgbClr val="FFFF00"/>
              </a:solidFill>
              <a:latin typeface="Corbel" pitchFamily="34" charset="0"/>
            </a:endParaRPr>
          </a:p>
          <a:p>
            <a:pPr algn="r"/>
            <a:r>
              <a:rPr lang="ru-RU" sz="2000" dirty="0" smtClean="0">
                <a:solidFill>
                  <a:srgbClr val="00B0F0"/>
                </a:solidFill>
                <a:latin typeface="Corbel" pitchFamily="34" charset="0"/>
              </a:rPr>
              <a:t>  </a:t>
            </a:r>
            <a:r>
              <a:rPr lang="ru-RU" sz="2800" b="1" dirty="0" smtClean="0">
                <a:solidFill>
                  <a:srgbClr val="00B0F0"/>
                </a:solidFill>
                <a:latin typeface="Corbel" pitchFamily="34" charset="0"/>
              </a:rPr>
              <a:t>«Космический        ускоритель»</a:t>
            </a:r>
          </a:p>
          <a:p>
            <a:pPr algn="r"/>
            <a:endParaRPr lang="ru-RU" sz="2800" b="1" dirty="0" smtClean="0">
              <a:solidFill>
                <a:srgbClr val="00B0F0"/>
              </a:solidFill>
              <a:latin typeface="Corbel" pitchFamily="34" charset="0"/>
            </a:endParaRPr>
          </a:p>
          <a:p>
            <a:pPr algn="r"/>
            <a:r>
              <a:rPr lang="ru-RU" sz="2800" b="1" dirty="0" smtClean="0">
                <a:solidFill>
                  <a:srgbClr val="00B0F0"/>
                </a:solidFill>
                <a:latin typeface="Corbel" pitchFamily="34" charset="0"/>
              </a:rPr>
              <a:t>«Соляные столбики»</a:t>
            </a:r>
          </a:p>
          <a:p>
            <a:pPr algn="r"/>
            <a:endParaRPr lang="ru-RU" sz="2800" b="1" dirty="0" smtClean="0">
              <a:solidFill>
                <a:srgbClr val="00B0F0"/>
              </a:solidFill>
              <a:latin typeface="Corbel" pitchFamily="34" charset="0"/>
            </a:endParaRPr>
          </a:p>
          <a:p>
            <a:pPr algn="r"/>
            <a:r>
              <a:rPr lang="ru-RU" sz="2800" b="1" dirty="0" smtClean="0">
                <a:solidFill>
                  <a:srgbClr val="00B0F0"/>
                </a:solidFill>
                <a:latin typeface="Corbel" pitchFamily="34" charset="0"/>
              </a:rPr>
              <a:t> «Подслушивающее устройство»</a:t>
            </a:r>
          </a:p>
          <a:p>
            <a:endParaRPr lang="ru-RU" sz="2800" b="1" dirty="0" smtClean="0"/>
          </a:p>
          <a:p>
            <a:r>
              <a:rPr lang="ru-RU" sz="2800" b="1" i="1" dirty="0" smtClean="0">
                <a:solidFill>
                  <a:srgbClr val="FFFF00"/>
                </a:solidFill>
                <a:latin typeface="Corbel" pitchFamily="34" charset="0"/>
              </a:rPr>
              <a:t> </a:t>
            </a:r>
          </a:p>
          <a:p>
            <a:endParaRPr lang="ru-RU" sz="2400" i="1" dirty="0">
              <a:solidFill>
                <a:srgbClr val="FFFF00"/>
              </a:solidFill>
              <a:latin typeface="Corbel" pitchFamily="34" charset="0"/>
            </a:endParaRPr>
          </a:p>
        </p:txBody>
      </p:sp>
      <p:pic>
        <p:nvPicPr>
          <p:cNvPr id="5" name="Содержимое 4" descr="http://ball46.ru/wp-content/uploads/2013/07/3463763_large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404664"/>
            <a:ext cx="4536504" cy="6165304"/>
          </a:xfrm>
          <a:prstGeom prst="round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i="1" dirty="0" smtClean="0">
                <a:ln w="6350">
                  <a:noFill/>
                </a:ln>
                <a:solidFill>
                  <a:srgbClr val="00B0F0"/>
                </a:solidFill>
                <a:latin typeface="Corbel" pitchFamily="34" charset="0"/>
              </a:rPr>
              <a:t>Опыт «Космический ускоритель »</a:t>
            </a:r>
            <a:r>
              <a:rPr lang="ru-RU" dirty="0" smtClean="0">
                <a:ln w="6350">
                  <a:noFill/>
                </a:ln>
                <a:solidFill>
                  <a:srgbClr val="00B0F0"/>
                </a:solidFill>
              </a:rPr>
              <a:t/>
            </a:r>
            <a:br>
              <a:rPr lang="ru-RU" dirty="0" smtClean="0">
                <a:ln w="6350">
                  <a:noFill/>
                </a:ln>
                <a:solidFill>
                  <a:srgbClr val="00B0F0"/>
                </a:solidFill>
              </a:rPr>
            </a:br>
            <a:endParaRPr lang="ru-RU" dirty="0">
              <a:ln w="6350">
                <a:noFill/>
              </a:ln>
              <a:solidFill>
                <a:srgbClr val="00B0F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57200" y="1340769"/>
            <a:ext cx="4038600" cy="4907632"/>
          </a:xfrm>
        </p:spPr>
        <p:txBody>
          <a:bodyPr>
            <a:normAutofit fontScale="25000" lnSpcReduction="20000"/>
          </a:bodyPr>
          <a:lstStyle/>
          <a:p>
            <a:pPr lvl="0">
              <a:buNone/>
            </a:pPr>
            <a:r>
              <a:rPr lang="ru-RU" sz="9600" i="1" dirty="0" smtClean="0">
                <a:ln w="3175">
                  <a:noFill/>
                  <a:prstDash val="solid"/>
                </a:ln>
                <a:solidFill>
                  <a:srgbClr val="FFFF00"/>
                </a:solidFill>
                <a:latin typeface="Corbel" pitchFamily="34" charset="0"/>
              </a:rPr>
              <a:t>Вырезаем шаблон ракеты из картона, приклеиваем шаблон ракеты к трубочке. </a:t>
            </a:r>
          </a:p>
          <a:p>
            <a:pPr lvl="0">
              <a:buNone/>
            </a:pPr>
            <a:endParaRPr lang="ru-RU" sz="9600" i="1" dirty="0" smtClean="0">
              <a:ln w="3175">
                <a:noFill/>
                <a:prstDash val="solid"/>
              </a:ln>
              <a:solidFill>
                <a:srgbClr val="FFFF00"/>
              </a:solidFill>
              <a:latin typeface="Corbel" pitchFamily="34" charset="0"/>
            </a:endParaRPr>
          </a:p>
          <a:p>
            <a:pPr lvl="0">
              <a:buNone/>
            </a:pPr>
            <a:r>
              <a:rPr lang="ru-RU" sz="9600" i="1" dirty="0" smtClean="0">
                <a:ln w="3175">
                  <a:noFill/>
                  <a:prstDash val="solid"/>
                </a:ln>
                <a:solidFill>
                  <a:srgbClr val="FFFF00"/>
                </a:solidFill>
                <a:latin typeface="Corbel" pitchFamily="34" charset="0"/>
              </a:rPr>
              <a:t>Пропускаем через  трубочку длинную веревку, протягиваем веревку через комнату</a:t>
            </a:r>
          </a:p>
          <a:p>
            <a:pPr lvl="0">
              <a:buNone/>
            </a:pPr>
            <a:endParaRPr lang="ru-RU" sz="9600" i="1" dirty="0" smtClean="0">
              <a:ln w="3175">
                <a:noFill/>
                <a:prstDash val="solid"/>
              </a:ln>
              <a:solidFill>
                <a:srgbClr val="FFFF00"/>
              </a:solidFill>
              <a:latin typeface="Corbel" pitchFamily="34" charset="0"/>
            </a:endParaRPr>
          </a:p>
          <a:p>
            <a:pPr lvl="0">
              <a:buNone/>
            </a:pPr>
            <a:r>
              <a:rPr lang="ru-RU" sz="9600" i="1" dirty="0" smtClean="0">
                <a:ln w="3175">
                  <a:noFill/>
                  <a:prstDash val="solid"/>
                </a:ln>
                <a:solidFill>
                  <a:srgbClr val="FFFF00"/>
                </a:solidFill>
                <a:latin typeface="Corbel" pitchFamily="34" charset="0"/>
              </a:rPr>
              <a:t>Надуваем  воздушный шарик</a:t>
            </a:r>
          </a:p>
          <a:p>
            <a:pPr lvl="0">
              <a:buNone/>
            </a:pPr>
            <a:endParaRPr lang="ru-RU" sz="9600" i="1" dirty="0" smtClean="0">
              <a:ln w="3175">
                <a:noFill/>
                <a:prstDash val="solid"/>
              </a:ln>
              <a:solidFill>
                <a:srgbClr val="FFFF00"/>
              </a:solidFill>
              <a:latin typeface="Corbel" pitchFamily="34" charset="0"/>
            </a:endParaRPr>
          </a:p>
          <a:p>
            <a:pPr lvl="0">
              <a:buNone/>
            </a:pPr>
            <a:r>
              <a:rPr lang="ru-RU" sz="9600" i="1" dirty="0" smtClean="0">
                <a:ln w="3175">
                  <a:noFill/>
                  <a:prstDash val="solid"/>
                </a:ln>
                <a:solidFill>
                  <a:srgbClr val="FFFF00"/>
                </a:solidFill>
                <a:latin typeface="Corbel" pitchFamily="34" charset="0"/>
              </a:rPr>
              <a:t>Приклеиваем шарик к трубочке ( с другой стороны)</a:t>
            </a:r>
          </a:p>
          <a:p>
            <a:pPr lvl="0">
              <a:buNone/>
            </a:pPr>
            <a:r>
              <a:rPr lang="ru-RU" sz="9600" i="1" dirty="0" smtClean="0">
                <a:ln w="3175">
                  <a:noFill/>
                  <a:prstDash val="solid"/>
                </a:ln>
                <a:solidFill>
                  <a:srgbClr val="FFFF00"/>
                </a:solidFill>
                <a:latin typeface="Corbel" pitchFamily="34" charset="0"/>
              </a:rPr>
              <a:t>Отпускаем шарик</a:t>
            </a:r>
            <a:r>
              <a:rPr lang="ru-RU" sz="9600" i="1" dirty="0" smtClean="0">
                <a:latin typeface="Corbel" pitchFamily="34" charset="0"/>
              </a:rPr>
              <a:t> …</a:t>
            </a:r>
          </a:p>
          <a:p>
            <a:pPr>
              <a:buNone/>
            </a:pPr>
            <a:r>
              <a:rPr lang="ru-RU" sz="5600" i="1" dirty="0" smtClean="0">
                <a:latin typeface="Corbel" pitchFamily="34" charset="0"/>
              </a:rPr>
              <a:t> </a:t>
            </a:r>
          </a:p>
          <a:p>
            <a:pPr>
              <a:buNone/>
            </a:pPr>
            <a:r>
              <a:rPr lang="ru-RU" sz="5600" b="1" dirty="0" smtClean="0">
                <a:latin typeface="Corbel" pitchFamily="34" charset="0"/>
              </a:rPr>
              <a:t> </a:t>
            </a:r>
            <a:endParaRPr lang="ru-RU" sz="5600" dirty="0" smtClean="0">
              <a:latin typeface="Corbel" pitchFamily="34" charset="0"/>
            </a:endParaRPr>
          </a:p>
          <a:p>
            <a:endParaRPr lang="ru-RU" dirty="0"/>
          </a:p>
        </p:txBody>
      </p:sp>
      <p:pic>
        <p:nvPicPr>
          <p:cNvPr id="8" name="Содержимое 7" descr="7_1"/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077603" y="4361947"/>
            <a:ext cx="2895585" cy="2184020"/>
          </a:xfrm>
          <a:prstGeom prst="round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 descr="7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 rot="20825094">
            <a:off x="5494315" y="1532204"/>
            <a:ext cx="2811932" cy="2346953"/>
          </a:xfrm>
          <a:prstGeom prst="round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487025"/>
            <a:ext cx="532859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i="1" u="sng" dirty="0" smtClean="0">
                <a:ln w="9525">
                  <a:noFill/>
                </a:ln>
                <a:solidFill>
                  <a:srgbClr val="FF0000"/>
                </a:solidFill>
                <a:latin typeface="Corbel" pitchFamily="34" charset="0"/>
              </a:rPr>
              <a:t>Наблюдение:</a:t>
            </a:r>
            <a:r>
              <a:rPr lang="ru-RU" sz="2400" i="1" dirty="0" smtClean="0">
                <a:ln w="9525">
                  <a:noFill/>
                </a:ln>
                <a:solidFill>
                  <a:srgbClr val="FFFF00"/>
                </a:solidFill>
                <a:latin typeface="Corbel" pitchFamily="34" charset="0"/>
              </a:rPr>
              <a:t>  Ракета полетит по верёвке с ускорением.</a:t>
            </a:r>
          </a:p>
          <a:p>
            <a:pPr>
              <a:buNone/>
            </a:pPr>
            <a:endParaRPr lang="ru-RU" sz="2400" i="1" u="sng" dirty="0" smtClean="0">
              <a:ln w="9525">
                <a:noFill/>
              </a:ln>
              <a:solidFill>
                <a:srgbClr val="FFFF00"/>
              </a:solidFill>
              <a:latin typeface="Corbel" pitchFamily="34" charset="0"/>
            </a:endParaRPr>
          </a:p>
          <a:p>
            <a:pPr>
              <a:buNone/>
            </a:pPr>
            <a:r>
              <a:rPr lang="ru-RU" sz="2400" b="1" i="1" u="sng" dirty="0" smtClean="0">
                <a:ln w="9525">
                  <a:noFill/>
                </a:ln>
                <a:solidFill>
                  <a:srgbClr val="FF0000"/>
                </a:solidFill>
                <a:latin typeface="Corbel" pitchFamily="34" charset="0"/>
              </a:rPr>
              <a:t>Объяснение:</a:t>
            </a:r>
            <a:r>
              <a:rPr lang="ru-RU" sz="2400" i="1" dirty="0" smtClean="0">
                <a:ln w="9525">
                  <a:noFill/>
                </a:ln>
                <a:solidFill>
                  <a:srgbClr val="FFFF00"/>
                </a:solidFill>
                <a:latin typeface="Corbel" pitchFamily="34" charset="0"/>
              </a:rPr>
              <a:t>  Резиновый шарик а следовательно и ракета прикреплённая к нему полетит , потому что воздух  с силой выталкивается из шарика, </a:t>
            </a:r>
          </a:p>
          <a:p>
            <a:pPr>
              <a:buNone/>
            </a:pPr>
            <a:r>
              <a:rPr lang="ru-RU" sz="2400" i="1" dirty="0" smtClean="0">
                <a:ln w="9525">
                  <a:noFill/>
                </a:ln>
                <a:solidFill>
                  <a:srgbClr val="FFFF00"/>
                </a:solidFill>
                <a:latin typeface="Corbel" pitchFamily="34" charset="0"/>
              </a:rPr>
              <a:t>за счёт его сжатия , двигая </a:t>
            </a:r>
          </a:p>
          <a:p>
            <a:pPr>
              <a:buNone/>
            </a:pPr>
            <a:r>
              <a:rPr lang="ru-RU" sz="2400" i="1" dirty="0" smtClean="0">
                <a:ln w="9525">
                  <a:noFill/>
                </a:ln>
                <a:solidFill>
                  <a:srgbClr val="FFFF00"/>
                </a:solidFill>
                <a:latin typeface="Corbel" pitchFamily="34" charset="0"/>
              </a:rPr>
              <a:t> шарик вперёд.</a:t>
            </a:r>
          </a:p>
          <a:p>
            <a:pPr>
              <a:buNone/>
            </a:pPr>
            <a:endParaRPr lang="ru-RU" sz="2400" i="1" dirty="0" smtClean="0">
              <a:ln w="9525">
                <a:noFill/>
              </a:ln>
              <a:solidFill>
                <a:srgbClr val="FFFF00"/>
              </a:solidFill>
              <a:latin typeface="Corbel" pitchFamily="34" charset="0"/>
            </a:endParaRPr>
          </a:p>
          <a:p>
            <a:pPr>
              <a:buNone/>
            </a:pPr>
            <a:r>
              <a:rPr lang="ru-RU" sz="2400" b="1" i="1" u="sng" dirty="0" smtClean="0">
                <a:ln w="9525">
                  <a:noFill/>
                </a:ln>
                <a:solidFill>
                  <a:srgbClr val="FF0000"/>
                </a:solidFill>
                <a:latin typeface="Corbel" pitchFamily="34" charset="0"/>
              </a:rPr>
              <a:t>Примечание: </a:t>
            </a:r>
            <a:r>
              <a:rPr lang="ru-RU" sz="2400" b="1" i="1" dirty="0" smtClean="0">
                <a:ln w="9525">
                  <a:noFill/>
                </a:ln>
                <a:solidFill>
                  <a:srgbClr val="FF0000"/>
                </a:solidFill>
                <a:latin typeface="Corbel" pitchFamily="34" charset="0"/>
              </a:rPr>
              <a:t> </a:t>
            </a:r>
            <a:r>
              <a:rPr lang="ru-RU" sz="2400" i="1" dirty="0" smtClean="0">
                <a:ln w="9525">
                  <a:noFill/>
                </a:ln>
                <a:solidFill>
                  <a:srgbClr val="FFFF00"/>
                </a:solidFill>
                <a:latin typeface="Corbel" pitchFamily="34" charset="0"/>
              </a:rPr>
              <a:t>Продолжите эксперименты с другими  игрушками. Вы будете наблюдать любопытные вещи …</a:t>
            </a:r>
          </a:p>
          <a:p>
            <a:r>
              <a:rPr lang="ru-RU" sz="2400" i="1" dirty="0" smtClean="0">
                <a:ln w="9525">
                  <a:noFill/>
                </a:ln>
                <a:solidFill>
                  <a:srgbClr val="FFFF00"/>
                </a:solidFill>
                <a:latin typeface="Corbel" pitchFamily="34" charset="0"/>
              </a:rPr>
              <a:t> </a:t>
            </a:r>
          </a:p>
        </p:txBody>
      </p:sp>
      <p:pic>
        <p:nvPicPr>
          <p:cNvPr id="6" name="Содержимое 7" descr="7_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 rot="19976477">
            <a:off x="4897599" y="1908161"/>
            <a:ext cx="3810000" cy="2835419"/>
          </a:xfrm>
          <a:prstGeom prst="round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i="1" dirty="0" smtClean="0">
                <a:ln w="6350">
                  <a:noFill/>
                </a:ln>
                <a:solidFill>
                  <a:srgbClr val="00B0F0"/>
                </a:solidFill>
                <a:latin typeface="Corbel" pitchFamily="34" charset="0"/>
              </a:rPr>
              <a:t/>
            </a:r>
            <a:br>
              <a:rPr lang="ru-RU" sz="3200" i="1" dirty="0" smtClean="0">
                <a:ln w="6350">
                  <a:noFill/>
                </a:ln>
                <a:solidFill>
                  <a:srgbClr val="00B0F0"/>
                </a:solidFill>
                <a:latin typeface="Corbel" pitchFamily="34" charset="0"/>
              </a:rPr>
            </a:br>
            <a:r>
              <a:rPr lang="ru-RU" sz="3100" i="1" dirty="0" smtClean="0">
                <a:ln w="6350">
                  <a:noFill/>
                </a:ln>
                <a:solidFill>
                  <a:srgbClr val="00B0F0"/>
                </a:solidFill>
                <a:latin typeface="Corbel" pitchFamily="34" charset="0"/>
              </a:rPr>
              <a:t>Опыт « Подслушивающее устройство»</a:t>
            </a:r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ru-RU" i="1" dirty="0" smtClean="0">
                <a:solidFill>
                  <a:srgbClr val="FFFF00"/>
                </a:solidFill>
                <a:latin typeface="Corbel" pitchFamily="34" charset="0"/>
              </a:rPr>
              <a:t>Надуваем  воздушный шарик.</a:t>
            </a:r>
          </a:p>
          <a:p>
            <a:pPr lvl="0">
              <a:buNone/>
            </a:pPr>
            <a:endParaRPr lang="ru-RU" i="1" dirty="0" smtClean="0">
              <a:solidFill>
                <a:srgbClr val="FFFF00"/>
              </a:solidFill>
              <a:latin typeface="Corbel" pitchFamily="34" charset="0"/>
            </a:endParaRPr>
          </a:p>
          <a:p>
            <a:pPr lvl="0">
              <a:buNone/>
            </a:pPr>
            <a:r>
              <a:rPr lang="ru-RU" i="1" dirty="0" smtClean="0">
                <a:solidFill>
                  <a:srgbClr val="FFFF00"/>
                </a:solidFill>
                <a:latin typeface="Corbel" pitchFamily="34" charset="0"/>
              </a:rPr>
              <a:t>Подносим  шарик к  уху и слушаем окружающие звуки</a:t>
            </a:r>
          </a:p>
          <a:p>
            <a:pPr lvl="0">
              <a:buNone/>
            </a:pPr>
            <a:endParaRPr lang="ru-RU" i="1" dirty="0" smtClean="0">
              <a:solidFill>
                <a:srgbClr val="FFFF00"/>
              </a:solidFill>
              <a:latin typeface="Corbel" pitchFamily="34" charset="0"/>
            </a:endParaRPr>
          </a:p>
          <a:p>
            <a:pPr lvl="0">
              <a:buNone/>
            </a:pPr>
            <a:r>
              <a:rPr lang="ru-RU" i="1" dirty="0" smtClean="0">
                <a:solidFill>
                  <a:srgbClr val="FFFF00"/>
                </a:solidFill>
                <a:latin typeface="Corbel" pitchFamily="34" charset="0"/>
              </a:rPr>
              <a:t>Просим произнести шёпотом слово близко к шарику</a:t>
            </a:r>
          </a:p>
          <a:p>
            <a:pPr>
              <a:buNone/>
            </a:pPr>
            <a:endParaRPr lang="ru-RU" b="1" i="1" dirty="0" smtClean="0">
              <a:solidFill>
                <a:srgbClr val="FBF357"/>
              </a:solidFill>
              <a:latin typeface="Corbel" pitchFamily="34" charset="0"/>
            </a:endParaRPr>
          </a:p>
          <a:p>
            <a:pPr>
              <a:buNone/>
            </a:pPr>
            <a:r>
              <a:rPr lang="ru-RU" b="1" i="1" u="sng" dirty="0" smtClean="0">
                <a:solidFill>
                  <a:srgbClr val="FF0000"/>
                </a:solidFill>
                <a:latin typeface="Corbel" pitchFamily="34" charset="0"/>
              </a:rPr>
              <a:t>Наблюдение:</a:t>
            </a:r>
            <a:r>
              <a:rPr lang="ru-RU" i="1" u="sng" dirty="0" smtClean="0">
                <a:solidFill>
                  <a:srgbClr val="FF0000"/>
                </a:solidFill>
                <a:latin typeface="Corbel" pitchFamily="34" charset="0"/>
              </a:rPr>
              <a:t> </a:t>
            </a:r>
            <a:r>
              <a:rPr lang="ru-RU" i="1" dirty="0" smtClean="0">
                <a:solidFill>
                  <a:srgbClr val="FBF357"/>
                </a:solidFill>
                <a:latin typeface="Corbel" pitchFamily="34" charset="0"/>
              </a:rPr>
              <a:t> </a:t>
            </a:r>
            <a:r>
              <a:rPr lang="ru-RU" i="1" dirty="0" smtClean="0">
                <a:solidFill>
                  <a:srgbClr val="FFFF00"/>
                </a:solidFill>
                <a:latin typeface="Corbel" pitchFamily="34" charset="0"/>
              </a:rPr>
              <a:t>окружающие звуки будут слышны гораздо лучше.</a:t>
            </a:r>
          </a:p>
          <a:p>
            <a:pPr>
              <a:buNone/>
            </a:pPr>
            <a:endParaRPr lang="ru-RU" b="1" i="1" dirty="0" smtClean="0">
              <a:solidFill>
                <a:srgbClr val="FBF357"/>
              </a:solidFill>
              <a:latin typeface="Corbel" pitchFamily="34" charset="0"/>
            </a:endParaRPr>
          </a:p>
          <a:p>
            <a:pPr>
              <a:buNone/>
            </a:pPr>
            <a:r>
              <a:rPr lang="ru-RU" b="1" i="1" u="sng" dirty="0" smtClean="0">
                <a:solidFill>
                  <a:srgbClr val="FF0000"/>
                </a:solidFill>
                <a:latin typeface="Corbel" pitchFamily="34" charset="0"/>
              </a:rPr>
              <a:t>Объяснение:</a:t>
            </a:r>
            <a:r>
              <a:rPr lang="ru-RU" b="1" i="1" dirty="0" smtClean="0">
                <a:solidFill>
                  <a:srgbClr val="FBF357"/>
                </a:solidFill>
                <a:latin typeface="Corbel" pitchFamily="34" charset="0"/>
              </a:rPr>
              <a:t> </a:t>
            </a:r>
            <a:r>
              <a:rPr lang="ru-RU" i="1" dirty="0" smtClean="0">
                <a:solidFill>
                  <a:srgbClr val="FFFF00"/>
                </a:solidFill>
                <a:latin typeface="Corbel" pitchFamily="34" charset="0"/>
              </a:rPr>
              <a:t>воздушный шарик выступает как звуковая линза. Форма его поверхности собирает звуковые волны и направляет их в одну точку</a:t>
            </a:r>
            <a:r>
              <a:rPr lang="ru-RU" i="1" dirty="0" smtClean="0">
                <a:solidFill>
                  <a:srgbClr val="FBF357"/>
                </a:solidFill>
                <a:latin typeface="Corbel" pitchFamily="34" charset="0"/>
              </a:rPr>
              <a:t>.</a:t>
            </a:r>
          </a:p>
          <a:p>
            <a:endParaRPr lang="ru-RU" i="1" dirty="0">
              <a:solidFill>
                <a:srgbClr val="FBF357"/>
              </a:solidFill>
              <a:latin typeface="Corbel" pitchFamily="34" charset="0"/>
            </a:endParaRPr>
          </a:p>
        </p:txBody>
      </p:sp>
      <p:pic>
        <p:nvPicPr>
          <p:cNvPr id="19458" name="Picture 2" descr="C:\Users\Леночка\Desktop\120___10\IMG_029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628800"/>
            <a:ext cx="2322000" cy="2232248"/>
          </a:xfrm>
          <a:prstGeom prst="round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59" name="Picture 3" descr="C:\Users\Леночка\Desktop\120___10\IMG_028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4221088"/>
            <a:ext cx="2295000" cy="2088232"/>
          </a:xfrm>
          <a:prstGeom prst="round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ln w="6350">
                  <a:noFill/>
                </a:ln>
                <a:solidFill>
                  <a:srgbClr val="00B0F0"/>
                </a:solidFill>
                <a:latin typeface="Corbel" pitchFamily="34" charset="0"/>
              </a:rPr>
              <a:t>Опыт «Соляные столбики»</a:t>
            </a:r>
            <a:r>
              <a:rPr lang="ru-RU" sz="3200" i="1" dirty="0" smtClean="0">
                <a:ln w="6350">
                  <a:noFill/>
                </a:ln>
                <a:solidFill>
                  <a:srgbClr val="00B0F0"/>
                </a:solidFill>
                <a:latin typeface="Corbel" pitchFamily="34" charset="0"/>
              </a:rPr>
              <a:t/>
            </a:r>
            <a:br>
              <a:rPr lang="ru-RU" sz="3200" i="1" dirty="0" smtClean="0">
                <a:ln w="6350">
                  <a:noFill/>
                </a:ln>
                <a:solidFill>
                  <a:srgbClr val="00B0F0"/>
                </a:solidFill>
                <a:latin typeface="Corbel" pitchFamily="34" charset="0"/>
              </a:rPr>
            </a:br>
            <a:endParaRPr lang="ru-RU" sz="3200" i="1" dirty="0">
              <a:ln w="6350">
                <a:noFill/>
              </a:ln>
              <a:solidFill>
                <a:srgbClr val="00B0F0"/>
              </a:solidFill>
              <a:latin typeface="Corbel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i="1" dirty="0" smtClean="0">
                <a:solidFill>
                  <a:srgbClr val="FBF357"/>
                </a:solidFill>
                <a:latin typeface="Corbel" pitchFamily="34" charset="0"/>
              </a:rPr>
              <a:t>Насыпаем на лист  картона небольшую горку поваренной соли. </a:t>
            </a:r>
          </a:p>
          <a:p>
            <a:pPr lvl="0">
              <a:buNone/>
            </a:pPr>
            <a:endParaRPr lang="ru-RU" i="1" dirty="0" smtClean="0">
              <a:solidFill>
                <a:srgbClr val="FBF357"/>
              </a:solidFill>
              <a:latin typeface="Corbel" pitchFamily="34" charset="0"/>
            </a:endParaRPr>
          </a:p>
          <a:p>
            <a:pPr lvl="0">
              <a:buNone/>
            </a:pPr>
            <a:r>
              <a:rPr lang="ru-RU" i="1" dirty="0" smtClean="0">
                <a:solidFill>
                  <a:srgbClr val="FBF357"/>
                </a:solidFill>
                <a:latin typeface="Corbel" pitchFamily="34" charset="0"/>
              </a:rPr>
              <a:t>Надуваем и электризуем воздушный шарик.</a:t>
            </a:r>
          </a:p>
          <a:p>
            <a:pPr lvl="0">
              <a:buNone/>
            </a:pPr>
            <a:endParaRPr lang="ru-RU" i="1" dirty="0" smtClean="0">
              <a:solidFill>
                <a:srgbClr val="FBF357"/>
              </a:solidFill>
              <a:latin typeface="Corbel" pitchFamily="34" charset="0"/>
            </a:endParaRPr>
          </a:p>
          <a:p>
            <a:pPr lvl="0">
              <a:buNone/>
            </a:pPr>
            <a:r>
              <a:rPr lang="ru-RU" i="1" dirty="0" smtClean="0">
                <a:solidFill>
                  <a:srgbClr val="FBF357"/>
                </a:solidFill>
                <a:latin typeface="Corbel" pitchFamily="34" charset="0"/>
              </a:rPr>
              <a:t>Подносим наэлектризованный шарик к горке поваренной соли.</a:t>
            </a:r>
          </a:p>
          <a:p>
            <a:endParaRPr lang="ru-RU" dirty="0"/>
          </a:p>
        </p:txBody>
      </p:sp>
      <p:pic>
        <p:nvPicPr>
          <p:cNvPr id="20482" name="Picture 2" descr="C:\Users\Леночка\Desktop\120___10\IMG_029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470944"/>
            <a:ext cx="4038600" cy="3028950"/>
          </a:xfrm>
          <a:prstGeom prst="round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15617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i="1" u="sng" dirty="0" smtClean="0">
                <a:solidFill>
                  <a:srgbClr val="E40202"/>
                </a:solidFill>
                <a:latin typeface="Corbel" pitchFamily="34" charset="0"/>
              </a:rPr>
              <a:t>Наблюдение:</a:t>
            </a:r>
            <a:r>
              <a:rPr lang="ru-RU" i="1" dirty="0" smtClean="0">
                <a:solidFill>
                  <a:srgbClr val="FFFF00"/>
                </a:solidFill>
                <a:latin typeface="Corbel" pitchFamily="34" charset="0"/>
              </a:rPr>
              <a:t> Маленькие кристаллики соли выстраиваются в вертикальные столбики, тянутся «ниточками» к шарику.</a:t>
            </a:r>
          </a:p>
          <a:p>
            <a:pPr>
              <a:buNone/>
            </a:pPr>
            <a:endParaRPr lang="ru-RU" b="1" i="1" dirty="0" smtClean="0">
              <a:solidFill>
                <a:srgbClr val="FFFF00"/>
              </a:solidFill>
              <a:latin typeface="Corbel" pitchFamily="34" charset="0"/>
            </a:endParaRPr>
          </a:p>
          <a:p>
            <a:pPr>
              <a:buNone/>
            </a:pPr>
            <a:r>
              <a:rPr lang="ru-RU" b="1" i="1" u="sng" dirty="0" smtClean="0">
                <a:solidFill>
                  <a:srgbClr val="E40202"/>
                </a:solidFill>
                <a:latin typeface="Corbel" pitchFamily="34" charset="0"/>
              </a:rPr>
              <a:t>Объяснение:</a:t>
            </a:r>
            <a:r>
              <a:rPr lang="ru-RU" i="1" dirty="0" smtClean="0">
                <a:solidFill>
                  <a:srgbClr val="FFFF00"/>
                </a:solidFill>
                <a:latin typeface="Corbel" pitchFamily="34" charset="0"/>
              </a:rPr>
              <a:t>  Воздушный шар в обычном состоянии несёт в себе минимальный заряд, при трении  о поверхность  мощность (сила)  заряда  шара увеличивается и этой силы хватает чтобы притянуть к себе кристаллы .Кристаллики соли притягиваются к шарику, пристраиваясь один к другому. </a:t>
            </a:r>
          </a:p>
          <a:p>
            <a:pPr>
              <a:buNone/>
            </a:pPr>
            <a:endParaRPr lang="ru-RU" b="1" i="1" dirty="0" smtClean="0">
              <a:solidFill>
                <a:srgbClr val="FFFF00"/>
              </a:solidFill>
              <a:latin typeface="Corbel" pitchFamily="34" charset="0"/>
            </a:endParaRPr>
          </a:p>
          <a:p>
            <a:pPr>
              <a:buNone/>
            </a:pPr>
            <a:r>
              <a:rPr lang="ru-RU" b="1" i="1" u="sng" dirty="0" smtClean="0">
                <a:solidFill>
                  <a:srgbClr val="E40202"/>
                </a:solidFill>
                <a:latin typeface="Corbel" pitchFamily="34" charset="0"/>
              </a:rPr>
              <a:t>Примечание:</a:t>
            </a:r>
            <a:r>
              <a:rPr lang="ru-RU" b="1" i="1" dirty="0" smtClean="0">
                <a:solidFill>
                  <a:srgbClr val="E40202"/>
                </a:solidFill>
                <a:latin typeface="Corbel" pitchFamily="34" charset="0"/>
              </a:rPr>
              <a:t> </a:t>
            </a:r>
            <a:r>
              <a:rPr lang="ru-RU" i="1" dirty="0" smtClean="0">
                <a:solidFill>
                  <a:srgbClr val="FFFF00"/>
                </a:solidFill>
                <a:latin typeface="Corbel" pitchFamily="34" charset="0"/>
              </a:rPr>
              <a:t> Продолжите эксперименты с другими веществами, такими как мука, мелко нарезанная металлическая фольга, силиконовыми шариками. Вы будете наблюдать любопытные вещи …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i="1" dirty="0" smtClean="0">
                <a:ln w="6350">
                  <a:noFill/>
                </a:ln>
                <a:solidFill>
                  <a:srgbClr val="00B0F0"/>
                </a:solidFill>
                <a:latin typeface="Corbel" pitchFamily="34" charset="0"/>
              </a:rPr>
              <a:t>Литература:</a:t>
            </a:r>
            <a:endParaRPr lang="ru-RU" sz="3600" i="1" dirty="0">
              <a:ln w="6350">
                <a:noFill/>
              </a:ln>
              <a:solidFill>
                <a:srgbClr val="00B0F0"/>
              </a:solidFill>
              <a:latin typeface="Corbe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1857388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2400" i="1" dirty="0" smtClean="0">
                <a:solidFill>
                  <a:srgbClr val="FFFF00"/>
                </a:solidFill>
                <a:latin typeface="Corbel" pitchFamily="34" charset="0"/>
              </a:rPr>
              <a:t>«Почему сердце стучит ,а в животе урчит» </a:t>
            </a:r>
          </a:p>
          <a:p>
            <a:pPr algn="ctr">
              <a:buNone/>
            </a:pPr>
            <a:r>
              <a:rPr lang="ru-RU" sz="2400" i="1" dirty="0" smtClean="0">
                <a:solidFill>
                  <a:srgbClr val="FFFF00"/>
                </a:solidFill>
                <a:latin typeface="Corbel" pitchFamily="34" charset="0"/>
              </a:rPr>
              <a:t>Василий </a:t>
            </a:r>
            <a:r>
              <a:rPr lang="ru-RU" sz="2400" i="1" dirty="0" err="1" smtClean="0">
                <a:solidFill>
                  <a:srgbClr val="FFFF00"/>
                </a:solidFill>
                <a:latin typeface="Corbel" pitchFamily="34" charset="0"/>
              </a:rPr>
              <a:t>Ромодин</a:t>
            </a:r>
            <a:endParaRPr lang="ru-RU" sz="2400" i="1" dirty="0" smtClean="0">
              <a:solidFill>
                <a:srgbClr val="FFFF00"/>
              </a:solidFill>
              <a:latin typeface="Corbel" pitchFamily="34" charset="0"/>
            </a:endParaRPr>
          </a:p>
          <a:p>
            <a:pPr algn="ctr">
              <a:buNone/>
            </a:pPr>
            <a:r>
              <a:rPr lang="ru-RU" sz="2400" i="1" dirty="0" smtClean="0">
                <a:solidFill>
                  <a:srgbClr val="FFFF00"/>
                </a:solidFill>
                <a:latin typeface="Corbel" pitchFamily="34" charset="0"/>
              </a:rPr>
              <a:t>«Почему ветер дует» Василий </a:t>
            </a:r>
            <a:r>
              <a:rPr lang="ru-RU" sz="2400" i="1" dirty="0" err="1" smtClean="0">
                <a:solidFill>
                  <a:srgbClr val="FFFF00"/>
                </a:solidFill>
                <a:latin typeface="Corbel" pitchFamily="34" charset="0"/>
              </a:rPr>
              <a:t>Ромодин</a:t>
            </a:r>
            <a:endParaRPr lang="ru-RU" sz="2400" i="1" dirty="0" smtClean="0">
              <a:solidFill>
                <a:srgbClr val="FFFF00"/>
              </a:solidFill>
              <a:latin typeface="Corbel" pitchFamily="34" charset="0"/>
            </a:endParaRPr>
          </a:p>
          <a:p>
            <a:pPr algn="ctr">
              <a:buNone/>
            </a:pPr>
            <a:r>
              <a:rPr lang="ru-RU" sz="2400" i="1" dirty="0" smtClean="0">
                <a:solidFill>
                  <a:srgbClr val="FFFF00"/>
                </a:solidFill>
                <a:latin typeface="Corbel" pitchFamily="34" charset="0"/>
              </a:rPr>
              <a:t>«Воз и маленькая тележка чудес. Опыты и эксперименты для детей от 3 -7лет»  Н.М.Зубкова</a:t>
            </a:r>
          </a:p>
          <a:p>
            <a:pPr algn="ctr">
              <a:buNone/>
            </a:pPr>
            <a:r>
              <a:rPr lang="ru-RU" sz="2400" i="1" dirty="0" smtClean="0">
                <a:solidFill>
                  <a:srgbClr val="FFFF00"/>
                </a:solidFill>
                <a:latin typeface="Corbel" pitchFamily="34" charset="0"/>
              </a:rPr>
              <a:t>«Художественные эксперименты с крупами, красками, речным песком, опилками и не только…» </a:t>
            </a:r>
          </a:p>
          <a:p>
            <a:pPr algn="ctr">
              <a:buNone/>
            </a:pPr>
            <a:r>
              <a:rPr lang="ru-RU" sz="2400" i="1" dirty="0" smtClean="0">
                <a:solidFill>
                  <a:srgbClr val="FFFF00"/>
                </a:solidFill>
                <a:latin typeface="Corbel" pitchFamily="34" charset="0"/>
              </a:rPr>
              <a:t>М. В. </a:t>
            </a:r>
            <a:r>
              <a:rPr lang="ru-RU" sz="2400" i="1" dirty="0" err="1" smtClean="0">
                <a:solidFill>
                  <a:srgbClr val="FFFF00"/>
                </a:solidFill>
                <a:latin typeface="Corbel" pitchFamily="34" charset="0"/>
              </a:rPr>
              <a:t>Кудейко</a:t>
            </a:r>
            <a:r>
              <a:rPr lang="ru-RU" sz="2400" i="1" dirty="0" smtClean="0">
                <a:solidFill>
                  <a:srgbClr val="FFFF00"/>
                </a:solidFill>
                <a:latin typeface="Corbel" pitchFamily="34" charset="0"/>
              </a:rPr>
              <a:t> – Мозырь</a:t>
            </a:r>
          </a:p>
          <a:p>
            <a:pPr algn="ctr">
              <a:buNone/>
            </a:pPr>
            <a:endParaRPr lang="ru-RU" sz="2400" i="1" dirty="0" smtClean="0">
              <a:solidFill>
                <a:srgbClr val="FFFF00"/>
              </a:solidFill>
              <a:latin typeface="Corbel" pitchFamily="34" charset="0"/>
            </a:endParaRPr>
          </a:p>
          <a:p>
            <a:pPr algn="ctr">
              <a:buNone/>
            </a:pPr>
            <a:endParaRPr lang="ru-RU" sz="2400" i="1" dirty="0" smtClean="0">
              <a:solidFill>
                <a:srgbClr val="FFFF00"/>
              </a:solidFill>
              <a:latin typeface="Corbel" pitchFamily="34" charset="0"/>
            </a:endParaRPr>
          </a:p>
          <a:p>
            <a:pPr algn="ctr">
              <a:buNone/>
            </a:pPr>
            <a:endParaRPr lang="ru-RU" sz="2400" i="1" dirty="0" smtClean="0">
              <a:solidFill>
                <a:srgbClr val="FFFF00"/>
              </a:solidFill>
              <a:latin typeface="Corbel" pitchFamily="34" charset="0"/>
            </a:endParaRPr>
          </a:p>
          <a:p>
            <a:pPr algn="ctr">
              <a:buNone/>
            </a:pPr>
            <a:endParaRPr lang="ru-RU" sz="2400" i="1" dirty="0" smtClean="0">
              <a:solidFill>
                <a:srgbClr val="FFFF00"/>
              </a:solidFill>
              <a:latin typeface="Corbel" pitchFamily="34" charset="0"/>
            </a:endParaRPr>
          </a:p>
          <a:p>
            <a:pPr algn="ctr">
              <a:buNone/>
            </a:pPr>
            <a:endParaRPr lang="ru-RU" sz="2400" i="1" dirty="0" smtClean="0">
              <a:solidFill>
                <a:srgbClr val="FFFF00"/>
              </a:solidFill>
              <a:latin typeface="Corbel" pitchFamily="34" charset="0"/>
            </a:endParaRPr>
          </a:p>
          <a:p>
            <a:pPr algn="ctr">
              <a:buNone/>
            </a:pPr>
            <a:endParaRPr lang="ru-RU" sz="2400" i="1" dirty="0" smtClean="0">
              <a:solidFill>
                <a:srgbClr val="FFFF00"/>
              </a:solidFill>
              <a:latin typeface="Corbel" pitchFamily="34" charset="0"/>
            </a:endParaRPr>
          </a:p>
          <a:p>
            <a:pPr algn="ctr">
              <a:buNone/>
            </a:pPr>
            <a:endParaRPr lang="ru-RU" sz="2400" i="1" dirty="0" smtClean="0">
              <a:solidFill>
                <a:srgbClr val="FFFF00"/>
              </a:solidFill>
              <a:latin typeface="Corbel" pitchFamily="34" charset="0"/>
            </a:endParaRPr>
          </a:p>
          <a:p>
            <a:pPr algn="ctr">
              <a:buNone/>
            </a:pPr>
            <a:endParaRPr lang="ru-RU" sz="2800" dirty="0" smtClean="0">
              <a:solidFill>
                <a:srgbClr val="FFFF00"/>
              </a:solidFill>
              <a:latin typeface="Corbel" pitchFamily="34" charset="0"/>
            </a:endParaRPr>
          </a:p>
          <a:p>
            <a:pPr algn="ctr">
              <a:buNone/>
            </a:pPr>
            <a:endParaRPr lang="ru-RU" sz="2800" dirty="0">
              <a:solidFill>
                <a:srgbClr val="FFFF00"/>
              </a:solidFill>
              <a:latin typeface="Corbel" pitchFamily="34" charset="0"/>
            </a:endParaRPr>
          </a:p>
        </p:txBody>
      </p:sp>
      <p:pic>
        <p:nvPicPr>
          <p:cNvPr id="4" name="Рисунок 3" descr="http://regions.kidsreview.ru/sites/default/files/imagecache/publication_logo_big/07/19/2012_-_1254/zanimatelnoe-elektrichestv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04664"/>
            <a:ext cx="2000250" cy="1314822"/>
          </a:xfrm>
          <a:prstGeom prst="round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http://www.sodainfo.ru/datadir/datablocks/soda_126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5072074"/>
            <a:ext cx="3600000" cy="1491440"/>
          </a:xfrm>
          <a:prstGeom prst="round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2286000" y="4214818"/>
            <a:ext cx="65722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dirty="0" smtClean="0">
                <a:hlinkClick r:id="rId4"/>
              </a:rPr>
              <a:t>http://doshvozrast.ru/konspekt/poznovrazv111.htm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>
              <a:solidFill>
                <a:srgbClr val="FFFF00"/>
              </a:solidFill>
              <a:latin typeface="Corbe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2474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54983" y="3244334"/>
            <a:ext cx="44340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u="sng" dirty="0" smtClean="0">
                <a:solidFill>
                  <a:srgbClr val="00B0F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http://kubirubi.livejournal.com/159234.html</a:t>
            </a:r>
            <a:r>
              <a:rPr lang="ru-RU" dirty="0" smtClean="0">
                <a:solidFill>
                  <a:srgbClr val="00B0F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solidFill>
                <a:srgbClr val="00B0F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270</TotalTime>
  <Words>222</Words>
  <Application>Microsoft Office PowerPoint</Application>
  <PresentationFormat>Экран (4:3)</PresentationFormat>
  <Paragraphs>93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     Опорное учреждение  ДОУ д/с № 45 «Экологическое образование детей  дошкольного  возраста»  Тема :    Детское  экспериментирование  с воздушными шарами  </vt:lpstr>
      <vt:lpstr>Цель:  Познакомить детей с явлениями природы посредством элементарного экспериментирования</vt:lpstr>
      <vt:lpstr>опыты</vt:lpstr>
      <vt:lpstr> Опыт «Космический ускоритель » </vt:lpstr>
      <vt:lpstr>Слайд 5</vt:lpstr>
      <vt:lpstr> Опыт « Подслушивающее устройство» </vt:lpstr>
      <vt:lpstr>Опыт «Соляные столбики» </vt:lpstr>
      <vt:lpstr>Слайд 8</vt:lpstr>
      <vt:lpstr>Литература: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Леночка</dc:creator>
  <cp:lastModifiedBy>СЕМИЦВЕТИК</cp:lastModifiedBy>
  <cp:revision>33</cp:revision>
  <dcterms:created xsi:type="dcterms:W3CDTF">2014-10-14T16:55:47Z</dcterms:created>
  <dcterms:modified xsi:type="dcterms:W3CDTF">2014-10-21T06:30:36Z</dcterms:modified>
</cp:coreProperties>
</file>