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28"/>
  </p:notesMasterIdLst>
  <p:sldIdLst>
    <p:sldId id="262" r:id="rId2"/>
    <p:sldId id="331" r:id="rId3"/>
    <p:sldId id="303" r:id="rId4"/>
    <p:sldId id="332" r:id="rId5"/>
    <p:sldId id="333" r:id="rId6"/>
    <p:sldId id="304" r:id="rId7"/>
    <p:sldId id="305" r:id="rId8"/>
    <p:sldId id="334" r:id="rId9"/>
    <p:sldId id="317" r:id="rId10"/>
    <p:sldId id="319" r:id="rId11"/>
    <p:sldId id="320" r:id="rId12"/>
    <p:sldId id="308" r:id="rId13"/>
    <p:sldId id="323" r:id="rId14"/>
    <p:sldId id="270" r:id="rId15"/>
    <p:sldId id="307" r:id="rId16"/>
    <p:sldId id="324" r:id="rId17"/>
    <p:sldId id="325" r:id="rId18"/>
    <p:sldId id="326" r:id="rId19"/>
    <p:sldId id="327" r:id="rId20"/>
    <p:sldId id="328" r:id="rId21"/>
    <p:sldId id="336" r:id="rId22"/>
    <p:sldId id="337" r:id="rId23"/>
    <p:sldId id="338" r:id="rId24"/>
    <p:sldId id="340" r:id="rId25"/>
    <p:sldId id="342" r:id="rId26"/>
    <p:sldId id="312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4400" b="1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400" b="1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400" b="1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400" b="1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400" b="1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4400" b="1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4400" b="1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4400" b="1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4400" b="1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EBFF"/>
    <a:srgbClr val="99CCFF"/>
    <a:srgbClr val="CC0066"/>
    <a:srgbClr val="FF6600"/>
    <a:srgbClr val="5D88A3"/>
    <a:srgbClr val="0BB568"/>
    <a:srgbClr val="99330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596" autoAdjust="0"/>
    <p:restoredTop sz="93369" autoAdjust="0"/>
  </p:normalViewPr>
  <p:slideViewPr>
    <p:cSldViewPr>
      <p:cViewPr>
        <p:scale>
          <a:sx n="93" d="100"/>
          <a:sy n="93" d="100"/>
        </p:scale>
        <p:origin x="-71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36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4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E2E3D9-ADD4-4FF5-969A-E9823F00F539}" type="doc">
      <dgm:prSet loTypeId="urn:microsoft.com/office/officeart/2005/8/layout/process3" loCatId="process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78B3B35F-59E2-42A3-B896-E839873896C4}">
      <dgm:prSet phldrT="[Текст]" custT="1"/>
      <dgm:spPr/>
      <dgm:t>
        <a:bodyPr/>
        <a:lstStyle/>
        <a:p>
          <a:r>
            <a:rPr lang="ru-RU" sz="1600" b="0" dirty="0" smtClean="0"/>
            <a:t>1-й этап - подготовительный</a:t>
          </a:r>
          <a:endParaRPr lang="ru-RU" sz="1600" b="0" dirty="0"/>
        </a:p>
      </dgm:t>
    </dgm:pt>
    <dgm:pt modelId="{B8AA2C28-C075-4309-9EE4-9286B174347C}" type="parTrans" cxnId="{37FF62CC-FD32-4B90-98AC-311E05EBC85D}">
      <dgm:prSet/>
      <dgm:spPr/>
      <dgm:t>
        <a:bodyPr/>
        <a:lstStyle/>
        <a:p>
          <a:endParaRPr lang="ru-RU"/>
        </a:p>
      </dgm:t>
    </dgm:pt>
    <dgm:pt modelId="{9B94DC22-7151-4A43-BAD7-E0C1F413A01E}" type="sibTrans" cxnId="{37FF62CC-FD32-4B90-98AC-311E05EBC85D}">
      <dgm:prSet/>
      <dgm:spPr/>
      <dgm:t>
        <a:bodyPr/>
        <a:lstStyle/>
        <a:p>
          <a:endParaRPr lang="ru-RU"/>
        </a:p>
      </dgm:t>
    </dgm:pt>
    <dgm:pt modelId="{53B08EC1-8A36-449C-A707-C7BAABC01F7F}">
      <dgm:prSet phldrT="[Текст]"/>
      <dgm:spPr/>
      <dgm:t>
        <a:bodyPr/>
        <a:lstStyle/>
        <a:p>
          <a:r>
            <a:rPr lang="ru-RU" smtClean="0">
              <a:latin typeface="Arial" pitchFamily="34" charset="0"/>
              <a:cs typeface="Arial" pitchFamily="34" charset="0"/>
            </a:rPr>
            <a:t>Разработка конспектов занятий, экскурсий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B58E2863-2B45-49E9-B377-DF601FB81A64}" type="parTrans" cxnId="{B769CF15-FF36-4C9F-A7DA-B240649E806A}">
      <dgm:prSet/>
      <dgm:spPr/>
      <dgm:t>
        <a:bodyPr/>
        <a:lstStyle/>
        <a:p>
          <a:endParaRPr lang="ru-RU"/>
        </a:p>
      </dgm:t>
    </dgm:pt>
    <dgm:pt modelId="{D4DC0C5A-61A4-4CA7-ADD7-ED94D55966DC}" type="sibTrans" cxnId="{B769CF15-FF36-4C9F-A7DA-B240649E806A}">
      <dgm:prSet/>
      <dgm:spPr/>
      <dgm:t>
        <a:bodyPr/>
        <a:lstStyle/>
        <a:p>
          <a:endParaRPr lang="ru-RU"/>
        </a:p>
      </dgm:t>
    </dgm:pt>
    <dgm:pt modelId="{8BB1187F-3DC9-4A22-A939-27EA3B3E627A}">
      <dgm:prSet phldrT="[Текст]" custT="1"/>
      <dgm:spPr/>
      <dgm:t>
        <a:bodyPr/>
        <a:lstStyle/>
        <a:p>
          <a:r>
            <a:rPr lang="ru-RU" sz="1600" dirty="0" smtClean="0"/>
            <a:t>2-й этап – реализация проекта</a:t>
          </a:r>
          <a:endParaRPr lang="ru-RU" sz="1600" dirty="0"/>
        </a:p>
      </dgm:t>
    </dgm:pt>
    <dgm:pt modelId="{27072476-FB41-4422-8C2B-93F5E3E24A1A}" type="parTrans" cxnId="{3D23793D-8207-4CE0-A374-6268B791CDAE}">
      <dgm:prSet/>
      <dgm:spPr/>
      <dgm:t>
        <a:bodyPr/>
        <a:lstStyle/>
        <a:p>
          <a:endParaRPr lang="ru-RU"/>
        </a:p>
      </dgm:t>
    </dgm:pt>
    <dgm:pt modelId="{7EC91946-7742-47E3-A090-1A37A095D666}" type="sibTrans" cxnId="{3D23793D-8207-4CE0-A374-6268B791CDAE}">
      <dgm:prSet/>
      <dgm:spPr/>
      <dgm:t>
        <a:bodyPr/>
        <a:lstStyle/>
        <a:p>
          <a:endParaRPr lang="ru-RU"/>
        </a:p>
      </dgm:t>
    </dgm:pt>
    <dgm:pt modelId="{E50AC30D-5D77-4912-91F6-70036100E440}">
      <dgm:prSet phldrT="[Текст]"/>
      <dgm:spPr/>
      <dgm:t>
        <a:bodyPr/>
        <a:lstStyle/>
        <a:p>
          <a:r>
            <a:rPr lang="ru-RU" smtClean="0">
              <a:latin typeface="Arial" pitchFamily="34" charset="0"/>
              <a:cs typeface="Arial" pitchFamily="34" charset="0"/>
            </a:rPr>
            <a:t>Дидактические игры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A19FC1B0-F90C-4AD5-8896-6565E961CCD0}" type="parTrans" cxnId="{6990FAEE-76CF-4BEE-9ED9-9F93BEFB63E8}">
      <dgm:prSet/>
      <dgm:spPr/>
      <dgm:t>
        <a:bodyPr/>
        <a:lstStyle/>
        <a:p>
          <a:endParaRPr lang="ru-RU"/>
        </a:p>
      </dgm:t>
    </dgm:pt>
    <dgm:pt modelId="{C77D446E-D138-4D50-A6E6-71BD8FA182B7}" type="sibTrans" cxnId="{6990FAEE-76CF-4BEE-9ED9-9F93BEFB63E8}">
      <dgm:prSet/>
      <dgm:spPr/>
      <dgm:t>
        <a:bodyPr/>
        <a:lstStyle/>
        <a:p>
          <a:endParaRPr lang="ru-RU"/>
        </a:p>
      </dgm:t>
    </dgm:pt>
    <dgm:pt modelId="{3797FB4A-522D-446D-9841-C81E22943D16}">
      <dgm:prSet phldrT="[Текст]" custT="1"/>
      <dgm:spPr/>
      <dgm:t>
        <a:bodyPr/>
        <a:lstStyle/>
        <a:p>
          <a:r>
            <a:rPr lang="ru-RU" sz="1600" dirty="0" smtClean="0"/>
            <a:t>3-й этап – подведение итогов</a:t>
          </a:r>
          <a:endParaRPr lang="ru-RU" sz="1600" dirty="0"/>
        </a:p>
      </dgm:t>
    </dgm:pt>
    <dgm:pt modelId="{86FEFA5C-325B-4FC0-8631-E165E1F582C7}" type="parTrans" cxnId="{FF024974-6DBF-4DDE-9B99-CEC3BDB55D21}">
      <dgm:prSet/>
      <dgm:spPr/>
      <dgm:t>
        <a:bodyPr/>
        <a:lstStyle/>
        <a:p>
          <a:endParaRPr lang="ru-RU"/>
        </a:p>
      </dgm:t>
    </dgm:pt>
    <dgm:pt modelId="{20151E6F-89D7-462D-84B9-814FACDBBDE5}" type="sibTrans" cxnId="{FF024974-6DBF-4DDE-9B99-CEC3BDB55D21}">
      <dgm:prSet/>
      <dgm:spPr/>
      <dgm:t>
        <a:bodyPr/>
        <a:lstStyle/>
        <a:p>
          <a:endParaRPr lang="ru-RU"/>
        </a:p>
      </dgm:t>
    </dgm:pt>
    <dgm:pt modelId="{E763B154-11C9-4595-8093-35E1DB9808AE}">
      <dgm:prSet phldrT="[Текст]"/>
      <dgm:spPr/>
      <dgm:t>
        <a:bodyPr/>
        <a:lstStyle/>
        <a:p>
          <a:r>
            <a:rPr lang="ru-RU" smtClean="0">
              <a:latin typeface="Arial" pitchFamily="34" charset="0"/>
              <a:cs typeface="Arial" pitchFamily="34" charset="0"/>
            </a:rPr>
            <a:t>Выставка совместных работ родителей и детей из природного материала.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714F915B-A685-4AA6-A85E-6748451DD197}" type="parTrans" cxnId="{F9349AC5-A8E3-4CC4-8F26-CA0F97C90921}">
      <dgm:prSet/>
      <dgm:spPr/>
      <dgm:t>
        <a:bodyPr/>
        <a:lstStyle/>
        <a:p>
          <a:endParaRPr lang="ru-RU"/>
        </a:p>
      </dgm:t>
    </dgm:pt>
    <dgm:pt modelId="{64506ADC-2803-4455-A4DA-DDF2E0962B92}" type="sibTrans" cxnId="{F9349AC5-A8E3-4CC4-8F26-CA0F97C90921}">
      <dgm:prSet/>
      <dgm:spPr/>
      <dgm:t>
        <a:bodyPr/>
        <a:lstStyle/>
        <a:p>
          <a:endParaRPr lang="ru-RU"/>
        </a:p>
      </dgm:t>
    </dgm:pt>
    <dgm:pt modelId="{B06ACD33-E4F8-420A-867C-E93BE9F3C625}">
      <dgm:prSet phldrT="[Текст]"/>
      <dgm:spPr/>
      <dgm:t>
        <a:bodyPr/>
        <a:lstStyle/>
        <a:p>
          <a:r>
            <a:rPr lang="ru-RU" smtClean="0">
              <a:latin typeface="Arial" pitchFamily="34" charset="0"/>
              <a:cs typeface="Arial" pitchFamily="34" charset="0"/>
            </a:rPr>
            <a:t>Подбор художественной литературы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D784D988-A1A6-43AB-83CE-F7A9D7D44137}" type="parTrans" cxnId="{3B6E2A6D-B96E-4C32-AB89-3F657DE9B8C0}">
      <dgm:prSet/>
      <dgm:spPr/>
      <dgm:t>
        <a:bodyPr/>
        <a:lstStyle/>
        <a:p>
          <a:endParaRPr lang="ru-RU"/>
        </a:p>
      </dgm:t>
    </dgm:pt>
    <dgm:pt modelId="{4DB68D4E-0B37-4D76-BE18-DA677189E4BB}" type="sibTrans" cxnId="{3B6E2A6D-B96E-4C32-AB89-3F657DE9B8C0}">
      <dgm:prSet/>
      <dgm:spPr/>
      <dgm:t>
        <a:bodyPr/>
        <a:lstStyle/>
        <a:p>
          <a:endParaRPr lang="ru-RU"/>
        </a:p>
      </dgm:t>
    </dgm:pt>
    <dgm:pt modelId="{F789734A-21C5-4DEB-970E-D8BE17B958F5}">
      <dgm:prSet phldrT="[Текст]"/>
      <dgm:spPr/>
      <dgm:t>
        <a:bodyPr/>
        <a:lstStyle/>
        <a:p>
          <a:r>
            <a:rPr lang="ru-RU" smtClean="0">
              <a:latin typeface="Arial" pitchFamily="34" charset="0"/>
              <a:cs typeface="Arial" pitchFamily="34" charset="0"/>
            </a:rPr>
            <a:t>Подбор дидактических пособий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CAD9E527-ADDC-4333-AFA8-9BBB6AE0988E}" type="parTrans" cxnId="{FFB42D60-F068-4220-9AA0-ACC21E98CD73}">
      <dgm:prSet/>
      <dgm:spPr/>
      <dgm:t>
        <a:bodyPr/>
        <a:lstStyle/>
        <a:p>
          <a:endParaRPr lang="ru-RU"/>
        </a:p>
      </dgm:t>
    </dgm:pt>
    <dgm:pt modelId="{049FB4BA-529E-4A6C-A7E6-0B3D8B62342F}" type="sibTrans" cxnId="{FFB42D60-F068-4220-9AA0-ACC21E98CD73}">
      <dgm:prSet/>
      <dgm:spPr/>
      <dgm:t>
        <a:bodyPr/>
        <a:lstStyle/>
        <a:p>
          <a:endParaRPr lang="ru-RU"/>
        </a:p>
      </dgm:t>
    </dgm:pt>
    <dgm:pt modelId="{44519EAF-722A-47A0-BEF7-A736A163B8C2}">
      <dgm:prSet phldrT="[Текст]"/>
      <dgm:spPr/>
      <dgm:t>
        <a:bodyPr/>
        <a:lstStyle/>
        <a:p>
          <a:r>
            <a:rPr lang="ru-RU" smtClean="0">
              <a:latin typeface="Arial" pitchFamily="34" charset="0"/>
              <a:cs typeface="Arial" pitchFamily="34" charset="0"/>
            </a:rPr>
            <a:t>Подбор аудиозаписей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063D8B52-76C9-493E-B25B-082597D81353}" type="parTrans" cxnId="{EC29DCDD-CC90-449A-A170-1E38E40BA1D1}">
      <dgm:prSet/>
      <dgm:spPr/>
      <dgm:t>
        <a:bodyPr/>
        <a:lstStyle/>
        <a:p>
          <a:endParaRPr lang="ru-RU"/>
        </a:p>
      </dgm:t>
    </dgm:pt>
    <dgm:pt modelId="{48BE702B-C735-4B65-A9A2-26D14DAF3699}" type="sibTrans" cxnId="{EC29DCDD-CC90-449A-A170-1E38E40BA1D1}">
      <dgm:prSet/>
      <dgm:spPr/>
      <dgm:t>
        <a:bodyPr/>
        <a:lstStyle/>
        <a:p>
          <a:endParaRPr lang="ru-RU"/>
        </a:p>
      </dgm:t>
    </dgm:pt>
    <dgm:pt modelId="{A6AC21DC-317E-4B4F-8BA9-09763FEA5650}">
      <dgm:prSet phldrT="[Текст]"/>
      <dgm:spPr/>
      <dgm:t>
        <a:bodyPr/>
        <a:lstStyle/>
        <a:p>
          <a:r>
            <a:rPr lang="ru-RU" smtClean="0">
              <a:latin typeface="Arial" pitchFamily="34" charset="0"/>
              <a:cs typeface="Arial" pitchFamily="34" charset="0"/>
            </a:rPr>
            <a:t>Приготовление материалов для творчества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A81693E2-A755-4931-8F6F-F591ACC46EF2}" type="parTrans" cxnId="{E7A3B55F-DCE8-4F7F-95EB-195A29B29812}">
      <dgm:prSet/>
      <dgm:spPr/>
      <dgm:t>
        <a:bodyPr/>
        <a:lstStyle/>
        <a:p>
          <a:endParaRPr lang="ru-RU"/>
        </a:p>
      </dgm:t>
    </dgm:pt>
    <dgm:pt modelId="{11CD0D8E-BEFD-4D9F-A8E3-EF287D52D56C}" type="sibTrans" cxnId="{E7A3B55F-DCE8-4F7F-95EB-195A29B29812}">
      <dgm:prSet/>
      <dgm:spPr/>
      <dgm:t>
        <a:bodyPr/>
        <a:lstStyle/>
        <a:p>
          <a:endParaRPr lang="ru-RU"/>
        </a:p>
      </dgm:t>
    </dgm:pt>
    <dgm:pt modelId="{567AF338-1ADD-44B5-B043-BF6C368E4D90}">
      <dgm:prSet phldrT="[Текст]"/>
      <dgm:spPr/>
      <dgm:t>
        <a:bodyPr/>
        <a:lstStyle/>
        <a:p>
          <a:r>
            <a:rPr lang="ru-RU" smtClean="0">
              <a:latin typeface="Arial" pitchFamily="34" charset="0"/>
              <a:cs typeface="Arial" pitchFamily="34" charset="0"/>
            </a:rPr>
            <a:t>Беседы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78936F95-E00D-4670-A6D1-CAA37B7E7523}" type="parTrans" cxnId="{5A8436E4-8E22-490C-B089-0590EC8DE3F5}">
      <dgm:prSet/>
      <dgm:spPr/>
      <dgm:t>
        <a:bodyPr/>
        <a:lstStyle/>
        <a:p>
          <a:endParaRPr lang="ru-RU"/>
        </a:p>
      </dgm:t>
    </dgm:pt>
    <dgm:pt modelId="{A309022C-2CE5-45EC-917B-205D1BA7B5B8}" type="sibTrans" cxnId="{5A8436E4-8E22-490C-B089-0590EC8DE3F5}">
      <dgm:prSet/>
      <dgm:spPr/>
      <dgm:t>
        <a:bodyPr/>
        <a:lstStyle/>
        <a:p>
          <a:endParaRPr lang="ru-RU"/>
        </a:p>
      </dgm:t>
    </dgm:pt>
    <dgm:pt modelId="{B1E44271-862D-4814-8114-A6758B6968AD}">
      <dgm:prSet phldrT="[Текст]"/>
      <dgm:spPr/>
      <dgm:t>
        <a:bodyPr/>
        <a:lstStyle/>
        <a:p>
          <a:r>
            <a:rPr lang="ru-RU" smtClean="0">
              <a:latin typeface="Arial" pitchFamily="34" charset="0"/>
              <a:cs typeface="Arial" pitchFamily="34" charset="0"/>
            </a:rPr>
            <a:t>Игры-драматизации по произведениям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79026630-1FD1-4AD6-B338-0C350800AA1A}" type="parTrans" cxnId="{59FE0BB6-8988-4BDC-B200-FEEB3FD58385}">
      <dgm:prSet/>
      <dgm:spPr/>
      <dgm:t>
        <a:bodyPr/>
        <a:lstStyle/>
        <a:p>
          <a:endParaRPr lang="ru-RU"/>
        </a:p>
      </dgm:t>
    </dgm:pt>
    <dgm:pt modelId="{82F14EB2-4666-4347-B34A-73AC3344592E}" type="sibTrans" cxnId="{59FE0BB6-8988-4BDC-B200-FEEB3FD58385}">
      <dgm:prSet/>
      <dgm:spPr/>
      <dgm:t>
        <a:bodyPr/>
        <a:lstStyle/>
        <a:p>
          <a:endParaRPr lang="ru-RU"/>
        </a:p>
      </dgm:t>
    </dgm:pt>
    <dgm:pt modelId="{402AD6F0-40CB-44D7-AA6F-84758C2DB77A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Наблюдения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87041DCE-68B7-4682-81A3-A9D7DF55FABA}" type="parTrans" cxnId="{00BC2B0A-3C9C-4E9B-855A-8546BDD56F88}">
      <dgm:prSet/>
      <dgm:spPr/>
      <dgm:t>
        <a:bodyPr/>
        <a:lstStyle/>
        <a:p>
          <a:endParaRPr lang="ru-RU"/>
        </a:p>
      </dgm:t>
    </dgm:pt>
    <dgm:pt modelId="{E3ADBFBD-39AF-4BF6-9065-98BB000218F3}" type="sibTrans" cxnId="{00BC2B0A-3C9C-4E9B-855A-8546BDD56F88}">
      <dgm:prSet/>
      <dgm:spPr/>
      <dgm:t>
        <a:bodyPr/>
        <a:lstStyle/>
        <a:p>
          <a:endParaRPr lang="ru-RU"/>
        </a:p>
      </dgm:t>
    </dgm:pt>
    <dgm:pt modelId="{B822E61E-5393-44B9-8CFF-3F41290D45DB}">
      <dgm:prSet phldrT="[Текст]"/>
      <dgm:spPr/>
      <dgm:t>
        <a:bodyPr/>
        <a:lstStyle/>
        <a:p>
          <a:r>
            <a:rPr lang="ru-RU" smtClean="0">
              <a:latin typeface="Arial" pitchFamily="34" charset="0"/>
              <a:cs typeface="Arial" pitchFamily="34" charset="0"/>
            </a:rPr>
            <a:t>Календарь природы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E00379A9-5031-411E-A93C-9D1CCA5DA518}" type="parTrans" cxnId="{875A99DF-458B-49D2-9B57-F6300B2A0E9A}">
      <dgm:prSet/>
      <dgm:spPr/>
      <dgm:t>
        <a:bodyPr/>
        <a:lstStyle/>
        <a:p>
          <a:endParaRPr lang="ru-RU"/>
        </a:p>
      </dgm:t>
    </dgm:pt>
    <dgm:pt modelId="{D323C789-8584-44EA-A9B2-F3FB0BA0D963}" type="sibTrans" cxnId="{875A99DF-458B-49D2-9B57-F6300B2A0E9A}">
      <dgm:prSet/>
      <dgm:spPr/>
      <dgm:t>
        <a:bodyPr/>
        <a:lstStyle/>
        <a:p>
          <a:endParaRPr lang="ru-RU"/>
        </a:p>
      </dgm:t>
    </dgm:pt>
    <dgm:pt modelId="{13F60721-4C11-4A96-88DD-EC347C3CC97D}">
      <dgm:prSet phldrT="[Текст]"/>
      <dgm:spPr/>
      <dgm:t>
        <a:bodyPr/>
        <a:lstStyle/>
        <a:p>
          <a:endParaRPr lang="ru-RU" dirty="0"/>
        </a:p>
      </dgm:t>
    </dgm:pt>
    <dgm:pt modelId="{13F3D1B2-EC78-4CBA-B90C-CC3B94ADDDAE}" type="parTrans" cxnId="{87830E95-691A-42CE-B548-5D7F25E15191}">
      <dgm:prSet/>
      <dgm:spPr/>
      <dgm:t>
        <a:bodyPr/>
        <a:lstStyle/>
        <a:p>
          <a:endParaRPr lang="ru-RU"/>
        </a:p>
      </dgm:t>
    </dgm:pt>
    <dgm:pt modelId="{680432CA-769E-4DCC-9392-E3A5CD165CE4}" type="sibTrans" cxnId="{87830E95-691A-42CE-B548-5D7F25E15191}">
      <dgm:prSet/>
      <dgm:spPr/>
      <dgm:t>
        <a:bodyPr/>
        <a:lstStyle/>
        <a:p>
          <a:endParaRPr lang="ru-RU"/>
        </a:p>
      </dgm:t>
    </dgm:pt>
    <dgm:pt modelId="{4F2F7AF6-64AB-45E1-8E7A-5DA22ABD0944}">
      <dgm:prSet phldrT="[Текст]"/>
      <dgm:spPr/>
      <dgm:t>
        <a:bodyPr/>
        <a:lstStyle/>
        <a:p>
          <a:r>
            <a:rPr lang="ru-RU" smtClean="0">
              <a:latin typeface="Arial" pitchFamily="34" charset="0"/>
              <a:cs typeface="Arial" pitchFamily="34" charset="0"/>
            </a:rPr>
            <a:t>Музыкальное творчество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2DD951C7-FC58-4740-A528-89B84861DF68}" type="parTrans" cxnId="{C0DC1EC3-F7F1-43A5-88BA-55A9ECB757A9}">
      <dgm:prSet/>
      <dgm:spPr/>
      <dgm:t>
        <a:bodyPr/>
        <a:lstStyle/>
        <a:p>
          <a:endParaRPr lang="ru-RU"/>
        </a:p>
      </dgm:t>
    </dgm:pt>
    <dgm:pt modelId="{D44ADB98-8C7F-4297-8CC8-07C77B57EBA8}" type="sibTrans" cxnId="{C0DC1EC3-F7F1-43A5-88BA-55A9ECB757A9}">
      <dgm:prSet/>
      <dgm:spPr/>
      <dgm:t>
        <a:bodyPr/>
        <a:lstStyle/>
        <a:p>
          <a:endParaRPr lang="ru-RU"/>
        </a:p>
      </dgm:t>
    </dgm:pt>
    <dgm:pt modelId="{32A47125-B336-4F12-8C24-5F69884E108C}">
      <dgm:prSet phldrT="[Текст]"/>
      <dgm:spPr/>
      <dgm:t>
        <a:bodyPr/>
        <a:lstStyle/>
        <a:p>
          <a:r>
            <a:rPr lang="ru-RU" smtClean="0">
              <a:latin typeface="Arial" pitchFamily="34" charset="0"/>
              <a:cs typeface="Arial" pitchFamily="34" charset="0"/>
            </a:rPr>
            <a:t>Творческая деятельность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64C323D1-AD45-4B66-AA17-021880E511D3}" type="parTrans" cxnId="{AFD82545-F0E2-406B-B8AC-8CC06AB9A285}">
      <dgm:prSet/>
      <dgm:spPr/>
      <dgm:t>
        <a:bodyPr/>
        <a:lstStyle/>
        <a:p>
          <a:endParaRPr lang="ru-RU"/>
        </a:p>
      </dgm:t>
    </dgm:pt>
    <dgm:pt modelId="{1C6DA0D6-324E-40B8-9D04-5332E9CCD479}" type="sibTrans" cxnId="{AFD82545-F0E2-406B-B8AC-8CC06AB9A285}">
      <dgm:prSet/>
      <dgm:spPr/>
      <dgm:t>
        <a:bodyPr/>
        <a:lstStyle/>
        <a:p>
          <a:endParaRPr lang="ru-RU"/>
        </a:p>
      </dgm:t>
    </dgm:pt>
    <dgm:pt modelId="{95004D90-FF52-4EC8-B016-9BDF0089C0FF}">
      <dgm:prSet phldrT="[Текст]"/>
      <dgm:spPr/>
      <dgm:t>
        <a:bodyPr/>
        <a:lstStyle/>
        <a:p>
          <a:r>
            <a:rPr lang="ru-RU" smtClean="0">
              <a:latin typeface="Arial" pitchFamily="34" charset="0"/>
              <a:cs typeface="Arial" pitchFamily="34" charset="0"/>
            </a:rPr>
            <a:t>Трудовая деятельность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E13A6BD4-BDD0-4BAD-8685-90B0023A3FBB}" type="parTrans" cxnId="{F6B2415D-632D-42B6-9D7E-E94FD690F8CF}">
      <dgm:prSet/>
      <dgm:spPr/>
      <dgm:t>
        <a:bodyPr/>
        <a:lstStyle/>
        <a:p>
          <a:endParaRPr lang="ru-RU"/>
        </a:p>
      </dgm:t>
    </dgm:pt>
    <dgm:pt modelId="{597A49EE-F092-4B1D-A429-C262EF11A5D9}" type="sibTrans" cxnId="{F6B2415D-632D-42B6-9D7E-E94FD690F8CF}">
      <dgm:prSet/>
      <dgm:spPr/>
      <dgm:t>
        <a:bodyPr/>
        <a:lstStyle/>
        <a:p>
          <a:endParaRPr lang="ru-RU"/>
        </a:p>
      </dgm:t>
    </dgm:pt>
    <dgm:pt modelId="{92588E15-5EF3-469C-8BCB-A2130AEEFD97}">
      <dgm:prSet phldrT="[Текст]"/>
      <dgm:spPr/>
      <dgm:t>
        <a:bodyPr/>
        <a:lstStyle/>
        <a:p>
          <a:r>
            <a:rPr lang="ru-RU" smtClean="0">
              <a:latin typeface="Arial" pitchFamily="34" charset="0"/>
              <a:cs typeface="Arial" pitchFamily="34" charset="0"/>
            </a:rPr>
            <a:t>Проведение развлечения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615E1279-E3FD-46B6-AFB5-497DA6634E06}" type="parTrans" cxnId="{1F26AEF5-8C1F-4D6F-BF6A-14AF789740B9}">
      <dgm:prSet/>
      <dgm:spPr/>
      <dgm:t>
        <a:bodyPr/>
        <a:lstStyle/>
        <a:p>
          <a:endParaRPr lang="ru-RU"/>
        </a:p>
      </dgm:t>
    </dgm:pt>
    <dgm:pt modelId="{5DAD1DE8-0B60-4FDF-82A4-635999A1275B}" type="sibTrans" cxnId="{1F26AEF5-8C1F-4D6F-BF6A-14AF789740B9}">
      <dgm:prSet/>
      <dgm:spPr/>
      <dgm:t>
        <a:bodyPr/>
        <a:lstStyle/>
        <a:p>
          <a:endParaRPr lang="ru-RU"/>
        </a:p>
      </dgm:t>
    </dgm:pt>
    <dgm:pt modelId="{974F520D-2E43-4DA3-82CE-8CEFE4BF27D0}">
      <dgm:prSet phldrT="[Текст]"/>
      <dgm:spPr/>
      <dgm:t>
        <a:bodyPr/>
        <a:lstStyle/>
        <a:p>
          <a:r>
            <a:rPr lang="ru-RU" smtClean="0">
              <a:latin typeface="Arial" pitchFamily="34" charset="0"/>
              <a:cs typeface="Arial" pitchFamily="34" charset="0"/>
            </a:rPr>
            <a:t>Выставка детских рисунков 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667E3793-4566-4DCC-8DFE-04EA67F8062B}" type="parTrans" cxnId="{290E3362-75DA-41BA-9743-1849D52F9FD5}">
      <dgm:prSet/>
      <dgm:spPr/>
      <dgm:t>
        <a:bodyPr/>
        <a:lstStyle/>
        <a:p>
          <a:endParaRPr lang="ru-RU"/>
        </a:p>
      </dgm:t>
    </dgm:pt>
    <dgm:pt modelId="{D1074D02-EF8F-46FA-B648-BFAAC8F0F832}" type="sibTrans" cxnId="{290E3362-75DA-41BA-9743-1849D52F9FD5}">
      <dgm:prSet/>
      <dgm:spPr/>
      <dgm:t>
        <a:bodyPr/>
        <a:lstStyle/>
        <a:p>
          <a:endParaRPr lang="ru-RU"/>
        </a:p>
      </dgm:t>
    </dgm:pt>
    <dgm:pt modelId="{EDAC14B2-DC6F-4498-8B18-CE8C63C2B135}">
      <dgm:prSet phldrT="[Текст]"/>
      <dgm:spPr/>
      <dgm:t>
        <a:bodyPr/>
        <a:lstStyle/>
        <a:p>
          <a:r>
            <a:rPr lang="ru-RU" smtClean="0">
              <a:latin typeface="Arial" pitchFamily="34" charset="0"/>
              <a:cs typeface="Arial" pitchFamily="34" charset="0"/>
            </a:rPr>
            <a:t>Совместная творческая работа воспитателей и детей.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2A3D0B36-8453-453A-BD8B-D85452B816FD}" type="parTrans" cxnId="{FD201E96-11B5-4ED1-96CD-8124B372E5A3}">
      <dgm:prSet/>
      <dgm:spPr/>
      <dgm:t>
        <a:bodyPr/>
        <a:lstStyle/>
        <a:p>
          <a:endParaRPr lang="ru-RU"/>
        </a:p>
      </dgm:t>
    </dgm:pt>
    <dgm:pt modelId="{28E22B19-5C16-4504-9AD9-FF41190938BD}" type="sibTrans" cxnId="{FD201E96-11B5-4ED1-96CD-8124B372E5A3}">
      <dgm:prSet/>
      <dgm:spPr/>
      <dgm:t>
        <a:bodyPr/>
        <a:lstStyle/>
        <a:p>
          <a:endParaRPr lang="ru-RU"/>
        </a:p>
      </dgm:t>
    </dgm:pt>
    <dgm:pt modelId="{99546955-327C-438B-A193-917BCB87F2E4}">
      <dgm:prSet phldrT="[Текст]"/>
      <dgm:spPr/>
      <dgm:t>
        <a:bodyPr/>
        <a:lstStyle/>
        <a:p>
          <a:r>
            <a:rPr lang="ru-RU" smtClean="0">
              <a:latin typeface="Arial" pitchFamily="34" charset="0"/>
              <a:cs typeface="Arial" pitchFamily="34" charset="0"/>
            </a:rPr>
            <a:t>Родительское собрание (нетрадиционн</a:t>
          </a:r>
          <a:r>
            <a:rPr lang="ru-RU" smtClean="0"/>
            <a:t>ое)</a:t>
          </a:r>
          <a:endParaRPr lang="ru-RU" dirty="0"/>
        </a:p>
      </dgm:t>
    </dgm:pt>
    <dgm:pt modelId="{7ACDB96A-BA5B-42E7-9E1F-8E9BC2C2FE70}" type="parTrans" cxnId="{3A557667-B130-4098-9F1F-51C05A96A7F5}">
      <dgm:prSet/>
      <dgm:spPr/>
      <dgm:t>
        <a:bodyPr/>
        <a:lstStyle/>
        <a:p>
          <a:endParaRPr lang="ru-RU"/>
        </a:p>
      </dgm:t>
    </dgm:pt>
    <dgm:pt modelId="{97128D10-6B64-4116-A68E-40E2C773F328}" type="sibTrans" cxnId="{3A557667-B130-4098-9F1F-51C05A96A7F5}">
      <dgm:prSet/>
      <dgm:spPr/>
      <dgm:t>
        <a:bodyPr/>
        <a:lstStyle/>
        <a:p>
          <a:endParaRPr lang="ru-RU"/>
        </a:p>
      </dgm:t>
    </dgm:pt>
    <dgm:pt modelId="{A7B2665E-23CC-4F1E-B868-8E9F11977ED8}" type="pres">
      <dgm:prSet presAssocID="{32E2E3D9-ADD4-4FF5-969A-E9823F00F53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B25E79-9D24-44BD-BDA4-FA7A10FEDF00}" type="pres">
      <dgm:prSet presAssocID="{78B3B35F-59E2-42A3-B896-E839873896C4}" presName="composite" presStyleCnt="0"/>
      <dgm:spPr/>
      <dgm:t>
        <a:bodyPr/>
        <a:lstStyle/>
        <a:p>
          <a:endParaRPr lang="ru-RU"/>
        </a:p>
      </dgm:t>
    </dgm:pt>
    <dgm:pt modelId="{1BA6C6A0-0207-4153-966B-08229EB6E102}" type="pres">
      <dgm:prSet presAssocID="{78B3B35F-59E2-42A3-B896-E839873896C4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57A79F-9B51-4F62-BD7A-B246EEB2F11D}" type="pres">
      <dgm:prSet presAssocID="{78B3B35F-59E2-42A3-B896-E839873896C4}" presName="parSh" presStyleLbl="node1" presStyleIdx="0" presStyleCnt="3"/>
      <dgm:spPr/>
      <dgm:t>
        <a:bodyPr/>
        <a:lstStyle/>
        <a:p>
          <a:endParaRPr lang="ru-RU"/>
        </a:p>
      </dgm:t>
    </dgm:pt>
    <dgm:pt modelId="{2D1C7F98-D287-4567-8EEC-32D6F3720906}" type="pres">
      <dgm:prSet presAssocID="{78B3B35F-59E2-42A3-B896-E839873896C4}" presName="desTx" presStyleLbl="fgAcc1" presStyleIdx="0" presStyleCnt="3" custLinFactNeighborX="146" custLinFactNeighborY="31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C75546-D480-4D40-806F-25EAD40BD926}" type="pres">
      <dgm:prSet presAssocID="{9B94DC22-7151-4A43-BAD7-E0C1F413A01E}" presName="sibTrans" presStyleLbl="sibTrans2D1" presStyleIdx="0" presStyleCnt="2"/>
      <dgm:spPr/>
      <dgm:t>
        <a:bodyPr/>
        <a:lstStyle/>
        <a:p>
          <a:endParaRPr lang="ru-RU"/>
        </a:p>
      </dgm:t>
    </dgm:pt>
    <dgm:pt modelId="{649BE6EC-3722-4798-AEAB-0186760F80D4}" type="pres">
      <dgm:prSet presAssocID="{9B94DC22-7151-4A43-BAD7-E0C1F413A01E}" presName="connTx" presStyleLbl="sibTrans2D1" presStyleIdx="0" presStyleCnt="2"/>
      <dgm:spPr/>
      <dgm:t>
        <a:bodyPr/>
        <a:lstStyle/>
        <a:p>
          <a:endParaRPr lang="ru-RU"/>
        </a:p>
      </dgm:t>
    </dgm:pt>
    <dgm:pt modelId="{1F63BCD8-49A6-46E7-8A80-61D8CDF855F6}" type="pres">
      <dgm:prSet presAssocID="{8BB1187F-3DC9-4A22-A939-27EA3B3E627A}" presName="composite" presStyleCnt="0"/>
      <dgm:spPr/>
      <dgm:t>
        <a:bodyPr/>
        <a:lstStyle/>
        <a:p>
          <a:endParaRPr lang="ru-RU"/>
        </a:p>
      </dgm:t>
    </dgm:pt>
    <dgm:pt modelId="{8BF98ED7-6728-4D3C-B68E-ABC55C4C3844}" type="pres">
      <dgm:prSet presAssocID="{8BB1187F-3DC9-4A22-A939-27EA3B3E627A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CD5C01-FB64-42CF-ADC0-C90D70C1319B}" type="pres">
      <dgm:prSet presAssocID="{8BB1187F-3DC9-4A22-A939-27EA3B3E627A}" presName="parSh" presStyleLbl="node1" presStyleIdx="1" presStyleCnt="3"/>
      <dgm:spPr/>
      <dgm:t>
        <a:bodyPr/>
        <a:lstStyle/>
        <a:p>
          <a:endParaRPr lang="ru-RU"/>
        </a:p>
      </dgm:t>
    </dgm:pt>
    <dgm:pt modelId="{DB38DF75-6296-4343-B97B-0BAC803218AB}" type="pres">
      <dgm:prSet presAssocID="{8BB1187F-3DC9-4A22-A939-27EA3B3E627A}" presName="desTx" presStyleLbl="fgAcc1" presStyleIdx="1" presStyleCnt="3" custLinFactNeighborX="2890" custLinFactNeighborY="46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8F30A7-61F4-4725-9DD6-12806AE6DC40}" type="pres">
      <dgm:prSet presAssocID="{7EC91946-7742-47E3-A090-1A37A095D666}" presName="sibTrans" presStyleLbl="sibTrans2D1" presStyleIdx="1" presStyleCnt="2"/>
      <dgm:spPr/>
      <dgm:t>
        <a:bodyPr/>
        <a:lstStyle/>
        <a:p>
          <a:endParaRPr lang="ru-RU"/>
        </a:p>
      </dgm:t>
    </dgm:pt>
    <dgm:pt modelId="{3ED53852-78F8-4E0B-891E-CCB68288E26F}" type="pres">
      <dgm:prSet presAssocID="{7EC91946-7742-47E3-A090-1A37A095D666}" presName="connTx" presStyleLbl="sibTrans2D1" presStyleIdx="1" presStyleCnt="2"/>
      <dgm:spPr/>
      <dgm:t>
        <a:bodyPr/>
        <a:lstStyle/>
        <a:p>
          <a:endParaRPr lang="ru-RU"/>
        </a:p>
      </dgm:t>
    </dgm:pt>
    <dgm:pt modelId="{64C1F959-6B9F-4E68-B4BA-62E93D2206B2}" type="pres">
      <dgm:prSet presAssocID="{3797FB4A-522D-446D-9841-C81E22943D16}" presName="composite" presStyleCnt="0"/>
      <dgm:spPr/>
      <dgm:t>
        <a:bodyPr/>
        <a:lstStyle/>
        <a:p>
          <a:endParaRPr lang="ru-RU"/>
        </a:p>
      </dgm:t>
    </dgm:pt>
    <dgm:pt modelId="{E99C98C5-2C7A-4761-B789-8C0837D442FE}" type="pres">
      <dgm:prSet presAssocID="{3797FB4A-522D-446D-9841-C81E22943D16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C65D59-9297-4330-952B-28CD5E32DCBB}" type="pres">
      <dgm:prSet presAssocID="{3797FB4A-522D-446D-9841-C81E22943D16}" presName="parSh" presStyleLbl="node1" presStyleIdx="2" presStyleCnt="3"/>
      <dgm:spPr/>
      <dgm:t>
        <a:bodyPr/>
        <a:lstStyle/>
        <a:p>
          <a:endParaRPr lang="ru-RU"/>
        </a:p>
      </dgm:t>
    </dgm:pt>
    <dgm:pt modelId="{AA9D7F47-2021-4D49-A6B1-CAACCC8B1DE6}" type="pres">
      <dgm:prSet presAssocID="{3797FB4A-522D-446D-9841-C81E22943D16}" presName="desTx" presStyleLbl="fgAcc1" presStyleIdx="2" presStyleCnt="3" custLinFactNeighborX="-3795" custLinFactNeighborY="46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B2415D-632D-42B6-9D7E-E94FD690F8CF}" srcId="{8BB1187F-3DC9-4A22-A939-27EA3B3E627A}" destId="{95004D90-FF52-4EC8-B016-9BDF0089C0FF}" srcOrd="7" destOrd="0" parTransId="{E13A6BD4-BDD0-4BAD-8685-90B0023A3FBB}" sibTransId="{597A49EE-F092-4B1D-A429-C262EF11A5D9}"/>
    <dgm:cxn modelId="{1CF67C21-149F-4FD5-9999-E1539A4AAA65}" type="presOf" srcId="{EDAC14B2-DC6F-4498-8B18-CE8C63C2B135}" destId="{AA9D7F47-2021-4D49-A6B1-CAACCC8B1DE6}" srcOrd="0" destOrd="3" presId="urn:microsoft.com/office/officeart/2005/8/layout/process3"/>
    <dgm:cxn modelId="{0ED60F2C-B846-4096-A9D3-11551ACEC0B0}" type="presOf" srcId="{7EC91946-7742-47E3-A090-1A37A095D666}" destId="{6F8F30A7-61F4-4725-9DD6-12806AE6DC40}" srcOrd="0" destOrd="0" presId="urn:microsoft.com/office/officeart/2005/8/layout/process3"/>
    <dgm:cxn modelId="{59FE0BB6-8988-4BDC-B200-FEEB3FD58385}" srcId="{8BB1187F-3DC9-4A22-A939-27EA3B3E627A}" destId="{B1E44271-862D-4814-8114-A6758B6968AD}" srcOrd="2" destOrd="0" parTransId="{79026630-1FD1-4AD6-B338-0C350800AA1A}" sibTransId="{82F14EB2-4666-4347-B34A-73AC3344592E}"/>
    <dgm:cxn modelId="{87830E95-691A-42CE-B548-5D7F25E15191}" srcId="{8BB1187F-3DC9-4A22-A939-27EA3B3E627A}" destId="{13F60721-4C11-4A96-88DD-EC347C3CC97D}" srcOrd="8" destOrd="0" parTransId="{13F3D1B2-EC78-4CBA-B90C-CC3B94ADDDAE}" sibTransId="{680432CA-769E-4DCC-9392-E3A5CD165CE4}"/>
    <dgm:cxn modelId="{AFD82545-F0E2-406B-B8AC-8CC06AB9A285}" srcId="{8BB1187F-3DC9-4A22-A939-27EA3B3E627A}" destId="{32A47125-B336-4F12-8C24-5F69884E108C}" srcOrd="5" destOrd="0" parTransId="{64C323D1-AD45-4B66-AA17-021880E511D3}" sibTransId="{1C6DA0D6-324E-40B8-9D04-5332E9CCD479}"/>
    <dgm:cxn modelId="{1A4B013D-113A-43EC-97DA-946D09ABDA44}" type="presOf" srcId="{32E2E3D9-ADD4-4FF5-969A-E9823F00F539}" destId="{A7B2665E-23CC-4F1E-B868-8E9F11977ED8}" srcOrd="0" destOrd="0" presId="urn:microsoft.com/office/officeart/2005/8/layout/process3"/>
    <dgm:cxn modelId="{E7A3B55F-DCE8-4F7F-95EB-195A29B29812}" srcId="{78B3B35F-59E2-42A3-B896-E839873896C4}" destId="{A6AC21DC-317E-4B4F-8BA9-09763FEA5650}" srcOrd="4" destOrd="0" parTransId="{A81693E2-A755-4931-8F6F-F591ACC46EF2}" sibTransId="{11CD0D8E-BEFD-4D9F-A8E3-EF287D52D56C}"/>
    <dgm:cxn modelId="{5CDAC932-C503-4BFF-A100-CDE3E06CC866}" type="presOf" srcId="{E50AC30D-5D77-4912-91F6-70036100E440}" destId="{DB38DF75-6296-4343-B97B-0BAC803218AB}" srcOrd="0" destOrd="0" presId="urn:microsoft.com/office/officeart/2005/8/layout/process3"/>
    <dgm:cxn modelId="{3A6A7DB8-76F7-40E5-8E78-431A82E5E301}" type="presOf" srcId="{9B94DC22-7151-4A43-BAD7-E0C1F413A01E}" destId="{FFC75546-D480-4D40-806F-25EAD40BD926}" srcOrd="0" destOrd="0" presId="urn:microsoft.com/office/officeart/2005/8/layout/process3"/>
    <dgm:cxn modelId="{3D23793D-8207-4CE0-A374-6268B791CDAE}" srcId="{32E2E3D9-ADD4-4FF5-969A-E9823F00F539}" destId="{8BB1187F-3DC9-4A22-A939-27EA3B3E627A}" srcOrd="1" destOrd="0" parTransId="{27072476-FB41-4422-8C2B-93F5E3E24A1A}" sibTransId="{7EC91946-7742-47E3-A090-1A37A095D666}"/>
    <dgm:cxn modelId="{B8559F56-50B7-4C6F-9359-012557A162C4}" type="presOf" srcId="{99546955-327C-438B-A193-917BCB87F2E4}" destId="{AA9D7F47-2021-4D49-A6B1-CAACCC8B1DE6}" srcOrd="0" destOrd="4" presId="urn:microsoft.com/office/officeart/2005/8/layout/process3"/>
    <dgm:cxn modelId="{5EC8EA35-E5F6-45EC-A569-AED717BBCB8B}" type="presOf" srcId="{567AF338-1ADD-44B5-B043-BF6C368E4D90}" destId="{DB38DF75-6296-4343-B97B-0BAC803218AB}" srcOrd="0" destOrd="1" presId="urn:microsoft.com/office/officeart/2005/8/layout/process3"/>
    <dgm:cxn modelId="{857A428C-C0C8-4529-9E21-1B06F3BA9A9D}" type="presOf" srcId="{92588E15-5EF3-469C-8BCB-A2130AEEFD97}" destId="{AA9D7F47-2021-4D49-A6B1-CAACCC8B1DE6}" srcOrd="0" destOrd="1" presId="urn:microsoft.com/office/officeart/2005/8/layout/process3"/>
    <dgm:cxn modelId="{3B6E2A6D-B96E-4C32-AB89-3F657DE9B8C0}" srcId="{78B3B35F-59E2-42A3-B896-E839873896C4}" destId="{B06ACD33-E4F8-420A-867C-E93BE9F3C625}" srcOrd="1" destOrd="0" parTransId="{D784D988-A1A6-43AB-83CE-F7A9D7D44137}" sibTransId="{4DB68D4E-0B37-4D76-BE18-DA677189E4BB}"/>
    <dgm:cxn modelId="{5C3CFB4E-BBCF-4F8F-B763-2B6800C270CD}" type="presOf" srcId="{95004D90-FF52-4EC8-B016-9BDF0089C0FF}" destId="{DB38DF75-6296-4343-B97B-0BAC803218AB}" srcOrd="0" destOrd="7" presId="urn:microsoft.com/office/officeart/2005/8/layout/process3"/>
    <dgm:cxn modelId="{F8FC0848-4495-4B39-A8E1-6F8FDA7C84E8}" type="presOf" srcId="{3797FB4A-522D-446D-9841-C81E22943D16}" destId="{B0C65D59-9297-4330-952B-28CD5E32DCBB}" srcOrd="1" destOrd="0" presId="urn:microsoft.com/office/officeart/2005/8/layout/process3"/>
    <dgm:cxn modelId="{4770D6B3-1904-401A-928C-CEFBF18331ED}" type="presOf" srcId="{974F520D-2E43-4DA3-82CE-8CEFE4BF27D0}" destId="{AA9D7F47-2021-4D49-A6B1-CAACCC8B1DE6}" srcOrd="0" destOrd="2" presId="urn:microsoft.com/office/officeart/2005/8/layout/process3"/>
    <dgm:cxn modelId="{00BC2B0A-3C9C-4E9B-855A-8546BDD56F88}" srcId="{8BB1187F-3DC9-4A22-A939-27EA3B3E627A}" destId="{402AD6F0-40CB-44D7-AA6F-84758C2DB77A}" srcOrd="3" destOrd="0" parTransId="{87041DCE-68B7-4682-81A3-A9D7DF55FABA}" sibTransId="{E3ADBFBD-39AF-4BF6-9065-98BB000218F3}"/>
    <dgm:cxn modelId="{BAF39F92-625A-4737-9EB5-E4B3B38132BD}" type="presOf" srcId="{B1E44271-862D-4814-8114-A6758B6968AD}" destId="{DB38DF75-6296-4343-B97B-0BAC803218AB}" srcOrd="0" destOrd="2" presId="urn:microsoft.com/office/officeart/2005/8/layout/process3"/>
    <dgm:cxn modelId="{E4F8D3F3-E8B3-4AD5-8D73-53BB66E3D135}" type="presOf" srcId="{7EC91946-7742-47E3-A090-1A37A095D666}" destId="{3ED53852-78F8-4E0B-891E-CCB68288E26F}" srcOrd="1" destOrd="0" presId="urn:microsoft.com/office/officeart/2005/8/layout/process3"/>
    <dgm:cxn modelId="{86DB7276-F714-4C77-B1D0-0676728C33F1}" type="presOf" srcId="{8BB1187F-3DC9-4A22-A939-27EA3B3E627A}" destId="{8BF98ED7-6728-4D3C-B68E-ABC55C4C3844}" srcOrd="0" destOrd="0" presId="urn:microsoft.com/office/officeart/2005/8/layout/process3"/>
    <dgm:cxn modelId="{EC29DCDD-CC90-449A-A170-1E38E40BA1D1}" srcId="{78B3B35F-59E2-42A3-B896-E839873896C4}" destId="{44519EAF-722A-47A0-BEF7-A736A163B8C2}" srcOrd="3" destOrd="0" parTransId="{063D8B52-76C9-493E-B25B-082597D81353}" sibTransId="{48BE702B-C735-4B65-A9A2-26D14DAF3699}"/>
    <dgm:cxn modelId="{875A99DF-458B-49D2-9B57-F6300B2A0E9A}" srcId="{8BB1187F-3DC9-4A22-A939-27EA3B3E627A}" destId="{B822E61E-5393-44B9-8CFF-3F41290D45DB}" srcOrd="4" destOrd="0" parTransId="{E00379A9-5031-411E-A93C-9D1CCA5DA518}" sibTransId="{D323C789-8584-44EA-A9B2-F3FB0BA0D963}"/>
    <dgm:cxn modelId="{3A557667-B130-4098-9F1F-51C05A96A7F5}" srcId="{3797FB4A-522D-446D-9841-C81E22943D16}" destId="{99546955-327C-438B-A193-917BCB87F2E4}" srcOrd="4" destOrd="0" parTransId="{7ACDB96A-BA5B-42E7-9E1F-8E9BC2C2FE70}" sibTransId="{97128D10-6B64-4116-A68E-40E2C773F328}"/>
    <dgm:cxn modelId="{C0DC1EC3-F7F1-43A5-88BA-55A9ECB757A9}" srcId="{8BB1187F-3DC9-4A22-A939-27EA3B3E627A}" destId="{4F2F7AF6-64AB-45E1-8E7A-5DA22ABD0944}" srcOrd="6" destOrd="0" parTransId="{2DD951C7-FC58-4740-A528-89B84861DF68}" sibTransId="{D44ADB98-8C7F-4297-8CC8-07C77B57EBA8}"/>
    <dgm:cxn modelId="{5A8436E4-8E22-490C-B089-0590EC8DE3F5}" srcId="{8BB1187F-3DC9-4A22-A939-27EA3B3E627A}" destId="{567AF338-1ADD-44B5-B043-BF6C368E4D90}" srcOrd="1" destOrd="0" parTransId="{78936F95-E00D-4670-A6D1-CAA37B7E7523}" sibTransId="{A309022C-2CE5-45EC-917B-205D1BA7B5B8}"/>
    <dgm:cxn modelId="{D98F5167-4EAB-40BD-9666-04D3733984EE}" type="presOf" srcId="{8BB1187F-3DC9-4A22-A939-27EA3B3E627A}" destId="{67CD5C01-FB64-42CF-ADC0-C90D70C1319B}" srcOrd="1" destOrd="0" presId="urn:microsoft.com/office/officeart/2005/8/layout/process3"/>
    <dgm:cxn modelId="{7154A9C8-563A-473B-845B-49A7A6A04F9C}" type="presOf" srcId="{402AD6F0-40CB-44D7-AA6F-84758C2DB77A}" destId="{DB38DF75-6296-4343-B97B-0BAC803218AB}" srcOrd="0" destOrd="3" presId="urn:microsoft.com/office/officeart/2005/8/layout/process3"/>
    <dgm:cxn modelId="{138AF1D8-4BAF-431C-BB12-884BB1407A53}" type="presOf" srcId="{E763B154-11C9-4595-8093-35E1DB9808AE}" destId="{AA9D7F47-2021-4D49-A6B1-CAACCC8B1DE6}" srcOrd="0" destOrd="0" presId="urn:microsoft.com/office/officeart/2005/8/layout/process3"/>
    <dgm:cxn modelId="{CCB0BF77-D117-40E2-9B55-6851562CEC75}" type="presOf" srcId="{B06ACD33-E4F8-420A-867C-E93BE9F3C625}" destId="{2D1C7F98-D287-4567-8EEC-32D6F3720906}" srcOrd="0" destOrd="1" presId="urn:microsoft.com/office/officeart/2005/8/layout/process3"/>
    <dgm:cxn modelId="{6990FAEE-76CF-4BEE-9ED9-9F93BEFB63E8}" srcId="{8BB1187F-3DC9-4A22-A939-27EA3B3E627A}" destId="{E50AC30D-5D77-4912-91F6-70036100E440}" srcOrd="0" destOrd="0" parTransId="{A19FC1B0-F90C-4AD5-8896-6565E961CCD0}" sibTransId="{C77D446E-D138-4D50-A6E6-71BD8FA182B7}"/>
    <dgm:cxn modelId="{FF024974-6DBF-4DDE-9B99-CEC3BDB55D21}" srcId="{32E2E3D9-ADD4-4FF5-969A-E9823F00F539}" destId="{3797FB4A-522D-446D-9841-C81E22943D16}" srcOrd="2" destOrd="0" parTransId="{86FEFA5C-325B-4FC0-8631-E165E1F582C7}" sibTransId="{20151E6F-89D7-462D-84B9-814FACDBBDE5}"/>
    <dgm:cxn modelId="{A3035625-CAA4-4E1E-8E67-95F8C76A8C42}" type="presOf" srcId="{9B94DC22-7151-4A43-BAD7-E0C1F413A01E}" destId="{649BE6EC-3722-4798-AEAB-0186760F80D4}" srcOrd="1" destOrd="0" presId="urn:microsoft.com/office/officeart/2005/8/layout/process3"/>
    <dgm:cxn modelId="{290E3362-75DA-41BA-9743-1849D52F9FD5}" srcId="{3797FB4A-522D-446D-9841-C81E22943D16}" destId="{974F520D-2E43-4DA3-82CE-8CEFE4BF27D0}" srcOrd="2" destOrd="0" parTransId="{667E3793-4566-4DCC-8DFE-04EA67F8062B}" sibTransId="{D1074D02-EF8F-46FA-B648-BFAAC8F0F832}"/>
    <dgm:cxn modelId="{D884257D-C0D1-4224-B3D9-B5C43E07F19A}" type="presOf" srcId="{53B08EC1-8A36-449C-A707-C7BAABC01F7F}" destId="{2D1C7F98-D287-4567-8EEC-32D6F3720906}" srcOrd="0" destOrd="0" presId="urn:microsoft.com/office/officeart/2005/8/layout/process3"/>
    <dgm:cxn modelId="{C5F5BD99-CA80-412F-8B25-8AB8CF1AB0B9}" type="presOf" srcId="{13F60721-4C11-4A96-88DD-EC347C3CC97D}" destId="{DB38DF75-6296-4343-B97B-0BAC803218AB}" srcOrd="0" destOrd="8" presId="urn:microsoft.com/office/officeart/2005/8/layout/process3"/>
    <dgm:cxn modelId="{B769CF15-FF36-4C9F-A7DA-B240649E806A}" srcId="{78B3B35F-59E2-42A3-B896-E839873896C4}" destId="{53B08EC1-8A36-449C-A707-C7BAABC01F7F}" srcOrd="0" destOrd="0" parTransId="{B58E2863-2B45-49E9-B377-DF601FB81A64}" sibTransId="{D4DC0C5A-61A4-4CA7-ADD7-ED94D55966DC}"/>
    <dgm:cxn modelId="{5C4CD1CF-A20A-4436-BD81-07FC7987AFC6}" type="presOf" srcId="{4F2F7AF6-64AB-45E1-8E7A-5DA22ABD0944}" destId="{DB38DF75-6296-4343-B97B-0BAC803218AB}" srcOrd="0" destOrd="6" presId="urn:microsoft.com/office/officeart/2005/8/layout/process3"/>
    <dgm:cxn modelId="{FD201E96-11B5-4ED1-96CD-8124B372E5A3}" srcId="{3797FB4A-522D-446D-9841-C81E22943D16}" destId="{EDAC14B2-DC6F-4498-8B18-CE8C63C2B135}" srcOrd="3" destOrd="0" parTransId="{2A3D0B36-8453-453A-BD8B-D85452B816FD}" sibTransId="{28E22B19-5C16-4504-9AD9-FF41190938BD}"/>
    <dgm:cxn modelId="{EF48F164-6FF1-4916-B016-A4E94D5AD45A}" type="presOf" srcId="{3797FB4A-522D-446D-9841-C81E22943D16}" destId="{E99C98C5-2C7A-4761-B789-8C0837D442FE}" srcOrd="0" destOrd="0" presId="urn:microsoft.com/office/officeart/2005/8/layout/process3"/>
    <dgm:cxn modelId="{1F26AEF5-8C1F-4D6F-BF6A-14AF789740B9}" srcId="{3797FB4A-522D-446D-9841-C81E22943D16}" destId="{92588E15-5EF3-469C-8BCB-A2130AEEFD97}" srcOrd="1" destOrd="0" parTransId="{615E1279-E3FD-46B6-AFB5-497DA6634E06}" sibTransId="{5DAD1DE8-0B60-4FDF-82A4-635999A1275B}"/>
    <dgm:cxn modelId="{5D57CAD6-2646-4646-9619-CBDAFCC70BAC}" type="presOf" srcId="{32A47125-B336-4F12-8C24-5F69884E108C}" destId="{DB38DF75-6296-4343-B97B-0BAC803218AB}" srcOrd="0" destOrd="5" presId="urn:microsoft.com/office/officeart/2005/8/layout/process3"/>
    <dgm:cxn modelId="{986332A9-2BE0-47FB-AC60-C588E91DCF2C}" type="presOf" srcId="{78B3B35F-59E2-42A3-B896-E839873896C4}" destId="{1BA6C6A0-0207-4153-966B-08229EB6E102}" srcOrd="0" destOrd="0" presId="urn:microsoft.com/office/officeart/2005/8/layout/process3"/>
    <dgm:cxn modelId="{A7FAB909-BECC-4ABC-B08C-6A34241FB758}" type="presOf" srcId="{A6AC21DC-317E-4B4F-8BA9-09763FEA5650}" destId="{2D1C7F98-D287-4567-8EEC-32D6F3720906}" srcOrd="0" destOrd="4" presId="urn:microsoft.com/office/officeart/2005/8/layout/process3"/>
    <dgm:cxn modelId="{A041D4F5-4FFB-447B-B6BF-EFC0652B3731}" type="presOf" srcId="{44519EAF-722A-47A0-BEF7-A736A163B8C2}" destId="{2D1C7F98-D287-4567-8EEC-32D6F3720906}" srcOrd="0" destOrd="3" presId="urn:microsoft.com/office/officeart/2005/8/layout/process3"/>
    <dgm:cxn modelId="{FFB42D60-F068-4220-9AA0-ACC21E98CD73}" srcId="{78B3B35F-59E2-42A3-B896-E839873896C4}" destId="{F789734A-21C5-4DEB-970E-D8BE17B958F5}" srcOrd="2" destOrd="0" parTransId="{CAD9E527-ADDC-4333-AFA8-9BBB6AE0988E}" sibTransId="{049FB4BA-529E-4A6C-A7E6-0B3D8B62342F}"/>
    <dgm:cxn modelId="{3E464521-D308-4E23-93E3-D6D4BF513349}" type="presOf" srcId="{B822E61E-5393-44B9-8CFF-3F41290D45DB}" destId="{DB38DF75-6296-4343-B97B-0BAC803218AB}" srcOrd="0" destOrd="4" presId="urn:microsoft.com/office/officeart/2005/8/layout/process3"/>
    <dgm:cxn modelId="{37FF62CC-FD32-4B90-98AC-311E05EBC85D}" srcId="{32E2E3D9-ADD4-4FF5-969A-E9823F00F539}" destId="{78B3B35F-59E2-42A3-B896-E839873896C4}" srcOrd="0" destOrd="0" parTransId="{B8AA2C28-C075-4309-9EE4-9286B174347C}" sibTransId="{9B94DC22-7151-4A43-BAD7-E0C1F413A01E}"/>
    <dgm:cxn modelId="{7E5D266B-EA2E-487B-9B66-44D0A952EB52}" type="presOf" srcId="{78B3B35F-59E2-42A3-B896-E839873896C4}" destId="{5C57A79F-9B51-4F62-BD7A-B246EEB2F11D}" srcOrd="1" destOrd="0" presId="urn:microsoft.com/office/officeart/2005/8/layout/process3"/>
    <dgm:cxn modelId="{C0D4B924-D331-4CF8-B13B-A9C47735D520}" type="presOf" srcId="{F789734A-21C5-4DEB-970E-D8BE17B958F5}" destId="{2D1C7F98-D287-4567-8EEC-32D6F3720906}" srcOrd="0" destOrd="2" presId="urn:microsoft.com/office/officeart/2005/8/layout/process3"/>
    <dgm:cxn modelId="{F9349AC5-A8E3-4CC4-8F26-CA0F97C90921}" srcId="{3797FB4A-522D-446D-9841-C81E22943D16}" destId="{E763B154-11C9-4595-8093-35E1DB9808AE}" srcOrd="0" destOrd="0" parTransId="{714F915B-A685-4AA6-A85E-6748451DD197}" sibTransId="{64506ADC-2803-4455-A4DA-DDF2E0962B92}"/>
    <dgm:cxn modelId="{D859E0F3-C6FC-41C4-AF7A-029AEAF45F55}" type="presParOf" srcId="{A7B2665E-23CC-4F1E-B868-8E9F11977ED8}" destId="{84B25E79-9D24-44BD-BDA4-FA7A10FEDF00}" srcOrd="0" destOrd="0" presId="urn:microsoft.com/office/officeart/2005/8/layout/process3"/>
    <dgm:cxn modelId="{53E4F5B4-DB1D-41F0-A914-F55312973082}" type="presParOf" srcId="{84B25E79-9D24-44BD-BDA4-FA7A10FEDF00}" destId="{1BA6C6A0-0207-4153-966B-08229EB6E102}" srcOrd="0" destOrd="0" presId="urn:microsoft.com/office/officeart/2005/8/layout/process3"/>
    <dgm:cxn modelId="{AAEBD988-2B6A-454B-A1B7-494388C881B6}" type="presParOf" srcId="{84B25E79-9D24-44BD-BDA4-FA7A10FEDF00}" destId="{5C57A79F-9B51-4F62-BD7A-B246EEB2F11D}" srcOrd="1" destOrd="0" presId="urn:microsoft.com/office/officeart/2005/8/layout/process3"/>
    <dgm:cxn modelId="{1A5EF397-BA7A-46FC-B773-DFDDE0C2E738}" type="presParOf" srcId="{84B25E79-9D24-44BD-BDA4-FA7A10FEDF00}" destId="{2D1C7F98-D287-4567-8EEC-32D6F3720906}" srcOrd="2" destOrd="0" presId="urn:microsoft.com/office/officeart/2005/8/layout/process3"/>
    <dgm:cxn modelId="{F2E14CA7-CC82-421F-9C0B-D177110DD3DE}" type="presParOf" srcId="{A7B2665E-23CC-4F1E-B868-8E9F11977ED8}" destId="{FFC75546-D480-4D40-806F-25EAD40BD926}" srcOrd="1" destOrd="0" presId="urn:microsoft.com/office/officeart/2005/8/layout/process3"/>
    <dgm:cxn modelId="{43C014A8-2CF7-4FAF-A3E1-4DB1D94F0447}" type="presParOf" srcId="{FFC75546-D480-4D40-806F-25EAD40BD926}" destId="{649BE6EC-3722-4798-AEAB-0186760F80D4}" srcOrd="0" destOrd="0" presId="urn:microsoft.com/office/officeart/2005/8/layout/process3"/>
    <dgm:cxn modelId="{AD088D9F-FD1F-4D96-9A9D-0081685615EB}" type="presParOf" srcId="{A7B2665E-23CC-4F1E-B868-8E9F11977ED8}" destId="{1F63BCD8-49A6-46E7-8A80-61D8CDF855F6}" srcOrd="2" destOrd="0" presId="urn:microsoft.com/office/officeart/2005/8/layout/process3"/>
    <dgm:cxn modelId="{0CE8AF4F-193D-4697-B0C0-2F8A71FF8E7F}" type="presParOf" srcId="{1F63BCD8-49A6-46E7-8A80-61D8CDF855F6}" destId="{8BF98ED7-6728-4D3C-B68E-ABC55C4C3844}" srcOrd="0" destOrd="0" presId="urn:microsoft.com/office/officeart/2005/8/layout/process3"/>
    <dgm:cxn modelId="{FB65E3C8-9AC5-4941-B72A-CA6F112CDF61}" type="presParOf" srcId="{1F63BCD8-49A6-46E7-8A80-61D8CDF855F6}" destId="{67CD5C01-FB64-42CF-ADC0-C90D70C1319B}" srcOrd="1" destOrd="0" presId="urn:microsoft.com/office/officeart/2005/8/layout/process3"/>
    <dgm:cxn modelId="{183C386C-4D6A-4010-8C14-456C9435C770}" type="presParOf" srcId="{1F63BCD8-49A6-46E7-8A80-61D8CDF855F6}" destId="{DB38DF75-6296-4343-B97B-0BAC803218AB}" srcOrd="2" destOrd="0" presId="urn:microsoft.com/office/officeart/2005/8/layout/process3"/>
    <dgm:cxn modelId="{96895AFD-6630-4CB5-B7C7-2DD07C8C6429}" type="presParOf" srcId="{A7B2665E-23CC-4F1E-B868-8E9F11977ED8}" destId="{6F8F30A7-61F4-4725-9DD6-12806AE6DC40}" srcOrd="3" destOrd="0" presId="urn:microsoft.com/office/officeart/2005/8/layout/process3"/>
    <dgm:cxn modelId="{1DD6536B-4752-477E-B911-98AF499A0AAB}" type="presParOf" srcId="{6F8F30A7-61F4-4725-9DD6-12806AE6DC40}" destId="{3ED53852-78F8-4E0B-891E-CCB68288E26F}" srcOrd="0" destOrd="0" presId="urn:microsoft.com/office/officeart/2005/8/layout/process3"/>
    <dgm:cxn modelId="{D5525BC2-F4B8-4D66-AC29-51B739DCEF91}" type="presParOf" srcId="{A7B2665E-23CC-4F1E-B868-8E9F11977ED8}" destId="{64C1F959-6B9F-4E68-B4BA-62E93D2206B2}" srcOrd="4" destOrd="0" presId="urn:microsoft.com/office/officeart/2005/8/layout/process3"/>
    <dgm:cxn modelId="{E0A35D24-F507-494B-819D-6BB0C71CEB33}" type="presParOf" srcId="{64C1F959-6B9F-4E68-B4BA-62E93D2206B2}" destId="{E99C98C5-2C7A-4761-B789-8C0837D442FE}" srcOrd="0" destOrd="0" presId="urn:microsoft.com/office/officeart/2005/8/layout/process3"/>
    <dgm:cxn modelId="{0E918CD0-790E-4D72-9DF7-B3E3B2593159}" type="presParOf" srcId="{64C1F959-6B9F-4E68-B4BA-62E93D2206B2}" destId="{B0C65D59-9297-4330-952B-28CD5E32DCBB}" srcOrd="1" destOrd="0" presId="urn:microsoft.com/office/officeart/2005/8/layout/process3"/>
    <dgm:cxn modelId="{2E170ADF-677E-4046-B5FC-FB691DF25FBF}" type="presParOf" srcId="{64C1F959-6B9F-4E68-B4BA-62E93D2206B2}" destId="{AA9D7F47-2021-4D49-A6B1-CAACCC8B1DE6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57A79F-9B51-4F62-BD7A-B246EEB2F11D}">
      <dsp:nvSpPr>
        <dsp:cNvPr id="0" name=""/>
        <dsp:cNvSpPr/>
      </dsp:nvSpPr>
      <dsp:spPr>
        <a:xfrm>
          <a:off x="4547" y="225487"/>
          <a:ext cx="2067847" cy="9073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/>
            <a:t>1-й этап - подготовительный</a:t>
          </a:r>
          <a:endParaRPr lang="ru-RU" sz="1600" b="0" kern="1200" dirty="0"/>
        </a:p>
      </dsp:txBody>
      <dsp:txXfrm>
        <a:off x="4547" y="225487"/>
        <a:ext cx="2067847" cy="604873"/>
      </dsp:txXfrm>
    </dsp:sp>
    <dsp:sp modelId="{2D1C7F98-D287-4567-8EEC-32D6F3720906}">
      <dsp:nvSpPr>
        <dsp:cNvPr id="0" name=""/>
        <dsp:cNvSpPr/>
      </dsp:nvSpPr>
      <dsp:spPr>
        <a:xfrm>
          <a:off x="431102" y="956711"/>
          <a:ext cx="2067847" cy="40162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smtClean="0">
              <a:latin typeface="Arial" pitchFamily="34" charset="0"/>
              <a:cs typeface="Arial" pitchFamily="34" charset="0"/>
            </a:rPr>
            <a:t>Разработка конспектов занятий, экскурсий</a:t>
          </a:r>
          <a:endParaRPr lang="ru-RU" sz="15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smtClean="0">
              <a:latin typeface="Arial" pitchFamily="34" charset="0"/>
              <a:cs typeface="Arial" pitchFamily="34" charset="0"/>
            </a:rPr>
            <a:t>Подбор художественной литературы</a:t>
          </a:r>
          <a:endParaRPr lang="ru-RU" sz="15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smtClean="0">
              <a:latin typeface="Arial" pitchFamily="34" charset="0"/>
              <a:cs typeface="Arial" pitchFamily="34" charset="0"/>
            </a:rPr>
            <a:t>Подбор дидактических пособий</a:t>
          </a:r>
          <a:endParaRPr lang="ru-RU" sz="15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smtClean="0">
              <a:latin typeface="Arial" pitchFamily="34" charset="0"/>
              <a:cs typeface="Arial" pitchFamily="34" charset="0"/>
            </a:rPr>
            <a:t>Подбор аудиозаписей</a:t>
          </a:r>
          <a:endParaRPr lang="ru-RU" sz="15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smtClean="0">
              <a:latin typeface="Arial" pitchFamily="34" charset="0"/>
              <a:cs typeface="Arial" pitchFamily="34" charset="0"/>
            </a:rPr>
            <a:t>Приготовление материалов для творчества</a:t>
          </a:r>
          <a:endParaRPr lang="ru-RU" sz="1500" kern="1200" dirty="0">
            <a:latin typeface="Arial" pitchFamily="34" charset="0"/>
            <a:cs typeface="Arial" pitchFamily="34" charset="0"/>
          </a:endParaRPr>
        </a:p>
      </dsp:txBody>
      <dsp:txXfrm>
        <a:off x="491667" y="1017276"/>
        <a:ext cx="1946717" cy="3895120"/>
      </dsp:txXfrm>
    </dsp:sp>
    <dsp:sp modelId="{FFC75546-D480-4D40-806F-25EAD40BD926}">
      <dsp:nvSpPr>
        <dsp:cNvPr id="0" name=""/>
        <dsp:cNvSpPr/>
      </dsp:nvSpPr>
      <dsp:spPr>
        <a:xfrm>
          <a:off x="2385873" y="270506"/>
          <a:ext cx="664573" cy="51483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2385873" y="373473"/>
        <a:ext cx="510123" cy="308900"/>
      </dsp:txXfrm>
    </dsp:sp>
    <dsp:sp modelId="{67CD5C01-FB64-42CF-ADC0-C90D70C1319B}">
      <dsp:nvSpPr>
        <dsp:cNvPr id="0" name=""/>
        <dsp:cNvSpPr/>
      </dsp:nvSpPr>
      <dsp:spPr>
        <a:xfrm>
          <a:off x="3326308" y="225487"/>
          <a:ext cx="2067847" cy="9073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2-й этап – реализация проекта</a:t>
          </a:r>
          <a:endParaRPr lang="ru-RU" sz="1600" kern="1200" dirty="0"/>
        </a:p>
      </dsp:txBody>
      <dsp:txXfrm>
        <a:off x="3326308" y="225487"/>
        <a:ext cx="2067847" cy="604873"/>
      </dsp:txXfrm>
    </dsp:sp>
    <dsp:sp modelId="{DB38DF75-6296-4343-B97B-0BAC803218AB}">
      <dsp:nvSpPr>
        <dsp:cNvPr id="0" name=""/>
        <dsp:cNvSpPr/>
      </dsp:nvSpPr>
      <dsp:spPr>
        <a:xfrm>
          <a:off x="3809604" y="1018240"/>
          <a:ext cx="2067847" cy="40162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smtClean="0">
              <a:latin typeface="Arial" pitchFamily="34" charset="0"/>
              <a:cs typeface="Arial" pitchFamily="34" charset="0"/>
            </a:rPr>
            <a:t>Дидактические игры</a:t>
          </a:r>
          <a:endParaRPr lang="ru-RU" sz="15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smtClean="0">
              <a:latin typeface="Arial" pitchFamily="34" charset="0"/>
              <a:cs typeface="Arial" pitchFamily="34" charset="0"/>
            </a:rPr>
            <a:t>Беседы</a:t>
          </a:r>
          <a:endParaRPr lang="ru-RU" sz="15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smtClean="0">
              <a:latin typeface="Arial" pitchFamily="34" charset="0"/>
              <a:cs typeface="Arial" pitchFamily="34" charset="0"/>
            </a:rPr>
            <a:t>Игры-драматизации по произведениям</a:t>
          </a:r>
          <a:endParaRPr lang="ru-RU" sz="15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Arial" pitchFamily="34" charset="0"/>
              <a:cs typeface="Arial" pitchFamily="34" charset="0"/>
            </a:rPr>
            <a:t>Наблюдения</a:t>
          </a:r>
          <a:endParaRPr lang="ru-RU" sz="15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smtClean="0">
              <a:latin typeface="Arial" pitchFamily="34" charset="0"/>
              <a:cs typeface="Arial" pitchFamily="34" charset="0"/>
            </a:rPr>
            <a:t>Календарь природы</a:t>
          </a:r>
          <a:endParaRPr lang="ru-RU" sz="15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smtClean="0">
              <a:latin typeface="Arial" pitchFamily="34" charset="0"/>
              <a:cs typeface="Arial" pitchFamily="34" charset="0"/>
            </a:rPr>
            <a:t>Творческая деятельность</a:t>
          </a:r>
          <a:endParaRPr lang="ru-RU" sz="15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smtClean="0">
              <a:latin typeface="Arial" pitchFamily="34" charset="0"/>
              <a:cs typeface="Arial" pitchFamily="34" charset="0"/>
            </a:rPr>
            <a:t>Музыкальное творчество</a:t>
          </a:r>
          <a:endParaRPr lang="ru-RU" sz="15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smtClean="0">
              <a:latin typeface="Arial" pitchFamily="34" charset="0"/>
              <a:cs typeface="Arial" pitchFamily="34" charset="0"/>
            </a:rPr>
            <a:t>Трудовая деятельность</a:t>
          </a:r>
          <a:endParaRPr lang="ru-RU" sz="15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</dsp:txBody>
      <dsp:txXfrm>
        <a:off x="3870169" y="1078805"/>
        <a:ext cx="1946717" cy="3895120"/>
      </dsp:txXfrm>
    </dsp:sp>
    <dsp:sp modelId="{6F8F30A7-61F4-4725-9DD6-12806AE6DC40}">
      <dsp:nvSpPr>
        <dsp:cNvPr id="0" name=""/>
        <dsp:cNvSpPr/>
      </dsp:nvSpPr>
      <dsp:spPr>
        <a:xfrm>
          <a:off x="5707634" y="270506"/>
          <a:ext cx="664573" cy="51483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-876509"/>
                <a:satOff val="-61541"/>
                <a:lumOff val="45726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-876509"/>
                <a:satOff val="-61541"/>
                <a:lumOff val="45726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-876509"/>
                <a:satOff val="-61541"/>
                <a:lumOff val="457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5707634" y="373473"/>
        <a:ext cx="510123" cy="308900"/>
      </dsp:txXfrm>
    </dsp:sp>
    <dsp:sp modelId="{B0C65D59-9297-4330-952B-28CD5E32DCBB}">
      <dsp:nvSpPr>
        <dsp:cNvPr id="0" name=""/>
        <dsp:cNvSpPr/>
      </dsp:nvSpPr>
      <dsp:spPr>
        <a:xfrm>
          <a:off x="6648069" y="225487"/>
          <a:ext cx="2067847" cy="9073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3-й этап – подведение итогов</a:t>
          </a:r>
          <a:endParaRPr lang="ru-RU" sz="1600" kern="1200" dirty="0"/>
        </a:p>
      </dsp:txBody>
      <dsp:txXfrm>
        <a:off x="6648069" y="225487"/>
        <a:ext cx="2067847" cy="604873"/>
      </dsp:txXfrm>
    </dsp:sp>
    <dsp:sp modelId="{AA9D7F47-2021-4D49-A6B1-CAACCC8B1DE6}">
      <dsp:nvSpPr>
        <dsp:cNvPr id="0" name=""/>
        <dsp:cNvSpPr/>
      </dsp:nvSpPr>
      <dsp:spPr>
        <a:xfrm>
          <a:off x="6993129" y="1018240"/>
          <a:ext cx="2067847" cy="40162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smtClean="0">
              <a:latin typeface="Arial" pitchFamily="34" charset="0"/>
              <a:cs typeface="Arial" pitchFamily="34" charset="0"/>
            </a:rPr>
            <a:t>Выставка совместных работ родителей и детей из природного материала.</a:t>
          </a:r>
          <a:endParaRPr lang="ru-RU" sz="15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smtClean="0">
              <a:latin typeface="Arial" pitchFamily="34" charset="0"/>
              <a:cs typeface="Arial" pitchFamily="34" charset="0"/>
            </a:rPr>
            <a:t>Проведение развлечения</a:t>
          </a:r>
          <a:endParaRPr lang="ru-RU" sz="15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smtClean="0">
              <a:latin typeface="Arial" pitchFamily="34" charset="0"/>
              <a:cs typeface="Arial" pitchFamily="34" charset="0"/>
            </a:rPr>
            <a:t>Выставка детских рисунков </a:t>
          </a:r>
          <a:endParaRPr lang="ru-RU" sz="15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smtClean="0">
              <a:latin typeface="Arial" pitchFamily="34" charset="0"/>
              <a:cs typeface="Arial" pitchFamily="34" charset="0"/>
            </a:rPr>
            <a:t>Совместная творческая работа воспитателей и детей.</a:t>
          </a:r>
          <a:endParaRPr lang="ru-RU" sz="15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smtClean="0">
              <a:latin typeface="Arial" pitchFamily="34" charset="0"/>
              <a:cs typeface="Arial" pitchFamily="34" charset="0"/>
            </a:rPr>
            <a:t>Родительское собрание (нетрадиционн</a:t>
          </a:r>
          <a:r>
            <a:rPr lang="ru-RU" sz="1500" kern="1200" smtClean="0"/>
            <a:t>ое)</a:t>
          </a:r>
          <a:endParaRPr lang="ru-RU" sz="1500" kern="1200" dirty="0"/>
        </a:p>
      </dsp:txBody>
      <dsp:txXfrm>
        <a:off x="7053694" y="1078805"/>
        <a:ext cx="1946717" cy="3895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 i="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 i="0">
                <a:effectLst/>
                <a:latin typeface="Arial" charset="0"/>
              </a:defRPr>
            </a:lvl1pPr>
          </a:lstStyle>
          <a:p>
            <a:pPr>
              <a:defRPr/>
            </a:pPr>
            <a:fld id="{4A878499-F86C-43A0-94CB-C000F9943C0E}" type="datetimeFigureOut">
              <a:rPr lang="ru-RU"/>
              <a:pPr>
                <a:defRPr/>
              </a:pPr>
              <a:t>31.12.2014</a:t>
            </a:fld>
            <a:endParaRPr lang="ru-RU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 i="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 i="0">
                <a:effectLst/>
                <a:latin typeface="Arial" charset="0"/>
              </a:defRPr>
            </a:lvl1pPr>
          </a:lstStyle>
          <a:p>
            <a:pPr>
              <a:defRPr/>
            </a:pPr>
            <a:fld id="{FADDC361-F260-4CAB-BE92-2381FBE309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6726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4400" b="1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ctr" eaLnBrk="0" hangingPunct="0">
              <a:defRPr sz="4400" b="1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ctr" eaLnBrk="0" hangingPunct="0">
              <a:defRPr sz="4400" b="1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ctr" eaLnBrk="0" hangingPunct="0">
              <a:defRPr sz="4400" b="1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ctr" eaLnBrk="0" hangingPunct="0">
              <a:defRPr sz="4400" b="1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/>
            <a:fld id="{10E83EE5-21A6-461E-B8B2-B5E0ADA19F08}" type="slidenum">
              <a:rPr lang="ru-RU" sz="1200" b="0" i="0" smtClean="0">
                <a:latin typeface="Arial" charset="0"/>
              </a:rPr>
              <a:pPr algn="r"/>
              <a:t>17</a:t>
            </a:fld>
            <a:endParaRPr lang="ru-RU" sz="1200" b="0" i="0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 sz="1800" b="0" i="0">
                <a:latin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ru-RU" sz="1800" b="0" i="0">
                <a:latin typeface="Arial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ru-RU" sz="1800" b="0" i="0">
                <a:latin typeface="Arial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 sz="1800" b="0" i="0">
                <a:latin typeface="Arial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 sz="1800" b="0" i="0">
                <a:latin typeface="Arial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 sz="1800" b="0" i="0">
                <a:latin typeface="Arial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 sz="1800" b="0" i="0">
                <a:latin typeface="Arial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477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4774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787A9-271F-4752-8367-21ADBFA2EA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437504"/>
      </p:ext>
    </p:extLst>
  </p:cSld>
  <p:clrMapOvr>
    <a:masterClrMapping/>
  </p:clrMapOvr>
  <p:transition spd="slow" advClick="0" advTm="7000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3937B-B10E-4859-BF89-05C9DF242D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285541"/>
      </p:ext>
    </p:extLst>
  </p:cSld>
  <p:clrMapOvr>
    <a:masterClrMapping/>
  </p:clrMapOvr>
  <p:transition spd="slow" advClick="0" advTm="7000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58002-3423-4C7D-B81D-38534B98E5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860846"/>
      </p:ext>
    </p:extLst>
  </p:cSld>
  <p:clrMapOvr>
    <a:masterClrMapping/>
  </p:clrMapOvr>
  <p:transition spd="slow" advClick="0" advTm="7000">
    <p:pull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DEBEA-9FE1-46B8-ACF8-CA507605B8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114927"/>
      </p:ext>
    </p:extLst>
  </p:cSld>
  <p:clrMapOvr>
    <a:masterClrMapping/>
  </p:clrMapOvr>
  <p:transition spd="slow" advClick="0" advTm="7000">
    <p:pull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52681-28A6-46BE-98E8-A763429990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999003"/>
      </p:ext>
    </p:extLst>
  </p:cSld>
  <p:clrMapOvr>
    <a:masterClrMapping/>
  </p:clrMapOvr>
  <p:transition spd="slow" advClick="0" advTm="7000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40E3F-1B18-4A69-8D8A-CD3D6BC9E7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688716"/>
      </p:ext>
    </p:extLst>
  </p:cSld>
  <p:clrMapOvr>
    <a:masterClrMapping/>
  </p:clrMapOvr>
  <p:transition spd="slow" advClick="0" advTm="7000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E8E4E-7C95-4EBF-831D-EC8832E6DF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631696"/>
      </p:ext>
    </p:extLst>
  </p:cSld>
  <p:clrMapOvr>
    <a:masterClrMapping/>
  </p:clrMapOvr>
  <p:transition spd="slow" advClick="0" advTm="7000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F0928-3215-40E0-8E53-BA2C671E47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628912"/>
      </p:ext>
    </p:extLst>
  </p:cSld>
  <p:clrMapOvr>
    <a:masterClrMapping/>
  </p:clrMapOvr>
  <p:transition spd="slow" advClick="0" advTm="7000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27D6B-934D-464D-A74A-1205C89127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427068"/>
      </p:ext>
    </p:extLst>
  </p:cSld>
  <p:clrMapOvr>
    <a:masterClrMapping/>
  </p:clrMapOvr>
  <p:transition spd="slow" advClick="0" advTm="7000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B5817-B924-43DD-8D41-FB181F4048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531720"/>
      </p:ext>
    </p:extLst>
  </p:cSld>
  <p:clrMapOvr>
    <a:masterClrMapping/>
  </p:clrMapOvr>
  <p:transition spd="slow" advClick="0" advTm="7000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956E1-263A-4F19-B4DA-91EFAD7684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238422"/>
      </p:ext>
    </p:extLst>
  </p:cSld>
  <p:clrMapOvr>
    <a:masterClrMapping/>
  </p:clrMapOvr>
  <p:transition spd="slow" advClick="0" advTm="7000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5546D-1430-4791-8054-EE50CDCABA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423860"/>
      </p:ext>
    </p:extLst>
  </p:cSld>
  <p:clrMapOvr>
    <a:masterClrMapping/>
  </p:clrMapOvr>
  <p:transition spd="slow" advClick="0" advTm="7000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4D3C9-08B7-4608-865A-2B6EBEF5C6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477304"/>
      </p:ext>
    </p:extLst>
  </p:cSld>
  <p:clrMapOvr>
    <a:masterClrMapping/>
  </p:clrMapOvr>
  <p:transition spd="slow" advClick="0" advTm="7000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8000"/>
            </a:gs>
            <a:gs pos="100000">
              <a:srgbClr val="FEF1B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73731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 sz="1800" b="0" i="0">
                <a:latin typeface="Arial" charset="0"/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1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ru-RU" sz="1800" b="0" i="0">
                <a:latin typeface="Arial" charset="0"/>
              </a:endParaRPr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ru-RU" sz="1800" b="0" i="0">
                <a:latin typeface="Arial" charset="0"/>
              </a:endParaRPr>
            </a:p>
          </p:txBody>
        </p:sp>
        <p:sp>
          <p:nvSpPr>
            <p:cNvPr id="73742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 sz="1800" b="0" i="0">
                <a:latin typeface="Arial" charset="0"/>
              </a:endParaRPr>
            </a:p>
          </p:txBody>
        </p:sp>
        <p:sp>
          <p:nvSpPr>
            <p:cNvPr id="73743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 sz="1800" b="0" i="0">
                <a:latin typeface="Arial" charset="0"/>
              </a:endParaRPr>
            </a:p>
          </p:txBody>
        </p:sp>
        <p:sp>
          <p:nvSpPr>
            <p:cNvPr id="73744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 sz="1800" b="0" i="0">
                <a:latin typeface="Arial" charset="0"/>
              </a:endParaRPr>
            </a:p>
          </p:txBody>
        </p:sp>
        <p:sp>
          <p:nvSpPr>
            <p:cNvPr id="1046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7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3747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 sz="1800" b="0" i="0">
                <a:latin typeface="Arial" charset="0"/>
              </a:endParaRPr>
            </a:p>
          </p:txBody>
        </p:sp>
        <p:sp>
          <p:nvSpPr>
            <p:cNvPr id="1049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3749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375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3751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 i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3752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i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3753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i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A60D5DA9-E57B-4D58-918B-C8E155882E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7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</p:sldLayoutIdLst>
  <p:transition spd="slow" advClick="0" advTm="7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37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37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37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37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37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37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37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37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37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37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37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37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50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7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375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37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37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7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375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37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37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7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375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37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37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7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375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37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37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7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375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37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37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Рисунок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323850" y="0"/>
            <a:ext cx="8034338" cy="1557338"/>
          </a:xfrm>
        </p:spPr>
        <p:txBody>
          <a:bodyPr anchor="t" anchorCtr="1"/>
          <a:lstStyle/>
          <a:p>
            <a:pPr eaLnBrk="1" hangingPunct="1">
              <a:defRPr/>
            </a:pPr>
            <a:r>
              <a:rPr lang="ru-RU" sz="4000" i="1" dirty="0" smtClean="0"/>
              <a:t>Познавательно-творческий проект</a:t>
            </a:r>
            <a:br>
              <a:rPr lang="ru-RU" sz="4000" i="1" dirty="0" smtClean="0"/>
            </a:br>
            <a:r>
              <a:rPr lang="ru-RU" sz="4000" i="1" dirty="0" smtClean="0"/>
              <a:t>«Осень золото роняет»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011863" y="4500563"/>
            <a:ext cx="3132137" cy="2357437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400" b="1" i="1" dirty="0" smtClean="0">
                <a:solidFill>
                  <a:srgbClr val="FFFF00"/>
                </a:solidFill>
              </a:rPr>
              <a:t>Подготовила воспитатель</a:t>
            </a:r>
          </a:p>
          <a:p>
            <a:pPr algn="l" eaLnBrk="1" hangingPunct="1">
              <a:defRPr/>
            </a:pPr>
            <a:r>
              <a:rPr lang="ru-RU" sz="2400" b="1" i="1" dirty="0" err="1" smtClean="0">
                <a:solidFill>
                  <a:srgbClr val="FFFF00"/>
                </a:solidFill>
              </a:rPr>
              <a:t>Насурлаева</a:t>
            </a:r>
            <a:r>
              <a:rPr lang="ru-RU" sz="2400" b="1" i="1" dirty="0" smtClean="0">
                <a:solidFill>
                  <a:srgbClr val="FFFF00"/>
                </a:solidFill>
              </a:rPr>
              <a:t>  Н. А. МАДОУ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Китовский</a:t>
            </a:r>
            <a:r>
              <a:rPr lang="ru-RU" sz="2400" b="1" i="1" dirty="0" smtClean="0">
                <a:solidFill>
                  <a:srgbClr val="FFFF00"/>
                </a:solidFill>
              </a:rPr>
              <a:t> детский сад «Улыбка»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1-й этап - подготовительный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785813"/>
            <a:ext cx="4572000" cy="68326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5600" indent="-355600" algn="ctr">
              <a:defRPr/>
            </a:pPr>
            <a:r>
              <a:rPr lang="ru-RU" sz="200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Методическая работа:</a:t>
            </a:r>
          </a:p>
          <a:p>
            <a:pPr marL="355600" indent="-355600" algn="ctr">
              <a:buFontTx/>
              <a:buChar char="-"/>
              <a:defRPr/>
            </a:pPr>
            <a:endParaRPr lang="ru-RU" sz="2000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355600" indent="-355600" algn="ctr">
              <a:defRPr/>
            </a:pPr>
            <a:r>
              <a:rPr lang="ru-RU" sz="200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-Подбор методической литературы по данной теме; разработка экскурсий; подбор детской художественной литературы; подбор настольно-печатных  и дидактических игр.</a:t>
            </a:r>
          </a:p>
          <a:p>
            <a:pPr marL="355600" indent="-355600" algn="ctr">
              <a:defRPr/>
            </a:pPr>
            <a:endParaRPr lang="ru-RU" sz="2000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355600" indent="-355600" algn="ctr">
              <a:defRPr/>
            </a:pPr>
            <a:r>
              <a:rPr lang="ru-RU" sz="200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- Обеспечение наборами игрушек «Овощи», «Фрукты», «Грибы».</a:t>
            </a:r>
          </a:p>
          <a:p>
            <a:pPr marL="355600" indent="-355600" algn="ctr">
              <a:buFontTx/>
              <a:buChar char="-"/>
              <a:defRPr/>
            </a:pPr>
            <a:endParaRPr lang="ru-RU" sz="2000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355600" indent="-355600" algn="ctr">
              <a:buFontTx/>
              <a:buChar char="-"/>
              <a:defRPr/>
            </a:pPr>
            <a:r>
              <a:rPr lang="ru-RU" sz="200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Подбор аудиозаписей по данной теме.</a:t>
            </a:r>
          </a:p>
          <a:p>
            <a:pPr marL="355600" indent="-355600" algn="ctr">
              <a:buFontTx/>
              <a:buChar char="-"/>
              <a:defRPr/>
            </a:pPr>
            <a:endParaRPr lang="ru-RU" sz="2000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355600" indent="-355600" algn="ctr">
              <a:defRPr/>
            </a:pPr>
            <a:r>
              <a:rPr lang="ru-RU" sz="200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-Приготовление материалов для художественного творчества.</a:t>
            </a:r>
          </a:p>
          <a:p>
            <a:pPr marL="355600" indent="-355600" algn="ctr">
              <a:buFontTx/>
              <a:buChar char="-"/>
              <a:defRPr/>
            </a:pPr>
            <a:endParaRPr lang="ru-RU" sz="2000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355600" indent="-355600" algn="ctr">
              <a:defRPr/>
            </a:pPr>
            <a:r>
              <a:rPr lang="ru-RU" sz="200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-Формулировка цели, задач, конечного продукта проекта.</a:t>
            </a:r>
          </a:p>
          <a:p>
            <a:pPr marL="355600" indent="-355600" algn="ctr">
              <a:buFontTx/>
              <a:buChar char="-"/>
              <a:defRPr/>
            </a:pPr>
            <a:endParaRPr lang="ru-RU" sz="2000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355600" indent="-355600" algn="ctr">
              <a:buFontTx/>
              <a:buChar char="-"/>
              <a:defRPr/>
            </a:pPr>
            <a:endParaRPr lang="ru-RU" sz="1800" dirty="0">
              <a:solidFill>
                <a:schemeClr val="accent4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12292" name="Рисунок 10" descr="DSCN30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85813"/>
            <a:ext cx="4572000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 descr="IMG_20130507_143817.jpg"/>
          <p:cNvPicPr>
            <a:picLocks noChangeAspect="1"/>
          </p:cNvPicPr>
          <p:nvPr/>
        </p:nvPicPr>
        <p:blipFill>
          <a:blip r:embed="rId3">
            <a:lum bright="10000"/>
          </a:blip>
          <a:stretch>
            <a:fillRect/>
          </a:stretch>
        </p:blipFill>
        <p:spPr>
          <a:xfrm>
            <a:off x="4608513" y="3905250"/>
            <a:ext cx="4535487" cy="2952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Tm="15319"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88" y="214313"/>
            <a:ext cx="8786812" cy="1262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2-й этап – реализация проекта</a:t>
            </a:r>
          </a:p>
          <a:p>
            <a:pPr algn="ctr">
              <a:defRPr/>
            </a:pPr>
            <a:r>
              <a:rPr lang="ru-RU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Социально-коммуникативное развитие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8625" y="1428750"/>
            <a:ext cx="6429375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357313"/>
            <a:ext cx="5357813" cy="2678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sz="2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Дидактические игры:</a:t>
            </a:r>
          </a:p>
          <a:p>
            <a:pPr algn="ctr">
              <a:defRPr/>
            </a:pPr>
            <a:r>
              <a:rPr lang="ru-RU" sz="2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«Что растет в лесу осенью?»</a:t>
            </a:r>
          </a:p>
          <a:p>
            <a:pPr algn="ctr">
              <a:defRPr/>
            </a:pPr>
            <a:r>
              <a:rPr lang="ru-RU" sz="2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«Созрело – не созрело»</a:t>
            </a:r>
          </a:p>
          <a:p>
            <a:pPr algn="ctr">
              <a:defRPr/>
            </a:pPr>
            <a:r>
              <a:rPr lang="ru-RU" sz="2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«С какого дерева листок»</a:t>
            </a:r>
          </a:p>
          <a:p>
            <a:pPr algn="ctr">
              <a:defRPr/>
            </a:pPr>
            <a:r>
              <a:rPr lang="ru-RU" sz="2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«Чудесный мешочек»</a:t>
            </a:r>
          </a:p>
          <a:p>
            <a:pPr algn="ctr">
              <a:defRPr/>
            </a:pPr>
            <a:endParaRPr lang="ru-RU" sz="2400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13317" name="Содержимое 7" descr="DSCN301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" y="3643313"/>
            <a:ext cx="3935413" cy="3013075"/>
          </a:xfrm>
        </p:spPr>
      </p:pic>
      <p:pic>
        <p:nvPicPr>
          <p:cNvPr id="13318" name="Рисунок 10" descr="DSCN30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48"/>
          <a:stretch>
            <a:fillRect/>
          </a:stretch>
        </p:blipFill>
        <p:spPr bwMode="auto">
          <a:xfrm>
            <a:off x="5143500" y="4286250"/>
            <a:ext cx="3544888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Рисунок 11" descr="DSCN300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1428750"/>
            <a:ext cx="3557588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7000"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4071938" cy="3429000"/>
          </a:xfrm>
        </p:spPr>
        <p:txBody>
          <a:bodyPr/>
          <a:lstStyle/>
          <a:p>
            <a:pPr>
              <a:defRPr/>
            </a:pPr>
            <a:r>
              <a:rPr lang="ru-RU" sz="2800" dirty="0" smtClean="0">
                <a:solidFill>
                  <a:srgbClr val="00B0F0"/>
                </a:solidFill>
                <a:cs typeface="Times New Roman" pitchFamily="18" charset="0"/>
              </a:rPr>
              <a:t>Сюжетно-ролевые игры:                       </a:t>
            </a:r>
          </a:p>
          <a:p>
            <a:pPr>
              <a:defRPr/>
            </a:pPr>
            <a:r>
              <a:rPr lang="ru-RU" sz="2800" dirty="0" smtClean="0">
                <a:solidFill>
                  <a:srgbClr val="00B0F0"/>
                </a:solidFill>
                <a:latin typeface="Monotype Corsiva" pitchFamily="66" charset="0"/>
                <a:cs typeface="Times New Roman" pitchFamily="18" charset="0"/>
              </a:rPr>
              <a:t>«Овощной магазин»</a:t>
            </a:r>
          </a:p>
          <a:p>
            <a:pPr>
              <a:defRPr/>
            </a:pPr>
            <a:r>
              <a:rPr lang="ru-RU" sz="2800" dirty="0" smtClean="0">
                <a:solidFill>
                  <a:srgbClr val="00B0F0"/>
                </a:solidFill>
                <a:latin typeface="Monotype Corsiva" pitchFamily="66" charset="0"/>
                <a:cs typeface="Times New Roman" pitchFamily="18" charset="0"/>
              </a:rPr>
              <a:t>«Садоводы-огородники»</a:t>
            </a:r>
          </a:p>
          <a:p>
            <a:pPr>
              <a:defRPr/>
            </a:pPr>
            <a:r>
              <a:rPr lang="ru-RU" sz="2800" dirty="0" smtClean="0">
                <a:solidFill>
                  <a:srgbClr val="00B0F0"/>
                </a:solidFill>
                <a:latin typeface="Monotype Corsiva" pitchFamily="66" charset="0"/>
                <a:cs typeface="Times New Roman" pitchFamily="18" charset="0"/>
              </a:rPr>
              <a:t>«Семья – заготовки на зиму»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ru-RU" sz="4400" b="1" dirty="0">
              <a:solidFill>
                <a:srgbClr val="FFFF66"/>
              </a:solidFill>
            </a:endParaRPr>
          </a:p>
        </p:txBody>
      </p:sp>
      <p:pic>
        <p:nvPicPr>
          <p:cNvPr id="14339" name="Рисунок 2" descr="DSCN304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000375"/>
            <a:ext cx="4095750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Рисунок 3" descr="DSCN304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357563"/>
            <a:ext cx="4286250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Рисунок 4" descr="DSCN3048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03188"/>
            <a:ext cx="4271962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7000"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7250" y="214313"/>
            <a:ext cx="7286625" cy="7699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Речевое развитие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0" y="1071563"/>
            <a:ext cx="3929063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rmAutofit fontScale="47500" lnSpcReduction="20000"/>
          </a:bodyPr>
          <a:lstStyle/>
          <a:p>
            <a:pPr algn="ctr">
              <a:spcBef>
                <a:spcPct val="20000"/>
              </a:spcBef>
              <a:defRPr/>
            </a:pPr>
            <a:endParaRPr lang="ru-RU" sz="3200" b="0" kern="0" dirty="0"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ru-RU" sz="5100" kern="0" dirty="0">
                <a:solidFill>
                  <a:schemeClr val="accent4">
                    <a:lumMod val="10000"/>
                  </a:schemeClr>
                </a:solidFill>
                <a:cs typeface="Times New Roman" pitchFamily="18" charset="0"/>
              </a:rPr>
              <a:t>Рассматривание сюжетных картин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3400" kern="0" dirty="0">
                <a:solidFill>
                  <a:schemeClr val="accent4">
                    <a:lumMod val="10000"/>
                  </a:schemeClr>
                </a:solidFill>
                <a:cs typeface="Times New Roman" pitchFamily="18" charset="0"/>
              </a:rPr>
              <a:t>«Путешествие с осенним листочком»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3400" kern="0" dirty="0">
                <a:solidFill>
                  <a:schemeClr val="accent4">
                    <a:lumMod val="10000"/>
                  </a:schemeClr>
                </a:solidFill>
                <a:cs typeface="Times New Roman" pitchFamily="18" charset="0"/>
              </a:rPr>
              <a:t>«Опавшие листья» (И. Бродский)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3400" kern="0" dirty="0">
                <a:solidFill>
                  <a:schemeClr val="accent4">
                    <a:lumMod val="10000"/>
                  </a:schemeClr>
                </a:solidFill>
                <a:cs typeface="Times New Roman" pitchFamily="18" charset="0"/>
              </a:rPr>
              <a:t>«Осенний день» (И.Левитан)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3400" kern="0" dirty="0">
                <a:solidFill>
                  <a:schemeClr val="accent4">
                    <a:lumMod val="10000"/>
                  </a:schemeClr>
                </a:solidFill>
                <a:cs typeface="Times New Roman" pitchFamily="18" charset="0"/>
              </a:rPr>
              <a:t>«Прогулка в лесу» (И. Бродский)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3400" kern="0" dirty="0">
                <a:solidFill>
                  <a:schemeClr val="accent4">
                    <a:lumMod val="10000"/>
                  </a:schemeClr>
                </a:solidFill>
                <a:cs typeface="Times New Roman" pitchFamily="18" charset="0"/>
              </a:rPr>
              <a:t>«Осенний парк» (И. Бродский)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ru-RU" sz="3200" kern="0" dirty="0">
              <a:solidFill>
                <a:srgbClr val="FAEBFF"/>
              </a:solidFill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5100" kern="0" dirty="0">
                <a:solidFill>
                  <a:srgbClr val="002060"/>
                </a:solidFill>
                <a:cs typeface="Times New Roman" pitchFamily="18" charset="0"/>
              </a:rPr>
              <a:t>Творческое рассказывание детей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3400" kern="0" dirty="0">
                <a:solidFill>
                  <a:srgbClr val="002060"/>
                </a:solidFill>
                <a:cs typeface="Times New Roman" pitchFamily="18" charset="0"/>
              </a:rPr>
              <a:t>«Мы гуляли на участке»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3400" kern="0" dirty="0">
                <a:solidFill>
                  <a:srgbClr val="002060"/>
                </a:solidFill>
                <a:cs typeface="Times New Roman" pitchFamily="18" charset="0"/>
              </a:rPr>
              <a:t>«Птицы нашего края»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ru-RU" sz="3200" kern="0" dirty="0">
              <a:solidFill>
                <a:srgbClr val="FAEBFF"/>
              </a:solidFill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5100" kern="0" dirty="0">
                <a:solidFill>
                  <a:schemeClr val="accent4">
                    <a:lumMod val="10000"/>
                  </a:schemeClr>
                </a:solidFill>
                <a:cs typeface="Times New Roman" pitchFamily="18" charset="0"/>
              </a:rPr>
              <a:t>Беседы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3400" kern="0" dirty="0">
                <a:solidFill>
                  <a:schemeClr val="accent4">
                    <a:lumMod val="10000"/>
                  </a:schemeClr>
                </a:solidFill>
                <a:cs typeface="Times New Roman" pitchFamily="18" charset="0"/>
              </a:rPr>
              <a:t>«Об осени»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3400" kern="0" dirty="0">
                <a:solidFill>
                  <a:schemeClr val="accent4">
                    <a:lumMod val="10000"/>
                  </a:schemeClr>
                </a:solidFill>
                <a:cs typeface="Times New Roman" pitchFamily="18" charset="0"/>
              </a:rPr>
              <a:t>«Перелетные птицы»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3400" kern="0" dirty="0">
                <a:solidFill>
                  <a:schemeClr val="accent4">
                    <a:lumMod val="10000"/>
                  </a:schemeClr>
                </a:solidFill>
                <a:cs typeface="Times New Roman" pitchFamily="18" charset="0"/>
              </a:rPr>
              <a:t>«В лес за грибами и ягодами»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3400" kern="0" dirty="0">
                <a:solidFill>
                  <a:schemeClr val="accent4">
                    <a:lumMod val="10000"/>
                  </a:schemeClr>
                </a:solidFill>
                <a:cs typeface="Times New Roman" pitchFamily="18" charset="0"/>
              </a:rPr>
              <a:t>«Дары осени»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3400" kern="0" dirty="0">
                <a:solidFill>
                  <a:schemeClr val="accent4">
                    <a:lumMod val="10000"/>
                  </a:schemeClr>
                </a:solidFill>
                <a:cs typeface="Times New Roman" pitchFamily="18" charset="0"/>
              </a:rPr>
              <a:t>«Природные явления»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ru-RU" sz="3400" b="0" kern="0" dirty="0">
              <a:solidFill>
                <a:srgbClr val="FFC000"/>
              </a:solidFill>
              <a:cs typeface="Times New Roman" pitchFamily="18" charset="0"/>
            </a:endParaRPr>
          </a:p>
        </p:txBody>
      </p:sp>
      <p:pic>
        <p:nvPicPr>
          <p:cNvPr id="8" name="Рисунок 7" descr="пр.jpg"/>
          <p:cNvPicPr>
            <a:picLocks noChangeAspect="1"/>
          </p:cNvPicPr>
          <p:nvPr/>
        </p:nvPicPr>
        <p:blipFill>
          <a:blip r:embed="rId2" cstate="email">
            <a:lum bright="-10000"/>
          </a:blip>
          <a:stretch>
            <a:fillRect/>
          </a:stretch>
        </p:blipFill>
        <p:spPr>
          <a:xfrm>
            <a:off x="4214810" y="857232"/>
            <a:ext cx="4721048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4429125" y="4357688"/>
            <a:ext cx="4464050" cy="2924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rgbClr val="002060"/>
                </a:solidFill>
                <a:cs typeface="Times New Roman" pitchFamily="18" charset="0"/>
              </a:rPr>
              <a:t>«Золотая  осень» (И. Левитан)</a:t>
            </a:r>
          </a:p>
          <a:p>
            <a:pPr algn="ctr">
              <a:defRPr/>
            </a:pPr>
            <a:r>
              <a:rPr lang="ru-RU" sz="2000" dirty="0">
                <a:solidFill>
                  <a:srgbClr val="002060"/>
                </a:solidFill>
                <a:cs typeface="Times New Roman" pitchFamily="18" charset="0"/>
              </a:rPr>
              <a:t>Цель: расширение и обогащение знаний детей об осенних изменениях в живой и неживой природе; развитие умения составлять описательные рассказы по моделям осени</a:t>
            </a:r>
          </a:p>
          <a:p>
            <a:pPr algn="ctr"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7000"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i="1" dirty="0" smtClean="0">
                <a:solidFill>
                  <a:srgbClr val="FFFF00"/>
                </a:solidFill>
                <a:cs typeface="Times New Roman" pitchFamily="18" charset="0"/>
              </a:rPr>
              <a:t>Познавательное развитие</a:t>
            </a:r>
            <a:endParaRPr lang="ru-RU" i="1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8" name="Содержимое 2"/>
          <p:cNvSpPr>
            <a:spLocks noGrp="1"/>
          </p:cNvSpPr>
          <p:nvPr>
            <p:ph type="body" idx="4294967295"/>
          </p:nvPr>
        </p:nvSpPr>
        <p:spPr>
          <a:xfrm>
            <a:off x="0" y="1000125"/>
            <a:ext cx="3643313" cy="495458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Font typeface="Wingdings" pitchFamily="2" charset="2"/>
              <a:buNone/>
              <a:defRPr/>
            </a:pPr>
            <a:endParaRPr lang="ru-RU" b="1" i="1" u="sng" dirty="0" smtClean="0">
              <a:latin typeface="Monotype Corsiva" pitchFamily="66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ru-RU" sz="2800" b="1" dirty="0" smtClean="0">
                <a:latin typeface="Monotype Corsiva" pitchFamily="66" charset="0"/>
                <a:cs typeface="Times New Roman" pitchFamily="18" charset="0"/>
              </a:rPr>
              <a:t>Наблюдение за листопадом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800" i="1" dirty="0" smtClean="0">
                <a:cs typeface="Times New Roman" pitchFamily="18" charset="0"/>
              </a:rPr>
              <a:t>Цель:</a:t>
            </a:r>
            <a:r>
              <a:rPr lang="ru-RU" sz="2800" dirty="0" smtClean="0">
                <a:cs typeface="Times New Roman" pitchFamily="18" charset="0"/>
              </a:rPr>
              <a:t> углубить знания детей о деревьях; учить устанавливать связи между условиями жизни и средой обитания; развивать доказательную речь; подметание листьев с дорожек </a:t>
            </a:r>
            <a:endParaRPr lang="ru-RU" sz="2800" dirty="0">
              <a:cs typeface="Times New Roman" pitchFamily="18" charset="0"/>
            </a:endParaRPr>
          </a:p>
        </p:txBody>
      </p:sp>
      <p:pic>
        <p:nvPicPr>
          <p:cNvPr id="17412" name="Рисунок 8" descr="IMG_528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1143000"/>
            <a:ext cx="3857625" cy="289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Рисунок 9" descr="IMG_204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3786188"/>
            <a:ext cx="3884613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0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71813" y="485775"/>
            <a:ext cx="2857500" cy="2586038"/>
          </a:xfrm>
        </p:spPr>
        <p:txBody>
          <a:bodyPr/>
          <a:lstStyle/>
          <a:p>
            <a:pPr>
              <a:defRPr/>
            </a:pPr>
            <a:r>
              <a:rPr lang="ru-RU" i="1" dirty="0" smtClean="0">
                <a:solidFill>
                  <a:srgbClr val="FFFF00"/>
                </a:solidFill>
              </a:rPr>
              <a:t>Прогулка в лес</a:t>
            </a:r>
            <a:endParaRPr lang="ru-RU" i="1" dirty="0">
              <a:solidFill>
                <a:srgbClr val="FFFF00"/>
              </a:solidFill>
            </a:endParaRPr>
          </a:p>
        </p:txBody>
      </p:sp>
      <p:pic>
        <p:nvPicPr>
          <p:cNvPr id="18435" name="Рисунок 6" descr="IMG_525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87313"/>
            <a:ext cx="2857500" cy="346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Рисунок 9" descr="IMG_535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3643313"/>
            <a:ext cx="3976688" cy="298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Рисунок 12" descr="IMG_527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42875"/>
            <a:ext cx="27146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Рисунок 13" descr="IMG_527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643313"/>
            <a:ext cx="3929063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0000"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9459" name="Содержимое 6" descr="IMG_535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09913" y="2665413"/>
            <a:ext cx="2924175" cy="2400300"/>
          </a:xfrm>
        </p:spPr>
      </p:pic>
      <p:pic>
        <p:nvPicPr>
          <p:cNvPr id="19460" name="Picture 2" descr="Autumn Nature Scen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86313" y="0"/>
            <a:ext cx="4106862" cy="2924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3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Трудовая деятельность детей </a:t>
            </a:r>
          </a:p>
          <a:p>
            <a:pPr algn="ctr">
              <a:defRPr/>
            </a:pPr>
            <a:r>
              <a:rPr lang="ru-RU" sz="2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Уборка участка детского сада от опавших листьев</a:t>
            </a:r>
          </a:p>
          <a:p>
            <a:pPr algn="ctr">
              <a:defRPr/>
            </a:pPr>
            <a:r>
              <a:rPr lang="ru-RU" sz="2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Сбор семян</a:t>
            </a:r>
          </a:p>
          <a:p>
            <a:pPr algn="ctr">
              <a:defRPr/>
            </a:pPr>
            <a:r>
              <a:rPr lang="ru-RU" sz="2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Сбор природного материала на участке</a:t>
            </a:r>
          </a:p>
          <a:p>
            <a:pPr algn="ctr">
              <a:defRPr/>
            </a:pPr>
            <a:endParaRPr lang="ru-RU" sz="23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7688" y="2571750"/>
            <a:ext cx="4608512" cy="2616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Цель: продолжать циклические наблюдения за деревьями, отмечать изменения; проверить умение детей узнавать по форме опавших листьев название деревьев;  сбор природного материала </a:t>
            </a:r>
          </a:p>
          <a:p>
            <a:pPr algn="ctr"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63" name="Рисунок 9" descr="IMG_204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68288"/>
            <a:ext cx="4024313" cy="301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Рисунок 12" descr="IMG_528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619500"/>
            <a:ext cx="40005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7000"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-285750" y="785813"/>
            <a:ext cx="4143375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rmAutofit fontScale="625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endParaRPr lang="ru-RU" sz="3200" i="0" kern="0" dirty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3200" kern="0" dirty="0">
                <a:solidFill>
                  <a:srgbClr val="002060"/>
                </a:solidFill>
                <a:cs typeface="Times New Roman" pitchFamily="18" charset="0"/>
              </a:rPr>
              <a:t>Рисование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3200" i="0" kern="0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«Хмурый ветреный день»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3200" i="0" kern="0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«Золотая осень»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3200" i="0" kern="0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«Осеннее дерево»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3200" i="0" kern="0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«Летят перелетные птицы»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ru-RU" sz="3200" i="0" kern="0" dirty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3200" i="0" kern="0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Аппликация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3200" i="0" kern="0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«На лесной полянке выросли грибы»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3200" i="0" kern="0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«Дары осени»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3200" i="0" kern="0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«Что нам осень принесла»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ru-RU" sz="3200" i="0" kern="0" dirty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3200" i="0" kern="0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Лепка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3200" i="0" kern="0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«Лукошко с ягодами и грибами»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3200" i="0" kern="0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«Овощи и фрукты – дары осени»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ru-RU" sz="3200" i="0" kern="0" dirty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3200" i="0" kern="0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Ручной труд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3200" i="0" kern="0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Поделки из природного материала «Волшебное превращение»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3200" i="0" kern="0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«Кормушка для птиц»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ru-RU" sz="3200" i="0" kern="0" dirty="0">
              <a:latin typeface="Monotype Corsiva" pitchFamily="66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ru-RU" sz="3200" i="0" kern="0" dirty="0">
              <a:latin typeface="Monotype Corsiva" pitchFamily="66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ru-RU" sz="3200" b="0" i="0" kern="0" dirty="0">
              <a:cs typeface="Times New Roman" pitchFamily="18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0" y="0"/>
            <a:ext cx="957262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2800" b="0" kern="0" dirty="0">
                <a:solidFill>
                  <a:srgbClr val="FFFF00"/>
                </a:solidFill>
                <a:cs typeface="Times New Roman" pitchFamily="18" charset="0"/>
              </a:rPr>
              <a:t>            </a:t>
            </a:r>
            <a:r>
              <a:rPr lang="ru-RU" sz="36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Художественно-эстетическое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36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                             развитие</a:t>
            </a:r>
          </a:p>
        </p:txBody>
      </p:sp>
      <p:pic>
        <p:nvPicPr>
          <p:cNvPr id="20484" name="Рисунок 7" descr="IMG_573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4143375"/>
            <a:ext cx="3690937" cy="25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Рисунок 8" descr="IMG_575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1285875"/>
            <a:ext cx="3714750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7000"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Содержимое 10" descr="IMG_573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313" y="285750"/>
            <a:ext cx="3232150" cy="5072063"/>
          </a:xfrm>
        </p:spPr>
      </p:pic>
      <p:pic>
        <p:nvPicPr>
          <p:cNvPr id="21507" name="Содержимое 7" descr="IMG_547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1857375"/>
            <a:ext cx="2859087" cy="481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Рисунок 11" descr="DSCN302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1357313"/>
            <a:ext cx="3286125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7000">
    <p:pull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457200" y="0"/>
            <a:ext cx="840105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kern="0" dirty="0">
                <a:solidFill>
                  <a:srgbClr val="002060"/>
                </a:solidFill>
                <a:ea typeface="+mj-ea"/>
                <a:cs typeface="+mj-cs"/>
              </a:rPr>
              <a:t>Музыкальное творчество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428625" y="1500188"/>
            <a:ext cx="840105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ru-RU" sz="3200" kern="0" dirty="0">
              <a:solidFill>
                <a:srgbClr val="FFFF00"/>
              </a:solidFill>
              <a:ea typeface="+mj-ea"/>
              <a:cs typeface="+mj-cs"/>
            </a:endParaRPr>
          </a:p>
          <a:p>
            <a:pPr algn="ctr">
              <a:defRPr/>
            </a:pPr>
            <a:endParaRPr lang="ru-RU" sz="3200" kern="0" dirty="0">
              <a:solidFill>
                <a:srgbClr val="FFFF00"/>
              </a:solidFill>
              <a:ea typeface="+mj-ea"/>
              <a:cs typeface="+mj-cs"/>
            </a:endParaRPr>
          </a:p>
          <a:p>
            <a:pPr algn="ctr">
              <a:defRPr/>
            </a:pPr>
            <a:endParaRPr lang="ru-RU" sz="3200" kern="0" dirty="0">
              <a:solidFill>
                <a:srgbClr val="FFFF00"/>
              </a:solidFill>
              <a:ea typeface="+mj-ea"/>
              <a:cs typeface="+mj-cs"/>
            </a:endParaRPr>
          </a:p>
          <a:p>
            <a:pPr algn="ctr">
              <a:defRPr/>
            </a:pPr>
            <a:endParaRPr lang="ru-RU" sz="3200" kern="0" dirty="0">
              <a:solidFill>
                <a:srgbClr val="FFFF00"/>
              </a:solidFill>
              <a:ea typeface="+mj-ea"/>
              <a:cs typeface="+mj-cs"/>
            </a:endParaRPr>
          </a:p>
          <a:p>
            <a:pPr algn="ctr">
              <a:defRPr/>
            </a:pPr>
            <a:endParaRPr lang="ru-RU" sz="3200" kern="0" dirty="0">
              <a:solidFill>
                <a:srgbClr val="FAEBFF"/>
              </a:solidFill>
              <a:ea typeface="+mj-ea"/>
              <a:cs typeface="+mj-cs"/>
            </a:endParaRPr>
          </a:p>
          <a:p>
            <a:pPr algn="ctr">
              <a:defRPr/>
            </a:pPr>
            <a:r>
              <a:rPr lang="ru-RU" sz="3200" kern="0" dirty="0">
                <a:solidFill>
                  <a:schemeClr val="accent5">
                    <a:lumMod val="10000"/>
                  </a:schemeClr>
                </a:solidFill>
                <a:ea typeface="+mj-ea"/>
                <a:cs typeface="+mj-cs"/>
              </a:rPr>
              <a:t>Слушание П. И. Чайковского «Времена года»</a:t>
            </a:r>
          </a:p>
          <a:p>
            <a:pPr algn="ctr">
              <a:defRPr/>
            </a:pPr>
            <a:r>
              <a:rPr lang="ru-RU" sz="3200" kern="0" dirty="0">
                <a:solidFill>
                  <a:schemeClr val="accent5">
                    <a:lumMod val="10000"/>
                  </a:schemeClr>
                </a:solidFill>
                <a:ea typeface="+mj-ea"/>
                <a:cs typeface="+mj-cs"/>
              </a:rPr>
              <a:t>Разучивание песен об осени.</a:t>
            </a:r>
          </a:p>
          <a:p>
            <a:pPr algn="ctr">
              <a:defRPr/>
            </a:pPr>
            <a:r>
              <a:rPr lang="ru-RU" sz="3200" kern="0" dirty="0">
                <a:solidFill>
                  <a:schemeClr val="accent5">
                    <a:lumMod val="10000"/>
                  </a:schemeClr>
                </a:solidFill>
                <a:ea typeface="+mj-ea"/>
                <a:cs typeface="+mj-cs"/>
              </a:rPr>
              <a:t>Слушание аудиозаписей «Голоса природы», «Пение птиц», «Шум леса».</a:t>
            </a:r>
          </a:p>
          <a:p>
            <a:pPr algn="ctr">
              <a:defRPr/>
            </a:pPr>
            <a:r>
              <a:rPr lang="ru-RU" sz="3200" kern="0" dirty="0">
                <a:solidFill>
                  <a:schemeClr val="accent5">
                    <a:lumMod val="10000"/>
                  </a:schemeClr>
                </a:solidFill>
                <a:ea typeface="+mj-ea"/>
                <a:cs typeface="+mj-cs"/>
              </a:rPr>
              <a:t>Пение  песен: «Пожелтели листья вдруг…»,</a:t>
            </a:r>
          </a:p>
          <a:p>
            <a:pPr algn="ctr">
              <a:defRPr/>
            </a:pPr>
            <a:r>
              <a:rPr lang="ru-RU" sz="3200" kern="0" dirty="0">
                <a:solidFill>
                  <a:schemeClr val="accent5">
                    <a:lumMod val="10000"/>
                  </a:schemeClr>
                </a:solidFill>
                <a:ea typeface="+mj-ea"/>
                <a:cs typeface="+mj-cs"/>
              </a:rPr>
              <a:t>«Дождик», «До свиданья, Осень».</a:t>
            </a:r>
          </a:p>
          <a:p>
            <a:pPr algn="ctr">
              <a:defRPr/>
            </a:pPr>
            <a:endParaRPr lang="ru-RU" sz="3200" kern="0" dirty="0">
              <a:solidFill>
                <a:srgbClr val="FFFF00"/>
              </a:solidFill>
              <a:ea typeface="+mj-ea"/>
              <a:cs typeface="+mj-cs"/>
            </a:endParaRPr>
          </a:p>
        </p:txBody>
      </p:sp>
    </p:spTree>
  </p:cSld>
  <p:clrMapOvr>
    <a:masterClrMapping/>
  </p:clrMapOvr>
  <p:transition spd="slow" advClick="0" advTm="7000"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0_b3ad7_2419ce7b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85750"/>
            <a:ext cx="8229600" cy="1071563"/>
          </a:xfrm>
        </p:spPr>
        <p:txBody>
          <a:bodyPr/>
          <a:lstStyle/>
          <a:p>
            <a:pPr>
              <a:defRPr/>
            </a:pPr>
            <a:r>
              <a:rPr lang="ru-RU" i="1" dirty="0" smtClean="0">
                <a:solidFill>
                  <a:srgbClr val="FFFF00"/>
                </a:solidFill>
                <a:latin typeface="Arial" charset="0"/>
              </a:rPr>
              <a:t>Проблема: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214313" y="1214438"/>
            <a:ext cx="8715375" cy="5214937"/>
          </a:xfrm>
        </p:spPr>
        <p:txBody>
          <a:bodyPr/>
          <a:lstStyle/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ru-RU" sz="2800" b="1" dirty="0" smtClean="0">
                <a:solidFill>
                  <a:srgbClr val="00FF00"/>
                </a:solidFill>
                <a:latin typeface="Arial" charset="0"/>
              </a:rPr>
              <a:t>-Недостаточные представления об осени как времени года. Знания детей носят отрывчатый, бессистемный характер.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ru-RU" sz="2800" b="1" dirty="0" smtClean="0">
                <a:solidFill>
                  <a:srgbClr val="00FF00"/>
                </a:solidFill>
                <a:latin typeface="Arial" charset="0"/>
              </a:rPr>
              <a:t>- Недостаточное умение высказываться по данной теме. Через данную тему совершенствовать все стороны речи:  словарный запас, грамматический строй, речевой слух и навыки звукового анализа, связную речь, интонационную выразительность.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00FF00"/>
                </a:solidFill>
                <a:latin typeface="Arial" charset="0"/>
              </a:rPr>
              <a:t>    -Недостаточное умение детей отразить свои впечатления о дарах осени в художественно-</a:t>
            </a:r>
            <a:r>
              <a:rPr lang="en-US" sz="2800" b="1" dirty="0" smtClean="0">
                <a:solidFill>
                  <a:srgbClr val="00FF00"/>
                </a:solidFill>
                <a:latin typeface="Arial" charset="0"/>
              </a:rPr>
              <a:t/>
            </a:r>
            <a:br>
              <a:rPr lang="en-US" sz="2800" b="1" dirty="0" smtClean="0">
                <a:solidFill>
                  <a:srgbClr val="00FF00"/>
                </a:solidFill>
                <a:latin typeface="Arial" charset="0"/>
              </a:rPr>
            </a:br>
            <a:r>
              <a:rPr lang="ru-RU" sz="2800" b="1" dirty="0" smtClean="0">
                <a:solidFill>
                  <a:srgbClr val="00FF00"/>
                </a:solidFill>
                <a:latin typeface="Arial" charset="0"/>
              </a:rPr>
              <a:t>эстетической и театрализованной деятельности.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ru-RU" b="1" dirty="0" smtClean="0">
              <a:solidFill>
                <a:srgbClr val="00FF00"/>
              </a:solidFill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  <a:defRPr/>
            </a:pPr>
            <a:endParaRPr lang="ru-RU" b="1" dirty="0" smtClean="0">
              <a:solidFill>
                <a:srgbClr val="00FF00"/>
              </a:solidFill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  <a:defRPr/>
            </a:pPr>
            <a:endParaRPr lang="ru-RU" b="1" dirty="0" smtClean="0">
              <a:solidFill>
                <a:srgbClr val="00FF00"/>
              </a:solidFill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  <a:defRPr/>
            </a:pPr>
            <a:endParaRPr lang="ru-RU" b="1" dirty="0" smtClean="0">
              <a:solidFill>
                <a:srgbClr val="00FF00"/>
              </a:solidFill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  <a:defRPr/>
            </a:pPr>
            <a:endParaRPr lang="ru-RU" b="1" dirty="0" smtClean="0">
              <a:solidFill>
                <a:srgbClr val="00FF00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00FF00"/>
                </a:solidFill>
                <a:latin typeface="Arial" charset="0"/>
              </a:rPr>
              <a:t>-</a:t>
            </a:r>
          </a:p>
        </p:txBody>
      </p:sp>
    </p:spTree>
  </p:cSld>
  <p:clrMapOvr>
    <a:masterClrMapping/>
  </p:clrMapOvr>
  <p:transition spd="slow" advClick="0" advTm="7000"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14375" y="222250"/>
            <a:ext cx="7929563" cy="1262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Ctr="1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3 этап – подведение итогов</a:t>
            </a:r>
          </a:p>
          <a:p>
            <a:pPr algn="ctr">
              <a:defRPr/>
            </a:pPr>
            <a:r>
              <a:rPr lang="ru-RU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Выставка детских работ «Чудеса осени»</a:t>
            </a:r>
          </a:p>
        </p:txBody>
      </p:sp>
      <p:pic>
        <p:nvPicPr>
          <p:cNvPr id="23555" name="Рисунок 8" descr="IMG_574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000250"/>
            <a:ext cx="4643437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Рисунок 9" descr="IMG_575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1643063"/>
            <a:ext cx="3873500" cy="485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7000">
    <p:pull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971550" y="222250"/>
            <a:ext cx="6386513" cy="7699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Ctr="1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  Наша фотогазета</a:t>
            </a:r>
          </a:p>
        </p:txBody>
      </p:sp>
      <p:pic>
        <p:nvPicPr>
          <p:cNvPr id="24579" name="Рисунок 3" descr="DSCN30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928688"/>
            <a:ext cx="8096250" cy="550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7000">
    <p:pull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971550" y="222250"/>
            <a:ext cx="6872288" cy="1323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Ctr="1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Подготовка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и проведение </a:t>
            </a:r>
          </a:p>
          <a:p>
            <a:pPr algn="ctr">
              <a:defRPr/>
            </a:pPr>
            <a:r>
              <a:rPr lang="ru-RU" sz="3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праздника «Осень»</a:t>
            </a:r>
          </a:p>
        </p:txBody>
      </p:sp>
      <p:pic>
        <p:nvPicPr>
          <p:cNvPr id="25603" name="Рисунок 3" descr="IMG_56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643063"/>
            <a:ext cx="3714750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Рисунок 4" descr="IMG_562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1643063"/>
            <a:ext cx="3598862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Рисунок 5" descr="IMG_564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4557713"/>
            <a:ext cx="3214687" cy="230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7000">
    <p:pull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71550" y="222250"/>
            <a:ext cx="6886575" cy="1446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Ctr="1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Русская народная сказка «Репка»</a:t>
            </a:r>
          </a:p>
        </p:txBody>
      </p:sp>
      <p:pic>
        <p:nvPicPr>
          <p:cNvPr id="26627" name="Рисунок 5" descr="IMG_563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3143250"/>
            <a:ext cx="4210050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Рисунок 6" descr="IMG_563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643063"/>
            <a:ext cx="4357687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7000">
    <p:pull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0" descr="IMG_713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852738"/>
            <a:ext cx="4321175" cy="3817937"/>
          </a:xfrm>
          <a:ln>
            <a:solidFill>
              <a:srgbClr val="FFFF66"/>
            </a:solidFill>
          </a:ln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0" y="142875"/>
            <a:ext cx="9144000" cy="1262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Ctr="1"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Выставка совместных работ взрослых и детей </a:t>
            </a:r>
          </a:p>
          <a:p>
            <a:pPr algn="ctr">
              <a:defRPr/>
            </a:pPr>
            <a:r>
              <a:rPr lang="ru-RU" sz="32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из природного материала «Осенние фантазии</a:t>
            </a:r>
            <a:r>
              <a:rPr lang="ru-RU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»</a:t>
            </a:r>
          </a:p>
        </p:txBody>
      </p:sp>
      <p:pic>
        <p:nvPicPr>
          <p:cNvPr id="27652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1428750"/>
            <a:ext cx="4311650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7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971550" y="222250"/>
            <a:ext cx="6875463" cy="1200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Ctr="1">
            <a:spAutoFit/>
          </a:bodyPr>
          <a:lstStyle/>
          <a:p>
            <a:pPr algn="ctr">
              <a:defRPr/>
            </a:pPr>
            <a:r>
              <a:rPr lang="ru-RU" sz="36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Проведение родительского </a:t>
            </a:r>
          </a:p>
          <a:p>
            <a:pPr algn="ctr">
              <a:defRPr/>
            </a:pPr>
            <a:r>
              <a:rPr lang="ru-RU" sz="36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собрания</a:t>
            </a:r>
          </a:p>
        </p:txBody>
      </p:sp>
      <p:pic>
        <p:nvPicPr>
          <p:cNvPr id="29699" name="Рисунок 3" descr="DSCN302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776"/>
          <a:stretch>
            <a:fillRect/>
          </a:stretch>
        </p:blipFill>
        <p:spPr bwMode="auto">
          <a:xfrm>
            <a:off x="214313" y="1000125"/>
            <a:ext cx="3071812" cy="373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Рисунок 4" descr="DSCN303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1357313"/>
            <a:ext cx="387985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Рисунок 5" descr="DSCN304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3929063"/>
            <a:ext cx="4030663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7000">
    <p:pull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738188"/>
          </a:xfrm>
        </p:spPr>
        <p:txBody>
          <a:bodyPr/>
          <a:lstStyle/>
          <a:p>
            <a:pPr>
              <a:defRPr/>
            </a:pPr>
            <a:r>
              <a:rPr lang="ru-RU" i="1" dirty="0" smtClean="0"/>
              <a:t>Результаты работы </a:t>
            </a:r>
            <a:endParaRPr lang="ru-RU" i="1" dirty="0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142875" y="1143000"/>
            <a:ext cx="9001125" cy="5094288"/>
          </a:xfrm>
        </p:spPr>
        <p:txBody>
          <a:bodyPr/>
          <a:lstStyle/>
          <a:p>
            <a:pPr marL="514350" indent="-514350">
              <a:buClr>
                <a:schemeClr val="tx2"/>
              </a:buClr>
              <a:buFont typeface="Wingdings" pitchFamily="2" charset="2"/>
              <a:buAutoNum type="arabicPeriod"/>
              <a:defRPr/>
            </a:pPr>
            <a:r>
              <a:rPr lang="ru-RU" sz="1800" b="1" i="1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В результате познавательной деятельности у детей появилось стремление расширить свой кругозор по данной теме, а также желание выявлять, чем же интересна осень.</a:t>
            </a:r>
          </a:p>
          <a:p>
            <a:pPr marL="514350" indent="-514350">
              <a:buClr>
                <a:schemeClr val="tx2"/>
              </a:buClr>
              <a:buFont typeface="Wingdings" pitchFamily="2" charset="2"/>
              <a:buAutoNum type="arabicPeriod"/>
              <a:defRPr/>
            </a:pPr>
            <a:r>
              <a:rPr lang="ru-RU" sz="1800" b="1" i="1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В процессе знакомства со сказками, рассказами, стихами, пословицами, загадками, у детей пополнился словарный запас; стали более грамотно изъясняться, с большим удовольствием участвовать в коллективном разговоре; появилось желание самостоятельно заниматься творчеством – сочинять свои загадки и небольшие стихи об осени, где выражали свои чувства, свое позитивное отношение к мире. Все это способствовало развитию эстетического сознания детей, формированию их мировоззрения.</a:t>
            </a:r>
          </a:p>
          <a:p>
            <a:pPr marL="514350" indent="-514350">
              <a:buClr>
                <a:schemeClr val="tx2"/>
              </a:buClr>
              <a:buFont typeface="Wingdings" pitchFamily="2" charset="2"/>
              <a:buAutoNum type="arabicPeriod"/>
              <a:defRPr/>
            </a:pPr>
            <a:r>
              <a:rPr lang="ru-RU" sz="1800" b="1" i="1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Одной из важных составляющих данного проекта явилось художественно-эстетическое воспитание: дети познакомились с художественными произведениями осенней тематики различных видов искусства – музыки, живописи, поэзии. Они научились получать эстетическое удовольствие от общения с прекрасным, стали более восприимчивы, чувствительны, эмоциональны. Научились более умело передавать свои ощущения:</a:t>
            </a:r>
          </a:p>
          <a:p>
            <a:pPr marL="514350" indent="-514350">
              <a:buClr>
                <a:schemeClr val="tx2"/>
              </a:buClr>
              <a:buFontTx/>
              <a:buChar char="-"/>
              <a:defRPr/>
            </a:pPr>
            <a:r>
              <a:rPr lang="ru-RU" sz="1800" b="1" i="1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в своих рассказах;</a:t>
            </a:r>
          </a:p>
          <a:p>
            <a:pPr marL="514350" indent="-514350">
              <a:buClr>
                <a:schemeClr val="tx2"/>
              </a:buClr>
              <a:buFontTx/>
              <a:buChar char="-"/>
              <a:defRPr/>
            </a:pPr>
            <a:r>
              <a:rPr lang="ru-RU" sz="1800" b="1" i="1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в рисунках;</a:t>
            </a:r>
          </a:p>
          <a:p>
            <a:pPr marL="514350" indent="-514350">
              <a:buClr>
                <a:schemeClr val="tx2"/>
              </a:buClr>
              <a:buFontTx/>
              <a:buChar char="-"/>
              <a:defRPr/>
            </a:pPr>
            <a:r>
              <a:rPr lang="ru-RU" sz="1800" b="1" i="1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в музыкально-ритмических движениях.</a:t>
            </a:r>
          </a:p>
          <a:p>
            <a:pPr>
              <a:defRPr/>
            </a:pPr>
            <a:endParaRPr lang="ru-RU" sz="1800" b="1" dirty="0" smtClean="0">
              <a:solidFill>
                <a:srgbClr val="FFFF00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 advClick="0" advTm="7000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0_b3ad7_2419ce7b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0"/>
            <a:ext cx="9251950" cy="693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8243888" cy="1143000"/>
          </a:xfrm>
        </p:spPr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008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40C040"/>
                    </a:outerShdw>
                  </a:cont>
                  <a:cont type="tree" name="">
                    <a:effect ref="fillLine"/>
                    <a:outerShdw dist="38100" dir="2700000" algn="tl">
                      <a:srgbClr val="004C00"/>
                    </a:outerShdw>
                  </a:cont>
                  <a:effect ref="fillLine"/>
                </a:effectDag>
              </a:rPr>
              <a:t>Характеристика проекта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57338"/>
            <a:ext cx="8229600" cy="4924425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ct val="50000"/>
              </a:spcBef>
              <a:buSzTx/>
              <a:buFontTx/>
              <a:buChar char="•"/>
              <a:defRPr/>
            </a:pPr>
            <a:r>
              <a:rPr lang="ru-RU" sz="2800" b="1" i="1" dirty="0" smtClean="0">
                <a:solidFill>
                  <a:srgbClr val="FEF1B0"/>
                </a:solidFill>
              </a:rPr>
              <a:t>Вид проекта: </a:t>
            </a:r>
            <a:r>
              <a:rPr lang="ru-RU" sz="2800" dirty="0" smtClean="0">
                <a:solidFill>
                  <a:srgbClr val="FEF1B0"/>
                </a:solidFill>
              </a:rPr>
              <a:t>познавательно </a:t>
            </a:r>
            <a:r>
              <a:rPr lang="ru-RU" sz="2800" b="1" i="1" dirty="0" smtClean="0">
                <a:solidFill>
                  <a:srgbClr val="FEF1B0"/>
                </a:solidFill>
              </a:rPr>
              <a:t>-</a:t>
            </a:r>
            <a:r>
              <a:rPr lang="ru-RU" sz="2800" dirty="0" smtClean="0">
                <a:solidFill>
                  <a:srgbClr val="FEF1B0"/>
                </a:solidFill>
              </a:rPr>
              <a:t> творческий </a:t>
            </a:r>
            <a:r>
              <a:rPr lang="en-US" sz="2800" dirty="0" smtClean="0">
                <a:solidFill>
                  <a:srgbClr val="FEF1B0"/>
                </a:solidFill>
              </a:rPr>
              <a:t/>
            </a:r>
            <a:br>
              <a:rPr lang="en-US" sz="2800" dirty="0" smtClean="0">
                <a:solidFill>
                  <a:srgbClr val="FEF1B0"/>
                </a:solidFill>
              </a:rPr>
            </a:br>
            <a:endParaRPr lang="en-US" sz="2800" dirty="0" smtClean="0">
              <a:solidFill>
                <a:srgbClr val="FEF1B0"/>
              </a:solidFill>
            </a:endParaRPr>
          </a:p>
          <a:p>
            <a:pPr>
              <a:lnSpc>
                <a:spcPct val="85000"/>
              </a:lnSpc>
              <a:spcBef>
                <a:spcPct val="50000"/>
              </a:spcBef>
              <a:buSzTx/>
              <a:buFontTx/>
              <a:buChar char="•"/>
              <a:defRPr/>
            </a:pPr>
            <a:r>
              <a:rPr lang="ru-RU" sz="2800" b="1" i="1" dirty="0" smtClean="0">
                <a:solidFill>
                  <a:srgbClr val="FEF1B0"/>
                </a:solidFill>
              </a:rPr>
              <a:t>Направленность:</a:t>
            </a:r>
            <a:r>
              <a:rPr lang="ru-RU" sz="2800" dirty="0" smtClean="0">
                <a:solidFill>
                  <a:srgbClr val="FEF1B0"/>
                </a:solidFill>
              </a:rPr>
              <a:t> развитие </a:t>
            </a:r>
            <a:r>
              <a:rPr lang="en-US" sz="2800" dirty="0" smtClean="0">
                <a:solidFill>
                  <a:srgbClr val="FEF1B0"/>
                </a:solidFill>
              </a:rPr>
              <a:t/>
            </a:r>
            <a:br>
              <a:rPr lang="en-US" sz="2800" dirty="0" smtClean="0">
                <a:solidFill>
                  <a:srgbClr val="FEF1B0"/>
                </a:solidFill>
              </a:rPr>
            </a:br>
            <a:r>
              <a:rPr lang="ru-RU" sz="2800" dirty="0" smtClean="0">
                <a:solidFill>
                  <a:srgbClr val="FEF1B0"/>
                </a:solidFill>
              </a:rPr>
              <a:t>познавательных и творческих </a:t>
            </a:r>
            <a:r>
              <a:rPr lang="en-US" sz="2800" dirty="0" smtClean="0">
                <a:solidFill>
                  <a:srgbClr val="FEF1B0"/>
                </a:solidFill>
              </a:rPr>
              <a:t/>
            </a:r>
            <a:br>
              <a:rPr lang="en-US" sz="2800" dirty="0" smtClean="0">
                <a:solidFill>
                  <a:srgbClr val="FEF1B0"/>
                </a:solidFill>
              </a:rPr>
            </a:br>
            <a:r>
              <a:rPr lang="ru-RU" sz="2800" dirty="0" smtClean="0">
                <a:solidFill>
                  <a:srgbClr val="FEF1B0"/>
                </a:solidFill>
              </a:rPr>
              <a:t>способностей</a:t>
            </a:r>
            <a:endParaRPr lang="en-US" sz="2800" dirty="0" smtClean="0">
              <a:solidFill>
                <a:srgbClr val="FEF1B0"/>
              </a:solidFill>
            </a:endParaRPr>
          </a:p>
          <a:p>
            <a:pPr>
              <a:lnSpc>
                <a:spcPct val="85000"/>
              </a:lnSpc>
              <a:spcBef>
                <a:spcPct val="50000"/>
              </a:spcBef>
              <a:buSzTx/>
              <a:buFontTx/>
              <a:buChar char="•"/>
              <a:defRPr/>
            </a:pPr>
            <a:r>
              <a:rPr lang="ru-RU" sz="2800" b="1" i="1" dirty="0" smtClean="0">
                <a:solidFill>
                  <a:srgbClr val="FEF1B0"/>
                </a:solidFill>
              </a:rPr>
              <a:t>Продолжительность:</a:t>
            </a:r>
            <a:r>
              <a:rPr lang="ru-RU" sz="2800" dirty="0" smtClean="0">
                <a:solidFill>
                  <a:srgbClr val="FEF1B0"/>
                </a:solidFill>
              </a:rPr>
              <a:t> 3 месяца</a:t>
            </a:r>
            <a:endParaRPr lang="en-US" sz="2800" dirty="0" smtClean="0">
              <a:solidFill>
                <a:srgbClr val="FEF1B0"/>
              </a:solidFill>
            </a:endParaRPr>
          </a:p>
          <a:p>
            <a:pPr>
              <a:lnSpc>
                <a:spcPct val="85000"/>
              </a:lnSpc>
              <a:spcBef>
                <a:spcPct val="50000"/>
              </a:spcBef>
              <a:buSzTx/>
              <a:buFontTx/>
              <a:buChar char="•"/>
              <a:defRPr/>
            </a:pPr>
            <a:r>
              <a:rPr lang="ru-RU" sz="2800" b="1" i="1" dirty="0" smtClean="0">
                <a:solidFill>
                  <a:srgbClr val="FEF1B0"/>
                </a:solidFill>
              </a:rPr>
              <a:t>Участники:</a:t>
            </a:r>
            <a:r>
              <a:rPr lang="ru-RU" sz="2800" dirty="0" smtClean="0">
                <a:solidFill>
                  <a:srgbClr val="FEF1B0"/>
                </a:solidFill>
              </a:rPr>
              <a:t> педагоги, дети, родители</a:t>
            </a:r>
          </a:p>
        </p:txBody>
      </p:sp>
    </p:spTree>
  </p:cSld>
  <p:clrMapOvr>
    <a:masterClrMapping/>
  </p:clrMapOvr>
  <p:transition spd="slow" advClick="0" advTm="10000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http://adsence.kiev.ua/wp-content/uploads/2011/09/Zedi3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44450"/>
            <a:ext cx="7772400" cy="1584325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008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40C040"/>
                    </a:outerShdw>
                  </a:cont>
                  <a:cont type="tree" name="">
                    <a:effect ref="fillLine"/>
                    <a:outerShdw dist="38100" dir="2700000" algn="tl">
                      <a:srgbClr val="004C00"/>
                    </a:outerShdw>
                  </a:cont>
                  <a:effect ref="fillLine"/>
                </a:effectDag>
                <a:latin typeface="Arial" charset="0"/>
              </a:rPr>
              <a:t>ЦЕЛЬ ПРОЕКТА</a:t>
            </a:r>
          </a:p>
        </p:txBody>
      </p:sp>
      <p:sp>
        <p:nvSpPr>
          <p:cNvPr id="13321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71550" y="1557338"/>
            <a:ext cx="7127875" cy="40322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b="1" dirty="0" smtClean="0">
                <a:latin typeface="Arial" charset="0"/>
              </a:rPr>
              <a:t>Расширение представлений детей об осени как времени года, развивать умение самостоятельно находить первые признаки осени, помочь детям увидеть всю красоту осенней природы и богатство осенних даров, познакомить с осенними праздниками, создать условия для художественно-эстетического воспитания детей, развития их познавательных и творческих способностей. </a:t>
            </a:r>
          </a:p>
        </p:txBody>
      </p:sp>
    </p:spTree>
  </p:cSld>
  <p:clrMapOvr>
    <a:masterClrMapping/>
  </p:clrMapOvr>
  <p:transition spd="slow" advClick="0" advTm="7000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79571133_picturecontentpid387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008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40C040"/>
                    </a:outerShdw>
                  </a:cont>
                  <a:cont type="tree" name="">
                    <a:effect ref="fillLine"/>
                    <a:outerShdw dist="38100" dir="2700000" algn="tl">
                      <a:srgbClr val="004C00"/>
                    </a:outerShdw>
                  </a:cont>
                  <a:effect ref="fillLine"/>
                </a:effectDag>
                <a:latin typeface="Arial" charset="0"/>
              </a:rPr>
              <a:t>ЗАДАЧИ:</a:t>
            </a:r>
          </a:p>
        </p:txBody>
      </p:sp>
      <p:sp>
        <p:nvSpPr>
          <p:cNvPr id="15368" name="Rectangle 8"/>
          <p:cNvSpPr>
            <a:spLocks noGrp="1" noChangeArrowheads="1"/>
          </p:cNvSpPr>
          <p:nvPr>
            <p:ph idx="1"/>
          </p:nvPr>
        </p:nvSpPr>
        <p:spPr>
          <a:xfrm>
            <a:off x="500063" y="1143000"/>
            <a:ext cx="8143875" cy="5715000"/>
          </a:xfrm>
        </p:spPr>
        <p:txBody>
          <a:bodyPr/>
          <a:lstStyle/>
          <a:p>
            <a:pPr eaLnBrk="1" hangingPunct="1">
              <a:buFontTx/>
              <a:buChar char="-"/>
              <a:defRPr/>
            </a:pPr>
            <a:r>
              <a:rPr lang="ru-RU" sz="2000" b="1" dirty="0" smtClean="0">
                <a:solidFill>
                  <a:srgbClr val="FFFF00"/>
                </a:solidFill>
                <a:latin typeface="Arial" charset="0"/>
              </a:rPr>
              <a:t>Расширить и обогатить представления детей, систематизировать и углубить их знания о сезонных изменениях в природе в осенний период.</a:t>
            </a:r>
          </a:p>
          <a:p>
            <a:pPr eaLnBrk="1" hangingPunct="1">
              <a:buFontTx/>
              <a:buChar char="-"/>
              <a:defRPr/>
            </a:pPr>
            <a:r>
              <a:rPr lang="ru-RU" sz="2000" b="1" dirty="0" smtClean="0">
                <a:solidFill>
                  <a:srgbClr val="FFFF00"/>
                </a:solidFill>
                <a:latin typeface="Arial" charset="0"/>
              </a:rPr>
              <a:t>Отразить наблюдения и полученные знания в различных видах деятельности (изобразительной, театрализованной, игровой, умственной).</a:t>
            </a:r>
          </a:p>
          <a:p>
            <a:pPr eaLnBrk="1" hangingPunct="1">
              <a:buFontTx/>
              <a:buChar char="-"/>
              <a:defRPr/>
            </a:pPr>
            <a:r>
              <a:rPr lang="ru-RU" sz="2000" b="1" dirty="0" smtClean="0">
                <a:solidFill>
                  <a:srgbClr val="FFFF00"/>
                </a:solidFill>
                <a:latin typeface="Arial" charset="0"/>
              </a:rPr>
              <a:t>Способствовать развитию познавательной активности, мышления, воображения, фантазии, творческих способностей и коммуникативных навыков.</a:t>
            </a:r>
          </a:p>
          <a:p>
            <a:pPr eaLnBrk="1" hangingPunct="1">
              <a:buFontTx/>
              <a:buChar char="-"/>
              <a:defRPr/>
            </a:pPr>
            <a:r>
              <a:rPr lang="ru-RU" sz="2000" b="1" dirty="0" smtClean="0">
                <a:solidFill>
                  <a:srgbClr val="FFFF00"/>
                </a:solidFill>
                <a:latin typeface="Arial" charset="0"/>
              </a:rPr>
              <a:t>Воспитывать у детей умение любоваться осенней природой, чувствовать её красоту.</a:t>
            </a:r>
          </a:p>
          <a:p>
            <a:pPr eaLnBrk="1" hangingPunct="1">
              <a:buFontTx/>
              <a:buChar char="-"/>
              <a:defRPr/>
            </a:pPr>
            <a:r>
              <a:rPr lang="ru-RU" sz="2000" b="1" dirty="0" smtClean="0">
                <a:solidFill>
                  <a:srgbClr val="FFFF00"/>
                </a:solidFill>
                <a:latin typeface="Arial" charset="0"/>
              </a:rPr>
              <a:t>Воспитывать бережное отношение к природе, птицам и животным, желание заботиться о них.</a:t>
            </a:r>
          </a:p>
          <a:p>
            <a:pPr eaLnBrk="1" hangingPunct="1">
              <a:buFontTx/>
              <a:buChar char="-"/>
              <a:defRPr/>
            </a:pPr>
            <a:r>
              <a:rPr lang="ru-RU" sz="2000" b="1" dirty="0" smtClean="0">
                <a:solidFill>
                  <a:srgbClr val="FFFF00"/>
                </a:solidFill>
                <a:latin typeface="Arial" charset="0"/>
              </a:rPr>
              <a:t>Приобщить родителей к совместной творческой деятельности с детьми.</a:t>
            </a:r>
          </a:p>
          <a:p>
            <a:pPr eaLnBrk="1" hangingPunct="1">
              <a:buFontTx/>
              <a:buChar char="-"/>
              <a:defRPr/>
            </a:pPr>
            <a:endParaRPr lang="ru-RU" sz="2400" b="1" dirty="0" smtClean="0">
              <a:solidFill>
                <a:srgbClr val="FFFF00"/>
              </a:solidFill>
              <a:latin typeface="Arial" charset="0"/>
            </a:endParaRPr>
          </a:p>
          <a:p>
            <a:pPr eaLnBrk="1" hangingPunct="1">
              <a:buFontTx/>
              <a:buChar char="-"/>
              <a:defRPr/>
            </a:pPr>
            <a:endParaRPr lang="ru-RU" sz="2800" b="1" dirty="0" smtClean="0">
              <a:solidFill>
                <a:srgbClr val="FFFF00"/>
              </a:solidFill>
              <a:latin typeface="Arial" charset="0"/>
            </a:endParaRPr>
          </a:p>
        </p:txBody>
      </p:sp>
    </p:spTree>
  </p:cSld>
  <p:clrMapOvr>
    <a:masterClrMapping/>
  </p:clrMapOvr>
  <p:transition spd="slow" advClick="0" advTm="7000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 descr="&amp;Pcy;&amp;rcy;&amp;icy;&amp;rcy;&amp;ocy;&amp;dcy;&amp;acy; :: &amp;Ocy;&amp;scy;&amp;iecy;&amp;ncy;&amp;softcy; &amp;fcy;&amp;ocy;&amp;tcy;&amp;ocy; 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361488" cy="704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FF3300"/>
                </a:solidFill>
                <a:latin typeface="Arial" charset="0"/>
              </a:rPr>
              <a:t>Основные направления работы с детьми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73238"/>
            <a:ext cx="82296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ru-RU" sz="2800" b="1" dirty="0" smtClean="0">
                <a:solidFill>
                  <a:srgbClr val="FEF1B0"/>
                </a:solidFill>
                <a:latin typeface="Arial" charset="0"/>
              </a:rPr>
              <a:t>Непосредственно образовательная деятельность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ru-RU" sz="2800" b="1" dirty="0" smtClean="0">
                <a:solidFill>
                  <a:srgbClr val="FEF1B0"/>
                </a:solidFill>
                <a:latin typeface="Arial" charset="0"/>
              </a:rPr>
              <a:t>Совместная деятельность взрослого и ребёнка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ru-RU" sz="2800" b="1" dirty="0" smtClean="0">
                <a:solidFill>
                  <a:srgbClr val="FEF1B0"/>
                </a:solidFill>
                <a:latin typeface="Arial" charset="0"/>
              </a:rPr>
              <a:t>Самостоятельная деятельность детей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ru-RU" sz="2800" b="1" dirty="0" smtClean="0">
                <a:solidFill>
                  <a:srgbClr val="FEF1B0"/>
                </a:solidFill>
                <a:latin typeface="Arial" charset="0"/>
              </a:rPr>
              <a:t>Театрализованная деятельность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ru-RU" sz="2800" b="1" dirty="0" smtClean="0">
                <a:solidFill>
                  <a:srgbClr val="FEF1B0"/>
                </a:solidFill>
                <a:latin typeface="Arial" charset="0"/>
              </a:rPr>
              <a:t>Художественное творчество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ru-RU" sz="2800" b="1" dirty="0" smtClean="0">
                <a:solidFill>
                  <a:srgbClr val="FEF1B0"/>
                </a:solidFill>
                <a:latin typeface="Arial" charset="0"/>
              </a:rPr>
              <a:t>Чтение художественной литературы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ru-RU" sz="2800" b="1" dirty="0" smtClean="0">
                <a:solidFill>
                  <a:srgbClr val="FEF1B0"/>
                </a:solidFill>
                <a:latin typeface="Arial" charset="0"/>
              </a:rPr>
              <a:t>Рассматривание поделок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ru-RU" sz="2800" b="1" dirty="0" smtClean="0">
                <a:solidFill>
                  <a:srgbClr val="FEF1B0"/>
                </a:solidFill>
                <a:latin typeface="Arial" charset="0"/>
              </a:rPr>
              <a:t>Игры</a:t>
            </a:r>
            <a:endParaRPr lang="ru-RU" sz="2800" b="1" dirty="0" smtClean="0">
              <a:solidFill>
                <a:srgbClr val="FEF1B0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 advClick="0" advTm="7000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&amp;Ocy;&amp;scy;&amp;iecy;&amp;ncy;&amp;softcy; &amp;fcy;&amp;ocy;&amp;tcy;&amp;ocy; &amp;kcy;&amp;acy;&amp;rcy;&amp;tcy;&amp;icy;&amp;ncy;&amp;kcy;&amp;i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99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9375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990000"/>
                </a:solidFill>
              </a:rPr>
              <a:t>АКТУАЛЬНОСТЬ</a:t>
            </a:r>
            <a:r>
              <a:rPr lang="ru-RU" dirty="0" smtClean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0" y="1000125"/>
            <a:ext cx="9144000" cy="51308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FFFF00"/>
                </a:solidFill>
                <a:latin typeface="Arial" charset="0"/>
              </a:rPr>
              <a:t>    Данный проект позволяет в условиях воспитательно-образовательного процесса расширить и укрепить знания детей о сезонных изменениях в природе в осенний период, и применения приобретённых знаний с творческим подходом в практической изобразительной деятельности, развивать при этом познавательные, коммуникативные и творческие способности детей.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FFFF00"/>
                </a:solidFill>
                <a:latin typeface="Arial" charset="0"/>
              </a:rPr>
              <a:t>    Совместная деятельность детей, родителей и педагогов в рамках данного проекта способствует установлению благоприятного климата в детском коллективе, расширению кругозора детей и взрослых, наполняет их творческой энергией, помогает в организации сотрудничества семьи и образовательного учреждения. </a:t>
            </a:r>
          </a:p>
        </p:txBody>
      </p:sp>
    </p:spTree>
  </p:cSld>
  <p:clrMapOvr>
    <a:masterClrMapping/>
  </p:clrMapOvr>
  <p:transition spd="slow" advClick="0" advTm="7000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4"/>
          <p:cNvSpPr/>
          <p:nvPr/>
        </p:nvSpPr>
        <p:spPr>
          <a:xfrm>
            <a:off x="285721" y="500042"/>
            <a:ext cx="8604092" cy="5715040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3340" tIns="53340" rIns="53340" bIns="53340" spcCol="1270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endParaRPr lang="ru-RU" sz="1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85750" y="285750"/>
            <a:ext cx="8572500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Предполагаемый  результат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42875" y="714375"/>
            <a:ext cx="885825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sz="2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28625" y="1428750"/>
            <a:ext cx="8429625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sz="1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Группа 29"/>
          <p:cNvGrpSpPr/>
          <p:nvPr/>
        </p:nvGrpSpPr>
        <p:grpSpPr>
          <a:xfrm>
            <a:off x="214282" y="928670"/>
            <a:ext cx="8686800" cy="755645"/>
            <a:chOff x="0" y="-125207"/>
            <a:chExt cx="8686800" cy="643674"/>
          </a:xfrm>
          <a:scene3d>
            <a:camera prst="orthographicFront"/>
            <a:lightRig rig="flat" dir="t"/>
          </a:scene3d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0" y="-64355"/>
              <a:ext cx="8686800" cy="486819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9" name="Скругленный прямоугольник 4"/>
            <p:cNvSpPr/>
            <p:nvPr/>
          </p:nvSpPr>
          <p:spPr>
            <a:xfrm>
              <a:off x="25702" y="-125207"/>
              <a:ext cx="8635396" cy="64367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3340" tIns="53340" rIns="53340" bIns="5334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Развитие познавательной деятельности дошкольников в ходе совместной практической деятельности с воспитателями и родителями</a:t>
              </a:r>
            </a:p>
          </p:txBody>
        </p:sp>
      </p:grpSp>
      <p:grpSp>
        <p:nvGrpSpPr>
          <p:cNvPr id="3" name="Группа 30"/>
          <p:cNvGrpSpPr/>
          <p:nvPr/>
        </p:nvGrpSpPr>
        <p:grpSpPr>
          <a:xfrm>
            <a:off x="0" y="1500174"/>
            <a:ext cx="8929718" cy="714384"/>
            <a:chOff x="25702" y="395809"/>
            <a:chExt cx="8695358" cy="652307"/>
          </a:xfrm>
          <a:scene3d>
            <a:camera prst="orthographicFront"/>
            <a:lightRig rig="flat" dir="t"/>
          </a:scene3d>
        </p:grpSpPr>
        <p:sp>
          <p:nvSpPr>
            <p:cNvPr id="56" name="Скругленный прямоугольник 55"/>
            <p:cNvSpPr/>
            <p:nvPr/>
          </p:nvSpPr>
          <p:spPr>
            <a:xfrm>
              <a:off x="242918" y="526271"/>
              <a:ext cx="8478142" cy="521845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90000"/>
                <a:hueOff val="0"/>
                <a:satOff val="0"/>
                <a:lumOff val="0"/>
                <a:alphaOff val="-4444"/>
              </a:schemeClr>
            </a:fillRef>
            <a:effectRef idx="2">
              <a:schemeClr val="accent2">
                <a:alpha val="90000"/>
                <a:hueOff val="0"/>
                <a:satOff val="0"/>
                <a:lumOff val="0"/>
                <a:alphaOff val="-4444"/>
              </a:schemeClr>
            </a:effectRef>
            <a:fontRef idx="minor">
              <a:schemeClr val="lt1"/>
            </a:fontRef>
          </p:style>
        </p:sp>
        <p:sp>
          <p:nvSpPr>
            <p:cNvPr id="57" name="Скругленный прямоугольник 6"/>
            <p:cNvSpPr/>
            <p:nvPr/>
          </p:nvSpPr>
          <p:spPr>
            <a:xfrm>
              <a:off x="25702" y="395809"/>
              <a:ext cx="8635396" cy="52184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3340" tIns="53340" rIns="53340" bIns="5334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</a:t>
              </a:r>
            </a:p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Расширение кругозора детей и закрепление их знаний о сезонных изменениях в природе в осенний период</a:t>
              </a:r>
            </a:p>
          </p:txBody>
        </p:sp>
      </p:grpSp>
      <p:grpSp>
        <p:nvGrpSpPr>
          <p:cNvPr id="4" name="Группа 31"/>
          <p:cNvGrpSpPr/>
          <p:nvPr/>
        </p:nvGrpSpPr>
        <p:grpSpPr>
          <a:xfrm>
            <a:off x="214282" y="2214554"/>
            <a:ext cx="8715436" cy="500066"/>
            <a:chOff x="0" y="1120803"/>
            <a:chExt cx="8686800" cy="526500"/>
          </a:xfrm>
          <a:scene3d>
            <a:camera prst="orthographicFront"/>
            <a:lightRig rig="flat" dir="t"/>
          </a:scene3d>
        </p:grpSpPr>
        <p:sp>
          <p:nvSpPr>
            <p:cNvPr id="54" name="Скругленный прямоугольник 53"/>
            <p:cNvSpPr/>
            <p:nvPr/>
          </p:nvSpPr>
          <p:spPr>
            <a:xfrm>
              <a:off x="0" y="1120803"/>
              <a:ext cx="8686800" cy="52650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90000"/>
                <a:hueOff val="0"/>
                <a:satOff val="0"/>
                <a:lumOff val="0"/>
                <a:alphaOff val="-8889"/>
              </a:schemeClr>
            </a:fillRef>
            <a:effectRef idx="2">
              <a:schemeClr val="accent2">
                <a:alpha val="90000"/>
                <a:hueOff val="0"/>
                <a:satOff val="0"/>
                <a:lumOff val="0"/>
                <a:alphaOff val="-8889"/>
              </a:schemeClr>
            </a:effectRef>
            <a:fontRef idx="minor">
              <a:schemeClr val="lt1"/>
            </a:fontRef>
          </p:style>
        </p:sp>
        <p:sp>
          <p:nvSpPr>
            <p:cNvPr id="55" name="Скругленный прямоугольник 8"/>
            <p:cNvSpPr/>
            <p:nvPr/>
          </p:nvSpPr>
          <p:spPr>
            <a:xfrm>
              <a:off x="25702" y="1237803"/>
              <a:ext cx="8635396" cy="27257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3340" tIns="53340" rIns="53340" bIns="5334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Осуществление в группе воспитательно-образовательного процесса по обозначенной теме</a:t>
              </a:r>
            </a:p>
          </p:txBody>
        </p:sp>
      </p:grpSp>
      <p:grpSp>
        <p:nvGrpSpPr>
          <p:cNvPr id="5" name="Группа 32"/>
          <p:cNvGrpSpPr/>
          <p:nvPr/>
        </p:nvGrpSpPr>
        <p:grpSpPr>
          <a:xfrm>
            <a:off x="214282" y="2714620"/>
            <a:ext cx="8686800" cy="571504"/>
            <a:chOff x="0" y="1757430"/>
            <a:chExt cx="8686800" cy="382909"/>
          </a:xfrm>
          <a:scene3d>
            <a:camera prst="orthographicFront"/>
            <a:lightRig rig="flat" dir="t"/>
          </a:scene3d>
        </p:grpSpPr>
        <p:sp>
          <p:nvSpPr>
            <p:cNvPr id="52" name="Скругленный прямоугольник 51"/>
            <p:cNvSpPr/>
            <p:nvPr/>
          </p:nvSpPr>
          <p:spPr>
            <a:xfrm>
              <a:off x="0" y="1757430"/>
              <a:ext cx="8686800" cy="382909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90000"/>
                <a:hueOff val="0"/>
                <a:satOff val="0"/>
                <a:lumOff val="0"/>
                <a:alphaOff val="-13333"/>
              </a:schemeClr>
            </a:fillRef>
            <a:effectRef idx="2">
              <a:schemeClr val="accent2">
                <a:alpha val="90000"/>
                <a:hueOff val="0"/>
                <a:satOff val="0"/>
                <a:lumOff val="0"/>
                <a:alphaOff val="-13333"/>
              </a:schemeClr>
            </a:effectRef>
            <a:fontRef idx="minor">
              <a:schemeClr val="lt1"/>
            </a:fontRef>
          </p:style>
        </p:sp>
        <p:sp>
          <p:nvSpPr>
            <p:cNvPr id="53" name="Скругленный прямоугольник 10"/>
            <p:cNvSpPr/>
            <p:nvPr/>
          </p:nvSpPr>
          <p:spPr>
            <a:xfrm>
              <a:off x="25702" y="1817314"/>
              <a:ext cx="8635396" cy="27205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3340" tIns="53340" rIns="53340" bIns="5334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Обогащение активного словаря детей эпитетами, образными выражениями, пословицами и поговорками, стихами на осеннюю тему</a:t>
              </a:r>
            </a:p>
          </p:txBody>
        </p:sp>
      </p:grpSp>
      <p:grpSp>
        <p:nvGrpSpPr>
          <p:cNvPr id="6" name="Группа 33"/>
          <p:cNvGrpSpPr/>
          <p:nvPr/>
        </p:nvGrpSpPr>
        <p:grpSpPr>
          <a:xfrm>
            <a:off x="214282" y="3286124"/>
            <a:ext cx="8706834" cy="597938"/>
            <a:chOff x="0" y="1988290"/>
            <a:chExt cx="8706834" cy="597938"/>
          </a:xfrm>
          <a:scene3d>
            <a:camera prst="orthographicFront"/>
            <a:lightRig rig="flat" dir="t"/>
          </a:scene3d>
        </p:grpSpPr>
        <p:sp>
          <p:nvSpPr>
            <p:cNvPr id="50" name="Скругленный прямоугольник 49"/>
            <p:cNvSpPr/>
            <p:nvPr/>
          </p:nvSpPr>
          <p:spPr>
            <a:xfrm>
              <a:off x="0" y="2059728"/>
              <a:ext cx="8686800" cy="52650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90000"/>
                <a:hueOff val="0"/>
                <a:satOff val="0"/>
                <a:lumOff val="0"/>
                <a:alphaOff val="-17778"/>
              </a:schemeClr>
            </a:fillRef>
            <a:effectRef idx="2">
              <a:schemeClr val="accent2">
                <a:alpha val="90000"/>
                <a:hueOff val="0"/>
                <a:satOff val="0"/>
                <a:lumOff val="0"/>
                <a:alphaOff val="-17778"/>
              </a:schemeClr>
            </a:effectRef>
            <a:fontRef idx="minor">
              <a:schemeClr val="lt1"/>
            </a:fontRef>
          </p:style>
        </p:sp>
        <p:sp>
          <p:nvSpPr>
            <p:cNvPr id="51" name="Скругленный прямоугольник 12"/>
            <p:cNvSpPr/>
            <p:nvPr/>
          </p:nvSpPr>
          <p:spPr>
            <a:xfrm>
              <a:off x="71438" y="1988290"/>
              <a:ext cx="8635396" cy="57223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3340" tIns="53340" rIns="53340" bIns="5334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Развитие связной речи, умения составлять описательные рассказы по картине и повествовательные, опираясь на личный опыт и воспоминания</a:t>
              </a:r>
            </a:p>
          </p:txBody>
        </p:sp>
      </p:grpSp>
      <p:grpSp>
        <p:nvGrpSpPr>
          <p:cNvPr id="8" name="Группа 34"/>
          <p:cNvGrpSpPr/>
          <p:nvPr/>
        </p:nvGrpSpPr>
        <p:grpSpPr>
          <a:xfrm>
            <a:off x="214282" y="3929066"/>
            <a:ext cx="8686800" cy="526500"/>
            <a:chOff x="0" y="2732313"/>
            <a:chExt cx="8686800" cy="526500"/>
          </a:xfrm>
          <a:scene3d>
            <a:camera prst="orthographicFront"/>
            <a:lightRig rig="flat" dir="t"/>
          </a:scene3d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0" y="2732313"/>
              <a:ext cx="8686800" cy="52650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90000"/>
                <a:hueOff val="0"/>
                <a:satOff val="0"/>
                <a:lumOff val="0"/>
                <a:alphaOff val="-22222"/>
              </a:schemeClr>
            </a:fillRef>
            <a:effectRef idx="2">
              <a:schemeClr val="accent2">
                <a:alpha val="90000"/>
                <a:hueOff val="0"/>
                <a:satOff val="0"/>
                <a:lumOff val="0"/>
                <a:alphaOff val="-22222"/>
              </a:schemeClr>
            </a:effectRef>
            <a:fontRef idx="minor">
              <a:schemeClr val="lt1"/>
            </a:fontRef>
          </p:style>
        </p:sp>
        <p:sp>
          <p:nvSpPr>
            <p:cNvPr id="49" name="Скругленный прямоугольник 14"/>
            <p:cNvSpPr/>
            <p:nvPr/>
          </p:nvSpPr>
          <p:spPr>
            <a:xfrm>
              <a:off x="25702" y="2769206"/>
              <a:ext cx="8635396" cy="47509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3340" tIns="53340" rIns="53340" bIns="5334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Работа по звуковой деятельности детей</a:t>
              </a:r>
            </a:p>
          </p:txBody>
        </p:sp>
      </p:grpSp>
      <p:grpSp>
        <p:nvGrpSpPr>
          <p:cNvPr id="9" name="Группа 35"/>
          <p:cNvGrpSpPr/>
          <p:nvPr/>
        </p:nvGrpSpPr>
        <p:grpSpPr>
          <a:xfrm>
            <a:off x="214282" y="4357695"/>
            <a:ext cx="8686800" cy="928694"/>
            <a:chOff x="0" y="3310106"/>
            <a:chExt cx="8686800" cy="591649"/>
          </a:xfrm>
          <a:scene3d>
            <a:camera prst="orthographicFront"/>
            <a:lightRig rig="flat" dir="t"/>
          </a:scene3d>
        </p:grpSpPr>
        <p:sp>
          <p:nvSpPr>
            <p:cNvPr id="46" name="Скругленный прямоугольник 45"/>
            <p:cNvSpPr/>
            <p:nvPr/>
          </p:nvSpPr>
          <p:spPr>
            <a:xfrm>
              <a:off x="0" y="3375255"/>
              <a:ext cx="8686800" cy="52650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90000"/>
                <a:hueOff val="0"/>
                <a:satOff val="0"/>
                <a:lumOff val="0"/>
                <a:alphaOff val="-26667"/>
              </a:schemeClr>
            </a:fillRef>
            <a:effectRef idx="2">
              <a:schemeClr val="accent2">
                <a:alpha val="90000"/>
                <a:hueOff val="0"/>
                <a:satOff val="0"/>
                <a:lumOff val="0"/>
                <a:alphaOff val="-26667"/>
              </a:schemeClr>
            </a:effectRef>
            <a:fontRef idx="minor">
              <a:schemeClr val="lt1"/>
            </a:fontRef>
          </p:style>
        </p:sp>
        <p:sp>
          <p:nvSpPr>
            <p:cNvPr id="47" name="Скругленный прямоугольник 16"/>
            <p:cNvSpPr/>
            <p:nvPr/>
          </p:nvSpPr>
          <p:spPr>
            <a:xfrm>
              <a:off x="25702" y="3310106"/>
              <a:ext cx="8635396" cy="47509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3340" tIns="53340" rIns="53340" bIns="5334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Плодотворный результат по художественному творчеству детей в разных направлениях (рисунки, аппликация, моделирование из бумаги и природного материала, лепка)</a:t>
              </a:r>
            </a:p>
          </p:txBody>
        </p:sp>
      </p:grpSp>
      <p:grpSp>
        <p:nvGrpSpPr>
          <p:cNvPr id="10" name="Группа 36"/>
          <p:cNvGrpSpPr/>
          <p:nvPr/>
        </p:nvGrpSpPr>
        <p:grpSpPr>
          <a:xfrm>
            <a:off x="214282" y="5286388"/>
            <a:ext cx="8686800" cy="526500"/>
            <a:chOff x="0" y="3825304"/>
            <a:chExt cx="8686800" cy="526500"/>
          </a:xfrm>
          <a:scene3d>
            <a:camera prst="orthographicFront"/>
            <a:lightRig rig="flat" dir="t"/>
          </a:scene3d>
        </p:grpSpPr>
        <p:sp>
          <p:nvSpPr>
            <p:cNvPr id="44" name="Скругленный прямоугольник 43"/>
            <p:cNvSpPr/>
            <p:nvPr/>
          </p:nvSpPr>
          <p:spPr>
            <a:xfrm>
              <a:off x="0" y="3825304"/>
              <a:ext cx="8686800" cy="52650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90000"/>
                <a:hueOff val="0"/>
                <a:satOff val="0"/>
                <a:lumOff val="0"/>
                <a:alphaOff val="-31111"/>
              </a:schemeClr>
            </a:fillRef>
            <a:effectRef idx="2">
              <a:schemeClr val="accent2">
                <a:alpha val="90000"/>
                <a:hueOff val="0"/>
                <a:satOff val="0"/>
                <a:lumOff val="0"/>
                <a:alphaOff val="-31111"/>
              </a:schemeClr>
            </a:effectRef>
            <a:fontRef idx="minor">
              <a:schemeClr val="lt1"/>
            </a:fontRef>
          </p:style>
        </p:sp>
        <p:sp>
          <p:nvSpPr>
            <p:cNvPr id="45" name="Скругленный прямоугольник 18"/>
            <p:cNvSpPr/>
            <p:nvPr/>
          </p:nvSpPr>
          <p:spPr>
            <a:xfrm>
              <a:off x="25702" y="3851006"/>
              <a:ext cx="8635396" cy="47509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3340" tIns="53340" rIns="53340" bIns="5334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Развитие детского творчества</a:t>
              </a:r>
            </a:p>
          </p:txBody>
        </p:sp>
      </p:grpSp>
      <p:grpSp>
        <p:nvGrpSpPr>
          <p:cNvPr id="11" name="Группа 37"/>
          <p:cNvGrpSpPr/>
          <p:nvPr/>
        </p:nvGrpSpPr>
        <p:grpSpPr>
          <a:xfrm>
            <a:off x="214282" y="5786454"/>
            <a:ext cx="8686800" cy="526500"/>
            <a:chOff x="0" y="4366204"/>
            <a:chExt cx="8686800" cy="526500"/>
          </a:xfrm>
          <a:scene3d>
            <a:camera prst="orthographicFront"/>
            <a:lightRig rig="flat" dir="t"/>
          </a:scene3d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0" y="4366204"/>
              <a:ext cx="8686800" cy="52650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90000"/>
                <a:hueOff val="0"/>
                <a:satOff val="0"/>
                <a:lumOff val="0"/>
                <a:alphaOff val="-35556"/>
              </a:schemeClr>
            </a:fillRef>
            <a:effectRef idx="2">
              <a:schemeClr val="accent2">
                <a:alpha val="90000"/>
                <a:hueOff val="0"/>
                <a:satOff val="0"/>
                <a:lumOff val="0"/>
                <a:alphaOff val="-35556"/>
              </a:schemeClr>
            </a:effectRef>
            <a:fontRef idx="minor">
              <a:schemeClr val="lt1"/>
            </a:fontRef>
          </p:style>
        </p:sp>
        <p:sp>
          <p:nvSpPr>
            <p:cNvPr id="43" name="Скругленный прямоугольник 20"/>
            <p:cNvSpPr/>
            <p:nvPr/>
          </p:nvSpPr>
          <p:spPr>
            <a:xfrm>
              <a:off x="25702" y="4391906"/>
              <a:ext cx="8635396" cy="47509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3340" tIns="53340" rIns="53340" bIns="5334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Чтение наизусть стихотворений об осени</a:t>
              </a:r>
            </a:p>
          </p:txBody>
        </p:sp>
      </p:grpSp>
      <p:grpSp>
        <p:nvGrpSpPr>
          <p:cNvPr id="12" name="Группа 38"/>
          <p:cNvGrpSpPr/>
          <p:nvPr/>
        </p:nvGrpSpPr>
        <p:grpSpPr>
          <a:xfrm>
            <a:off x="214282" y="6357958"/>
            <a:ext cx="8686800" cy="500042"/>
            <a:chOff x="0" y="5161205"/>
            <a:chExt cx="8686800" cy="500042"/>
          </a:xfrm>
          <a:scene3d>
            <a:camera prst="orthographicFront"/>
            <a:lightRig rig="flat" dir="t"/>
          </a:scene3d>
        </p:grpSpPr>
        <p:sp>
          <p:nvSpPr>
            <p:cNvPr id="40" name="Скругленный прямоугольник 39"/>
            <p:cNvSpPr/>
            <p:nvPr/>
          </p:nvSpPr>
          <p:spPr>
            <a:xfrm>
              <a:off x="0" y="5161205"/>
              <a:ext cx="8686800" cy="500042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fillRef>
            <a:effectRef idx="2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</p:sp>
        <p:sp>
          <p:nvSpPr>
            <p:cNvPr id="41" name="Скругленный прямоугольник 22"/>
            <p:cNvSpPr/>
            <p:nvPr/>
          </p:nvSpPr>
          <p:spPr>
            <a:xfrm>
              <a:off x="25702" y="5232643"/>
              <a:ext cx="8635396" cy="42860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3340" tIns="53340" rIns="53340" bIns="5334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Вовлечение родителей в педагогический и творческий процесс работы группы</a:t>
              </a:r>
            </a:p>
          </p:txBody>
        </p:sp>
      </p:grpSp>
    </p:spTree>
  </p:cSld>
  <p:clrMapOvr>
    <a:masterClrMapping/>
  </p:clrMapOvr>
  <p:transition spd="slow" advClick="0" advTm="7000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0" y="1500174"/>
          <a:ext cx="9144000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457200" y="609600"/>
            <a:ext cx="868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ru-RU" i="0" kern="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Этапы проекта</a:t>
            </a:r>
          </a:p>
        </p:txBody>
      </p:sp>
    </p:spTree>
  </p:cSld>
  <p:clrMapOvr>
    <a:masterClrMapping/>
  </p:clrMapOvr>
  <p:transition spd="slow" advClick="0" advTm="7000"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3714</TotalTime>
  <Words>1181</Words>
  <Application>Microsoft Office PowerPoint</Application>
  <PresentationFormat>Экран (4:3)</PresentationFormat>
  <Paragraphs>180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Клен</vt:lpstr>
      <vt:lpstr>Познавательно-творческий проект «Осень золото роняет»</vt:lpstr>
      <vt:lpstr>Проблема:</vt:lpstr>
      <vt:lpstr>Характеристика проекта</vt:lpstr>
      <vt:lpstr>ЦЕЛЬ ПРОЕКТА</vt:lpstr>
      <vt:lpstr>ЗАДАЧИ:</vt:lpstr>
      <vt:lpstr>Основные направления работы с детьми</vt:lpstr>
      <vt:lpstr>АКТУАЛЬНОСТЬ:</vt:lpstr>
      <vt:lpstr>Презентация PowerPoint</vt:lpstr>
      <vt:lpstr>Презентация PowerPoint</vt:lpstr>
      <vt:lpstr>1-й этап - подготовительный </vt:lpstr>
      <vt:lpstr>Презентация PowerPoint</vt:lpstr>
      <vt:lpstr>Презентация PowerPoint</vt:lpstr>
      <vt:lpstr>Презентация PowerPoint</vt:lpstr>
      <vt:lpstr>Познавательное развитие</vt:lpstr>
      <vt:lpstr>Прогулка в лес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работы </vt:lpstr>
    </vt:vector>
  </TitlesOfParts>
  <Company>ГОУ ДЕТСКИЙ САД №1309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Новикова</dc:creator>
  <cp:lastModifiedBy>Владелец</cp:lastModifiedBy>
  <cp:revision>160</cp:revision>
  <dcterms:created xsi:type="dcterms:W3CDTF">2012-10-10T09:37:47Z</dcterms:created>
  <dcterms:modified xsi:type="dcterms:W3CDTF">2014-12-31T08:12:55Z</dcterms:modified>
</cp:coreProperties>
</file>