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70" r:id="rId6"/>
    <p:sldId id="271" r:id="rId7"/>
    <p:sldId id="260" r:id="rId8"/>
    <p:sldId id="264" r:id="rId9"/>
    <p:sldId id="265" r:id="rId10"/>
    <p:sldId id="272" r:id="rId11"/>
    <p:sldId id="269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5840" y="2420888"/>
            <a:ext cx="7772400" cy="1470025"/>
          </a:xfrm>
        </p:spPr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«Исследовательская деятельность»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331640" y="47667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45840" y="47667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riblet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Современные образовательные технологии в ДОУ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71600" y="4725144"/>
            <a:ext cx="7446640" cy="965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err="1" smtClean="0"/>
              <a:t>Ранцева</a:t>
            </a:r>
            <a:r>
              <a:rPr lang="ru-RU" dirty="0" smtClean="0"/>
              <a:t> М.Н. воспитатель МДОУ №21 «Солнышко» г. Егорьевск.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663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Процессуальность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Проблемная ситуация;</a:t>
            </a:r>
          </a:p>
          <a:p>
            <a:r>
              <a:rPr lang="ru-RU" dirty="0" smtClean="0"/>
              <a:t>Проблема, ее формулировка;</a:t>
            </a:r>
          </a:p>
          <a:p>
            <a:r>
              <a:rPr lang="ru-RU" dirty="0" smtClean="0"/>
              <a:t>Выдвижение гипотез;</a:t>
            </a:r>
          </a:p>
          <a:p>
            <a:r>
              <a:rPr lang="ru-RU" dirty="0" smtClean="0"/>
              <a:t>Подбор материала для проверки гипотез;</a:t>
            </a:r>
          </a:p>
          <a:p>
            <a:r>
              <a:rPr lang="ru-RU" dirty="0" smtClean="0"/>
              <a:t>Проверка гипотез;</a:t>
            </a:r>
          </a:p>
          <a:p>
            <a:r>
              <a:rPr lang="ru-RU" dirty="0" smtClean="0"/>
              <a:t>Формулирование и оформление вывода.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7864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Виды познавательно-исследовательской деятельности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u="sng" dirty="0"/>
              <a:t>опыты</a:t>
            </a:r>
            <a:r>
              <a:rPr lang="ru-RU" dirty="0"/>
              <a:t>   (экспериментирование)   —   освоение   причинно-следственных связей и отношений; </a:t>
            </a:r>
            <a:endParaRPr lang="ru-RU" dirty="0" smtClean="0"/>
          </a:p>
          <a:p>
            <a:r>
              <a:rPr lang="ru-RU" u="sng" dirty="0" smtClean="0"/>
              <a:t>коллекционирование</a:t>
            </a:r>
            <a:r>
              <a:rPr lang="ru-RU" dirty="0" smtClean="0"/>
              <a:t>    </a:t>
            </a:r>
            <a:r>
              <a:rPr lang="ru-RU" dirty="0"/>
              <a:t>(классификационная    работа)    </a:t>
            </a:r>
            <a:r>
              <a:rPr lang="ru-RU" dirty="0" smtClean="0"/>
              <a:t>— освоение </a:t>
            </a:r>
            <a:r>
              <a:rPr lang="ru-RU" dirty="0" err="1"/>
              <a:t>родо</a:t>
            </a:r>
            <a:r>
              <a:rPr lang="ru-RU" dirty="0"/>
              <a:t>-видовых отношений; </a:t>
            </a:r>
            <a:endParaRPr lang="ru-RU" dirty="0" smtClean="0"/>
          </a:p>
          <a:p>
            <a:r>
              <a:rPr lang="ru-RU" u="sng" dirty="0" smtClean="0"/>
              <a:t>путешествие </a:t>
            </a:r>
            <a:r>
              <a:rPr lang="ru-RU" u="sng" dirty="0"/>
              <a:t>по карте </a:t>
            </a:r>
            <a:r>
              <a:rPr lang="ru-RU" dirty="0"/>
              <a:t>— освоение пространственных </a:t>
            </a:r>
            <a:r>
              <a:rPr lang="ru-RU" dirty="0" smtClean="0"/>
              <a:t>схем и </a:t>
            </a:r>
            <a:r>
              <a:rPr lang="ru-RU" dirty="0"/>
              <a:t>отношений (представления о пространстве мира); </a:t>
            </a:r>
            <a:endParaRPr lang="ru-RU" dirty="0" smtClean="0"/>
          </a:p>
          <a:p>
            <a:r>
              <a:rPr lang="ru-RU" u="sng" dirty="0" smtClean="0"/>
              <a:t>путешествие </a:t>
            </a:r>
            <a:r>
              <a:rPr lang="ru-RU" u="sng" dirty="0"/>
              <a:t>по «реке времени» </a:t>
            </a:r>
            <a:r>
              <a:rPr lang="ru-RU" dirty="0"/>
              <a:t>— освоение временных </a:t>
            </a:r>
            <a:r>
              <a:rPr lang="ru-RU" dirty="0" smtClean="0"/>
              <a:t>отношений </a:t>
            </a:r>
            <a:r>
              <a:rPr lang="ru-RU" dirty="0"/>
              <a:t>(представления об историческом времени — от прошлого к настоящему).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0295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Эффективность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Ребенок моделирует в своем сознании картину мира</a:t>
            </a:r>
            <a:r>
              <a:rPr lang="ru-RU" dirty="0" smtClean="0"/>
              <a:t>, </a:t>
            </a:r>
            <a:r>
              <a:rPr lang="ru-RU" dirty="0" smtClean="0"/>
              <a:t>основанную </a:t>
            </a:r>
            <a:r>
              <a:rPr lang="ru-RU" dirty="0"/>
              <a:t>на собственных наблюдениях, опытах, установлении взаимозависимостей, закономерностей. </a:t>
            </a:r>
          </a:p>
          <a:p>
            <a:r>
              <a:rPr lang="ru-RU" dirty="0" smtClean="0"/>
              <a:t>У ребенка возникает интерес </a:t>
            </a:r>
            <a:r>
              <a:rPr lang="ru-RU" dirty="0"/>
              <a:t>к исследованию природы, развиваются мыслительные операции (анализ, синтез, классификация, обобщение и др.), стимулируется познавательная активность и любознательность. </a:t>
            </a:r>
            <a:endParaRPr lang="ru-RU" dirty="0" smtClean="0"/>
          </a:p>
          <a:p>
            <a:r>
              <a:rPr lang="ru-RU" dirty="0" smtClean="0"/>
              <a:t>Активизируется </a:t>
            </a:r>
            <a:r>
              <a:rPr lang="ru-RU" dirty="0"/>
              <a:t>восприятие учебного материала по ознакомлению с природными явлениями, с основами математических знаний, с этическими правилами жизни в обществе и т.п.</a:t>
            </a:r>
          </a:p>
          <a:p>
            <a:r>
              <a:rPr lang="ru-RU" dirty="0" smtClean="0"/>
              <a:t>Формируется </a:t>
            </a:r>
            <a:r>
              <a:rPr lang="ru-RU" dirty="0"/>
              <a:t>целостная картина мира и основы культурного познания им окружающего мира.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6381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Литература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339499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dirty="0"/>
              <a:t>Хабарова Т. </a:t>
            </a:r>
            <a:r>
              <a:rPr lang="ru-RU" sz="2800" dirty="0" smtClean="0"/>
              <a:t>В. </a:t>
            </a:r>
            <a:r>
              <a:rPr lang="ru-RU" sz="2800" b="1" dirty="0" smtClean="0"/>
              <a:t>«</a:t>
            </a:r>
            <a:r>
              <a:rPr lang="ru-RU" sz="2800" dirty="0" smtClean="0"/>
              <a:t>Педагогические </a:t>
            </a:r>
            <a:r>
              <a:rPr lang="ru-RU" sz="2800" dirty="0"/>
              <a:t>технологии в дошкольном </a:t>
            </a:r>
            <a:r>
              <a:rPr lang="ru-RU" sz="2800" dirty="0" smtClean="0"/>
              <a:t>образовании», </a:t>
            </a:r>
            <a:r>
              <a:rPr lang="ru-RU" sz="2800" dirty="0"/>
              <a:t>2011</a:t>
            </a:r>
            <a:r>
              <a:rPr lang="ru-RU" sz="2800" dirty="0" smtClean="0"/>
              <a:t>.</a:t>
            </a:r>
          </a:p>
          <a:p>
            <a:r>
              <a:rPr lang="ru-RU" sz="2800" dirty="0"/>
              <a:t>Савенков А.И. </a:t>
            </a:r>
            <a:r>
              <a:rPr lang="ru-RU" dirty="0" smtClean="0"/>
              <a:t>«</a:t>
            </a:r>
            <a:r>
              <a:rPr lang="ru-RU" sz="2800" dirty="0"/>
              <a:t>Детское </a:t>
            </a:r>
            <a:r>
              <a:rPr lang="ru-RU" sz="2800" dirty="0" smtClean="0"/>
              <a:t>исследование как </a:t>
            </a:r>
            <a:r>
              <a:rPr lang="ru-RU" sz="2800" dirty="0"/>
              <a:t>метод </a:t>
            </a:r>
            <a:r>
              <a:rPr lang="ru-RU" sz="2800" dirty="0" smtClean="0"/>
              <a:t>обучения дошкольников</a:t>
            </a:r>
            <a:r>
              <a:rPr lang="ru-RU" dirty="0" smtClean="0"/>
              <a:t>», </a:t>
            </a:r>
            <a:r>
              <a:rPr lang="ru-RU" sz="2800" dirty="0" smtClean="0"/>
              <a:t>2010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502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4979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229600" cy="43924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«Технология» – это конкретное, научно-обоснованное, специальным образом организованное обучение для достижения конкретной реально выполнимой цели обучения, воспитания и развития обучаемого. </a:t>
            </a:r>
            <a:br>
              <a:rPr lang="ru-RU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ru-RU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892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Автор технологии – Савенков А.И.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Доктор </a:t>
            </a:r>
            <a:r>
              <a:rPr lang="ru-RU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психологических наук, доктор педагогических наук, профессор кафедры психологии развития Московского педагогического государственного университета. </a:t>
            </a:r>
            <a:endParaRPr lang="ru-RU" sz="24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buNone/>
            </a:pPr>
            <a:endParaRPr lang="ru-RU" sz="2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buNone/>
            </a:pPr>
            <a:r>
              <a:rPr lang="ru-RU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Специалист в области диагностики и развития детской одаренности, обучения одаренных детей, психологии исследовательского обучения. Область научных интересов: психология развития, педагогическая психология, психология личности, дошкольное воспитание, исследовательская деятельность учащихся и др. </a:t>
            </a:r>
          </a:p>
          <a:p>
            <a:pPr marL="0" indent="0" algn="ctr">
              <a:buNone/>
            </a:pPr>
            <a:endParaRPr lang="ru-RU" sz="2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552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Концептуальность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Исследовательскую деятельность следует рассматривать как особый вид интеллектуально-творческой деятельности, </a:t>
            </a:r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порождаемый </a:t>
            </a:r>
            <a:r>
              <a:rPr lang="ru-RU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 результате функционирования механизмов поисковой активности и строящийся на базе исследовательского поведения. </a:t>
            </a:r>
          </a:p>
        </p:txBody>
      </p:sp>
    </p:spTree>
    <p:extLst>
      <p:ext uri="{BB962C8B-B14F-4D97-AF65-F5344CB8AC3E}">
        <p14:creationId xmlns:p14="http://schemas.microsoft.com/office/powerpoint/2010/main" val="387535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Концептуальные положения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Исследование — процесс творческий, творчество невозможно </a:t>
            </a:r>
            <a:r>
              <a:rPr lang="ru-RU" dirty="0" smtClean="0"/>
              <a:t>навязать </a:t>
            </a:r>
            <a:r>
              <a:rPr lang="ru-RU" dirty="0"/>
              <a:t>извне, оно рождается только на основе внутренней </a:t>
            </a:r>
            <a:r>
              <a:rPr lang="ru-RU" dirty="0" smtClean="0"/>
              <a:t>потребности, в </a:t>
            </a:r>
            <a:r>
              <a:rPr lang="ru-RU" dirty="0"/>
              <a:t>данном случае потребности в познании</a:t>
            </a:r>
            <a:r>
              <a:rPr lang="ru-RU" dirty="0" smtClean="0"/>
              <a:t>.</a:t>
            </a:r>
          </a:p>
          <a:p>
            <a:r>
              <a:rPr lang="ru-RU" dirty="0"/>
              <a:t>Главная задача современного образования — не </a:t>
            </a:r>
            <a:r>
              <a:rPr lang="ru-RU" dirty="0" smtClean="0"/>
              <a:t>только сообщение </a:t>
            </a:r>
            <a:r>
              <a:rPr lang="ru-RU" dirty="0"/>
              <a:t>знаний, а в первую очередь развитие у ребенка </a:t>
            </a:r>
            <a:r>
              <a:rPr lang="ru-RU" dirty="0" smtClean="0"/>
              <a:t>потребностей </a:t>
            </a:r>
            <a:r>
              <a:rPr lang="ru-RU" dirty="0"/>
              <a:t>и способностей эти знания добывать</a:t>
            </a:r>
            <a:r>
              <a:rPr lang="ru-RU" dirty="0" smtClean="0"/>
              <a:t>.</a:t>
            </a:r>
          </a:p>
          <a:p>
            <a:r>
              <a:rPr lang="ru-RU" dirty="0"/>
              <a:t>Ребенок не просто потребляет информацию, а сам </a:t>
            </a:r>
            <a:r>
              <a:rPr lang="ru-RU" dirty="0" smtClean="0"/>
              <a:t>порождает знание.</a:t>
            </a:r>
          </a:p>
        </p:txBody>
      </p:sp>
    </p:spTree>
    <p:extLst>
      <p:ext uri="{BB962C8B-B14F-4D97-AF65-F5344CB8AC3E}">
        <p14:creationId xmlns:p14="http://schemas.microsoft.com/office/powerpoint/2010/main" val="766193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433467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исследовательском обучении исследование </a:t>
            </a:r>
            <a:r>
              <a:rPr lang="ru-RU" dirty="0" smtClean="0"/>
              <a:t>выступает </a:t>
            </a:r>
            <a:r>
              <a:rPr lang="ru-RU" dirty="0"/>
              <a:t>не просто набором методов и приемов учения, а является </a:t>
            </a:r>
            <a:r>
              <a:rPr lang="ru-RU" dirty="0" smtClean="0"/>
              <a:t>его содержанием </a:t>
            </a:r>
            <a:r>
              <a:rPr lang="ru-RU" dirty="0"/>
              <a:t>и смыслом</a:t>
            </a:r>
            <a:r>
              <a:rPr lang="ru-RU" dirty="0" smtClean="0"/>
              <a:t>.</a:t>
            </a:r>
          </a:p>
          <a:p>
            <a:r>
              <a:rPr lang="ru-RU" dirty="0"/>
              <a:t>Исследовательское </a:t>
            </a:r>
            <a:r>
              <a:rPr lang="ru-RU" dirty="0" smtClean="0"/>
              <a:t>обучение подчеркивает </a:t>
            </a:r>
            <a:r>
              <a:rPr lang="ru-RU" dirty="0"/>
              <a:t>относительность знаний, а весь учебный процесс пронизывает «приглашение к открытию».</a:t>
            </a:r>
          </a:p>
          <a:p>
            <a:r>
              <a:rPr lang="ru-RU" dirty="0" smtClean="0"/>
              <a:t>Содержание </a:t>
            </a:r>
            <a:r>
              <a:rPr lang="ru-RU" dirty="0"/>
              <a:t>исследовательского обучения должно строиться так, чтобы опыт человечества представал перед учащимся не как сумма догм, не как свод незыблемых законов и правил, а как живой, постоянно развивающийся организм.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1418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Системность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208912" cy="10081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45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Цель </a:t>
            </a:r>
            <a:r>
              <a:rPr lang="ru-RU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исследовательского обучения — формирование способностей самостоятельно и творчески осваивать (и перестраивать) новые способы деятельности в любой сфере человеческой </a:t>
            </a:r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культуры. </a:t>
            </a:r>
            <a:endParaRPr lang="ru-RU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39552" y="2492896"/>
            <a:ext cx="8208912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45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Содержание: </a:t>
            </a:r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ориентировка, </a:t>
            </a:r>
            <a:r>
              <a:rPr lang="ru-RU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проблематизация</a:t>
            </a:r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планирование, эмпирия,</a:t>
            </a:r>
            <a:r>
              <a:rPr lang="ru-RU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рефлексия.</a:t>
            </a:r>
            <a:endParaRPr lang="ru-RU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ru-RU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39552" y="3356992"/>
            <a:ext cx="8208912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45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Формы работы: </a:t>
            </a:r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индивидуальная, групповая.</a:t>
            </a:r>
            <a:endParaRPr lang="ru-RU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ru-RU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39552" y="3933056"/>
            <a:ext cx="8208912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Методы</a:t>
            </a:r>
            <a:r>
              <a:rPr lang="ru-RU" b="1" dirty="0" smtClean="0"/>
              <a:t>: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продуктивные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репродуктивные.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24209" y="4581128"/>
            <a:ext cx="8136904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Результаты</a:t>
            </a:r>
            <a:r>
              <a:rPr lang="ru-RU" sz="1400" b="1" dirty="0" smtClean="0"/>
              <a:t>: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развиваются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способности ребенка к определению проблемы и самостоятельному выбору путей ее решения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3543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Структурированность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i="1" dirty="0"/>
              <a:t>Шаг 1. </a:t>
            </a:r>
            <a:r>
              <a:rPr lang="ru-RU" dirty="0"/>
              <a:t>Выявление проблемы, которую можно исследовать и которую хотелось бы </a:t>
            </a:r>
            <a:r>
              <a:rPr lang="ru-RU" dirty="0" smtClean="0"/>
              <a:t>разрешить</a:t>
            </a:r>
          </a:p>
          <a:p>
            <a:r>
              <a:rPr lang="ru-RU" i="1" dirty="0"/>
              <a:t>Шаг 2. </a:t>
            </a:r>
            <a:r>
              <a:rPr lang="ru-RU" dirty="0"/>
              <a:t>Выбор темы исследования</a:t>
            </a:r>
            <a:r>
              <a:rPr lang="ru-RU" dirty="0" smtClean="0"/>
              <a:t>.</a:t>
            </a:r>
          </a:p>
          <a:p>
            <a:r>
              <a:rPr lang="ru-RU" i="1" dirty="0"/>
              <a:t>Шаг 3. </a:t>
            </a:r>
            <a:r>
              <a:rPr lang="ru-RU" dirty="0"/>
              <a:t>Определение цели исследования (нахождение отве­та на вопрос о том, зачем проводится исследование</a:t>
            </a:r>
            <a:r>
              <a:rPr lang="ru-RU" dirty="0" smtClean="0"/>
              <a:t>).</a:t>
            </a:r>
          </a:p>
          <a:p>
            <a:r>
              <a:rPr lang="ru-RU" i="1" dirty="0"/>
              <a:t>Шаг 4. </a:t>
            </a:r>
            <a:r>
              <a:rPr lang="ru-RU" dirty="0"/>
              <a:t>Определение задач исследования (основных шагов направления исследования).</a:t>
            </a:r>
          </a:p>
        </p:txBody>
      </p:sp>
    </p:spTree>
    <p:extLst>
      <p:ext uri="{BB962C8B-B14F-4D97-AF65-F5344CB8AC3E}">
        <p14:creationId xmlns:p14="http://schemas.microsoft.com/office/powerpoint/2010/main" val="1724793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052736"/>
            <a:ext cx="8208912" cy="5040560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/>
              <a:t>Шаг 5. </a:t>
            </a:r>
            <a:r>
              <a:rPr lang="ru-RU" dirty="0"/>
              <a:t>Выдвижение гипотезы (предположения, догадки, недоказанной логически и не подтвержденной опытом</a:t>
            </a:r>
            <a:r>
              <a:rPr lang="ru-RU" dirty="0" smtClean="0"/>
              <a:t>).</a:t>
            </a:r>
          </a:p>
          <a:p>
            <a:r>
              <a:rPr lang="ru-RU" i="1" dirty="0"/>
              <a:t>Шаг 6. </a:t>
            </a:r>
            <a:r>
              <a:rPr lang="ru-RU" dirty="0"/>
              <a:t>Составление предварительного плана исследования</a:t>
            </a:r>
            <a:r>
              <a:rPr lang="ru-RU" dirty="0" smtClean="0"/>
              <a:t>.</a:t>
            </a:r>
          </a:p>
          <a:p>
            <a:r>
              <a:rPr lang="ru-RU" i="1" dirty="0"/>
              <a:t>Шаг 7. </a:t>
            </a:r>
            <a:r>
              <a:rPr lang="ru-RU" dirty="0"/>
              <a:t>Провести эксперимент (опыт), наблюдение, прове­рить гипотезы, сделать выводы.</a:t>
            </a:r>
          </a:p>
          <a:p>
            <a:r>
              <a:rPr lang="ru-RU" i="1" dirty="0"/>
              <a:t>Шаг 8. </a:t>
            </a:r>
            <a:r>
              <a:rPr lang="ru-RU" dirty="0"/>
              <a:t>Указать возможные пути дальнейшего изучения про­блемы. Для настоящего творца завершение одной работы — </a:t>
            </a:r>
            <a:r>
              <a:rPr lang="ru-RU" dirty="0" smtClean="0"/>
              <a:t>это не </a:t>
            </a:r>
            <a:r>
              <a:rPr lang="ru-RU" dirty="0"/>
              <a:t>просто окончание исследования, это начало работы сле­дующей.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947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155</TotalTime>
  <Words>655</Words>
  <Application>Microsoft Office PowerPoint</Application>
  <PresentationFormat>Экран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«Исследовательская деятельность»</vt:lpstr>
      <vt:lpstr>«Технология» – это конкретное, научно-обоснованное, специальным образом организованное обучение для достижения конкретной реально выполнимой цели обучения, воспитания и развития обучаемого.  </vt:lpstr>
      <vt:lpstr>Автор технологии – Савенков А.И.</vt:lpstr>
      <vt:lpstr> Концептуальность </vt:lpstr>
      <vt:lpstr>Концептуальные положения</vt:lpstr>
      <vt:lpstr>Презентация PowerPoint</vt:lpstr>
      <vt:lpstr>Системность</vt:lpstr>
      <vt:lpstr>Структурированность</vt:lpstr>
      <vt:lpstr>Презентация PowerPoint</vt:lpstr>
      <vt:lpstr>Процессуальность</vt:lpstr>
      <vt:lpstr>Виды познавательно-исследовательской деятельности</vt:lpstr>
      <vt:lpstr>Эффективность</vt:lpstr>
      <vt:lpstr>Литература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«Исследовательская деятельность»</dc:title>
  <dc:creator>Алексей</dc:creator>
  <cp:lastModifiedBy>Алексей</cp:lastModifiedBy>
  <cp:revision>15</cp:revision>
  <dcterms:created xsi:type="dcterms:W3CDTF">2014-03-08T15:16:36Z</dcterms:created>
  <dcterms:modified xsi:type="dcterms:W3CDTF">2014-03-09T09:09:18Z</dcterms:modified>
</cp:coreProperties>
</file>