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62" r:id="rId6"/>
    <p:sldId id="264" r:id="rId7"/>
    <p:sldId id="275" r:id="rId8"/>
    <p:sldId id="276" r:id="rId9"/>
    <p:sldId id="277" r:id="rId10"/>
    <p:sldId id="274" r:id="rId11"/>
    <p:sldId id="272" r:id="rId12"/>
    <p:sldId id="265" r:id="rId13"/>
    <p:sldId id="280" r:id="rId14"/>
    <p:sldId id="27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00FF00"/>
    <a:srgbClr val="00FFCC"/>
    <a:srgbClr val="0066FF"/>
    <a:srgbClr val="6600CC"/>
    <a:srgbClr val="9900FF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81" autoAdjust="0"/>
  </p:normalViewPr>
  <p:slideViewPr>
    <p:cSldViewPr>
      <p:cViewPr>
        <p:scale>
          <a:sx n="70" d="100"/>
          <a:sy n="70" d="100"/>
        </p:scale>
        <p:origin x="-456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C71C99-2F8F-4AF3-A6AA-784EEA5EA7FC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9E157A-21EF-4E60-AA8A-86B5E308A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26667C-A5B4-4CA0-869B-E40EA40CFBC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7E47A5-78AE-435E-9183-6365C2A6724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F8190-5D0B-438D-B029-7F20ADFECA6D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08909-F4F4-4C54-832A-9EA41E052F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A3A07-B6F6-42EC-BFA5-F4FF2E093D2E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021EB-64AA-4913-9CEB-895F0EA1F0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E6F1C-0051-4050-B8C7-3021695A4B46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CDA7A-5C0B-4F81-9959-FBA67152F2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5278C-FE49-4E7A-891B-B655B241DEDC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EBAB3-63A8-481F-BD10-DE829E96F9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EE146-2F3C-45B8-934C-6B2D77BF5EAE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C3733-57CF-42B2-BFBF-B32C39C052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76183-7920-460E-B2C6-EEA1B84DB635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7569A-F833-411A-BA04-61498E83D3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051C4-F347-4E24-A474-72013A45FBA4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48679-522E-46EB-BB63-5331187A6B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2218-035E-427A-A4F6-181814B106DC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E4667-C4BC-436E-A972-410C462FA9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179B4-BD24-40AD-9CC7-67F700F6A4BD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B852D-83DD-4EDD-90AD-FA8DC6D2B8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8E880-5C73-479D-B585-7E883C2F18E9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26508-8846-46A1-ACAF-255F840A8C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F0E3-180C-499E-88F8-5F22E75D2331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EA20C-4903-44CD-865D-176AE0D3FF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6C9513-2120-4AFF-B825-FF61EFD7F72B}" type="datetimeFigureOut">
              <a:rPr lang="ru-RU"/>
              <a:pPr>
                <a:defRPr/>
              </a:pPr>
              <a:t>11.12.2014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FF3B88-4A48-4B59-9045-DB87B08387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20" r:id="rId9"/>
    <p:sldLayoutId id="2147483711" r:id="rId10"/>
    <p:sldLayoutId id="2147483710" r:id="rId11"/>
  </p:sldLayoutIdLst>
  <p:transition spd="slow">
    <p:plus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audio" Target="file:///D:\&#1044;&#1077;&#1090;&#1089;&#1082;&#1080;&#1081;%20&#1089;&#1072;&#1076;\&#1052;&#1091;&#1079;&#1099;&#1082;&#1072;\&#1053;&#1077;&#1080;&#1079;&#1074;&#1077;&#1089;&#1090;&#1085;&#1099;&#1081;%20&#1076;&#1080;&#1089;&#1082;%20(04.01.2011%2011-46-43)\23%20&#1044;&#1086;&#1088;&#1086;&#1078;&#1082;&#1072;%2023.mp3" TargetMode="External"/><Relationship Id="rId1" Type="http://schemas.openxmlformats.org/officeDocument/2006/relationships/audio" Target="../media/audio1.wav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6"/>
          <p:cNvSpPr txBox="1">
            <a:spLocks noChangeArrowheads="1"/>
          </p:cNvSpPr>
          <p:nvPr/>
        </p:nvSpPr>
        <p:spPr bwMode="auto">
          <a:xfrm>
            <a:off x="4267200" y="49530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6686D"/>
                </a:solidFill>
              </a:rPr>
              <a:t>МБДОУ №100 г.Астрахани</a:t>
            </a:r>
          </a:p>
          <a:p>
            <a:r>
              <a:rPr lang="ru-RU" b="1">
                <a:solidFill>
                  <a:srgbClr val="06686D"/>
                </a:solidFill>
              </a:rPr>
              <a:t>Воспитатель: Настина Е.П.</a:t>
            </a:r>
          </a:p>
          <a:p>
            <a:endParaRPr lang="ru-RU" b="1">
              <a:solidFill>
                <a:srgbClr val="06686D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905000"/>
            <a:ext cx="7543800" cy="212365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bliqueTopRight"/>
            <a:lightRig rig="threePt" dir="t"/>
          </a:scene3d>
          <a:sp3d>
            <a:bevelT prst="angle"/>
          </a:sp3d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           Музыкально – оздоровительная работа</a:t>
            </a:r>
          </a:p>
        </p:txBody>
      </p:sp>
      <p:pic>
        <p:nvPicPr>
          <p:cNvPr id="1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Улыбающееся лицо 16"/>
          <p:cNvSpPr/>
          <p:nvPr/>
        </p:nvSpPr>
        <p:spPr>
          <a:xfrm>
            <a:off x="8229600" y="1295400"/>
            <a:ext cx="685800" cy="609600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Улыбающееся лицо 18"/>
          <p:cNvSpPr/>
          <p:nvPr/>
        </p:nvSpPr>
        <p:spPr>
          <a:xfrm>
            <a:off x="8229600" y="2590800"/>
            <a:ext cx="685800" cy="609600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8763000" y="6858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17" idx="6"/>
          </p:cNvCxnSpPr>
          <p:nvPr/>
        </p:nvCxnSpPr>
        <p:spPr>
          <a:xfrm rot="5400000">
            <a:off x="8496301" y="1181100"/>
            <a:ext cx="8382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8762207" y="3275806"/>
            <a:ext cx="7620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8572501" y="2552700"/>
            <a:ext cx="685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лилиния 29"/>
          <p:cNvSpPr/>
          <p:nvPr/>
        </p:nvSpPr>
        <p:spPr>
          <a:xfrm>
            <a:off x="8921750" y="773113"/>
            <a:ext cx="127000" cy="519112"/>
          </a:xfrm>
          <a:custGeom>
            <a:avLst/>
            <a:gdLst>
              <a:gd name="connsiteX0" fmla="*/ 853 w 126977"/>
              <a:gd name="connsiteY0" fmla="*/ 0 h 520104"/>
              <a:gd name="connsiteX1" fmla="*/ 16618 w 126977"/>
              <a:gd name="connsiteY1" fmla="*/ 110359 h 520104"/>
              <a:gd name="connsiteX2" fmla="*/ 63915 w 126977"/>
              <a:gd name="connsiteY2" fmla="*/ 126124 h 520104"/>
              <a:gd name="connsiteX3" fmla="*/ 95446 w 126977"/>
              <a:gd name="connsiteY3" fmla="*/ 157656 h 520104"/>
              <a:gd name="connsiteX4" fmla="*/ 95446 w 126977"/>
              <a:gd name="connsiteY4" fmla="*/ 346842 h 520104"/>
              <a:gd name="connsiteX5" fmla="*/ 63915 w 126977"/>
              <a:gd name="connsiteY5" fmla="*/ 394138 h 520104"/>
              <a:gd name="connsiteX6" fmla="*/ 126977 w 126977"/>
              <a:gd name="connsiteY6" fmla="*/ 504497 h 520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977" h="520104">
                <a:moveTo>
                  <a:pt x="853" y="0"/>
                </a:moveTo>
                <a:cubicBezTo>
                  <a:pt x="6108" y="36786"/>
                  <a:pt x="0" y="77122"/>
                  <a:pt x="16618" y="110359"/>
                </a:cubicBezTo>
                <a:cubicBezTo>
                  <a:pt x="24050" y="125223"/>
                  <a:pt x="49665" y="117574"/>
                  <a:pt x="63915" y="126124"/>
                </a:cubicBezTo>
                <a:cubicBezTo>
                  <a:pt x="76661" y="133772"/>
                  <a:pt x="84936" y="147145"/>
                  <a:pt x="95446" y="157656"/>
                </a:cubicBezTo>
                <a:cubicBezTo>
                  <a:pt x="121869" y="236927"/>
                  <a:pt x="125618" y="226152"/>
                  <a:pt x="95446" y="346842"/>
                </a:cubicBezTo>
                <a:cubicBezTo>
                  <a:pt x="90851" y="365224"/>
                  <a:pt x="74425" y="378373"/>
                  <a:pt x="63915" y="394138"/>
                </a:cubicBezTo>
                <a:cubicBezTo>
                  <a:pt x="81910" y="520104"/>
                  <a:pt x="42520" y="504497"/>
                  <a:pt x="126977" y="50449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>
            <a:off x="8907463" y="2206625"/>
            <a:ext cx="157162" cy="428625"/>
          </a:xfrm>
          <a:custGeom>
            <a:avLst/>
            <a:gdLst>
              <a:gd name="connsiteX0" fmla="*/ 0 w 157655"/>
              <a:gd name="connsiteY0" fmla="*/ 0 h 428584"/>
              <a:gd name="connsiteX1" fmla="*/ 15766 w 157655"/>
              <a:gd name="connsiteY1" fmla="*/ 47297 h 428584"/>
              <a:gd name="connsiteX2" fmla="*/ 141890 w 157655"/>
              <a:gd name="connsiteY2" fmla="*/ 94594 h 428584"/>
              <a:gd name="connsiteX3" fmla="*/ 110359 w 157655"/>
              <a:gd name="connsiteY3" fmla="*/ 331076 h 428584"/>
              <a:gd name="connsiteX4" fmla="*/ 94593 w 157655"/>
              <a:gd name="connsiteY4" fmla="*/ 394138 h 428584"/>
              <a:gd name="connsiteX5" fmla="*/ 157655 w 157655"/>
              <a:gd name="connsiteY5" fmla="*/ 425669 h 428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55" h="428584">
                <a:moveTo>
                  <a:pt x="0" y="0"/>
                </a:moveTo>
                <a:cubicBezTo>
                  <a:pt x="5255" y="15766"/>
                  <a:pt x="5385" y="34320"/>
                  <a:pt x="15766" y="47297"/>
                </a:cubicBezTo>
                <a:cubicBezTo>
                  <a:pt x="46696" y="85959"/>
                  <a:pt x="99160" y="86048"/>
                  <a:pt x="141890" y="94594"/>
                </a:cubicBezTo>
                <a:cubicBezTo>
                  <a:pt x="131375" y="189225"/>
                  <a:pt x="128048" y="242629"/>
                  <a:pt x="110359" y="331076"/>
                </a:cubicBezTo>
                <a:cubicBezTo>
                  <a:pt x="106110" y="352323"/>
                  <a:pt x="99848" y="373117"/>
                  <a:pt x="94593" y="394138"/>
                </a:cubicBezTo>
                <a:cubicBezTo>
                  <a:pt x="146262" y="428584"/>
                  <a:pt x="122942" y="425669"/>
                  <a:pt x="157655" y="42566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33" name="23 Дорожка 23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Улыбающееся лицо 23"/>
          <p:cNvSpPr/>
          <p:nvPr/>
        </p:nvSpPr>
        <p:spPr>
          <a:xfrm>
            <a:off x="8229600" y="4038600"/>
            <a:ext cx="685800" cy="609600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43" name="Прямая соединительная линия 42"/>
          <p:cNvCxnSpPr>
            <a:stCxn id="24" idx="6"/>
          </p:cNvCxnSpPr>
          <p:nvPr/>
        </p:nvCxnSpPr>
        <p:spPr>
          <a:xfrm flipV="1">
            <a:off x="8915400" y="3657600"/>
            <a:ext cx="1588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олилиния 50"/>
          <p:cNvSpPr/>
          <p:nvPr/>
        </p:nvSpPr>
        <p:spPr>
          <a:xfrm>
            <a:off x="8923338" y="3657600"/>
            <a:ext cx="157162" cy="393700"/>
          </a:xfrm>
          <a:custGeom>
            <a:avLst/>
            <a:gdLst>
              <a:gd name="connsiteX0" fmla="*/ 0 w 157655"/>
              <a:gd name="connsiteY0" fmla="*/ 0 h 394138"/>
              <a:gd name="connsiteX1" fmla="*/ 110358 w 157655"/>
              <a:gd name="connsiteY1" fmla="*/ 157655 h 394138"/>
              <a:gd name="connsiteX2" fmla="*/ 63062 w 157655"/>
              <a:gd name="connsiteY2" fmla="*/ 299545 h 394138"/>
              <a:gd name="connsiteX3" fmla="*/ 141889 w 157655"/>
              <a:gd name="connsiteY3" fmla="*/ 394138 h 394138"/>
              <a:gd name="connsiteX4" fmla="*/ 141889 w 157655"/>
              <a:gd name="connsiteY4" fmla="*/ 394138 h 394138"/>
              <a:gd name="connsiteX5" fmla="*/ 157655 w 157655"/>
              <a:gd name="connsiteY5" fmla="*/ 394138 h 39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55" h="394138">
                <a:moveTo>
                  <a:pt x="0" y="0"/>
                </a:moveTo>
                <a:cubicBezTo>
                  <a:pt x="49924" y="53865"/>
                  <a:pt x="99848" y="107731"/>
                  <a:pt x="110358" y="157655"/>
                </a:cubicBezTo>
                <a:cubicBezTo>
                  <a:pt x="120868" y="207579"/>
                  <a:pt x="57807" y="260131"/>
                  <a:pt x="63062" y="299545"/>
                </a:cubicBezTo>
                <a:cubicBezTo>
                  <a:pt x="68317" y="338959"/>
                  <a:pt x="141889" y="394138"/>
                  <a:pt x="141889" y="394138"/>
                </a:cubicBezTo>
                <a:lnTo>
                  <a:pt x="141889" y="394138"/>
                </a:lnTo>
                <a:lnTo>
                  <a:pt x="157655" y="39413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4745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25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7092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750888"/>
            <a:ext cx="8305800" cy="40624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Музыкотерапия.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Слушание правильно подобранной музыки повышает иммунитет детей, снимает напряжение и раздражительность, головную и мышечную боль, восстанавливает спокойное дыхание. Музыкотерапия проводится педагогами ДОУ в течение всего дня - детей встречают, укладывают спать, поднимают после дневного сна под соответствующую музыку, используют ее в качестве фона для занятий, свободной деятельности. </a:t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 с использованием технологий здоровьесбережения эффективна при учете индивидуальных и возрастных особенностей каждого ребенка, его интересов.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-76200"/>
          <a:ext cx="8686800" cy="1189038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Схема музыкальной деятельности с применением   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здоровьесберегающих</a:t>
                      </a:r>
                      <a:r>
                        <a:rPr lang="ru-RU" sz="18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ехнологий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(Подготовительная группа)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0" y="838200"/>
          <a:ext cx="8686800" cy="639763"/>
        </p:xfrm>
        <a:graphic>
          <a:graphicData uri="http://schemas.openxmlformats.org/drawingml/2006/table">
            <a:tbl>
              <a:tblPr/>
              <a:tblGrid>
                <a:gridCol w="8686799"/>
              </a:tblGrid>
              <a:tr h="60960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1.Спокойный вход, активная музыкотерапия с музыкально – ритмическими упражнениями и играми (4мин)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1600200"/>
          <a:ext cx="8610600" cy="639763"/>
        </p:xfrm>
        <a:graphic>
          <a:graphicData uri="http://schemas.openxmlformats.org/drawingml/2006/table">
            <a:tbl>
              <a:tblPr/>
              <a:tblGrid>
                <a:gridCol w="8610600"/>
              </a:tblGrid>
              <a:tr h="60960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2.Валеологическая распевка с упражнениями для формирования</a:t>
                      </a:r>
                      <a:b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правильной осанки (2 мин)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8600" y="2362200"/>
          <a:ext cx="8610600" cy="685800"/>
        </p:xfrm>
        <a:graphic>
          <a:graphicData uri="http://schemas.openxmlformats.org/drawingml/2006/table">
            <a:tbl>
              <a:tblPr/>
              <a:tblGrid>
                <a:gridCol w="8610600"/>
              </a:tblGrid>
              <a:tr h="68580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3.Слушание музыки с элементами пассивной музыкотерапии, дыхательной гимнастикой (5мин)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28600" y="3276600"/>
          <a:ext cx="8610600" cy="531813"/>
        </p:xfrm>
        <a:graphic>
          <a:graphicData uri="http://schemas.openxmlformats.org/drawingml/2006/table">
            <a:tbl>
              <a:tblPr/>
              <a:tblGrid>
                <a:gridCol w="8610600"/>
              </a:tblGrid>
              <a:tr h="53226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4.Самомассаж, игры – гимнастики для глаз, фонопедические упражнения (2мин)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28600" y="4038600"/>
          <a:ext cx="8564563" cy="490538"/>
        </p:xfrm>
        <a:graphic>
          <a:graphicData uri="http://schemas.openxmlformats.org/drawingml/2006/table">
            <a:tbl>
              <a:tblPr/>
              <a:tblGrid>
                <a:gridCol w="8565107"/>
              </a:tblGrid>
              <a:tr h="49132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5.Пение, песенное творчество (6мин)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28600" y="4724400"/>
          <a:ext cx="8610600" cy="639763"/>
        </p:xfrm>
        <a:graphic>
          <a:graphicData uri="http://schemas.openxmlformats.org/drawingml/2006/table">
            <a:tbl>
              <a:tblPr/>
              <a:tblGrid>
                <a:gridCol w="8610600"/>
              </a:tblGrid>
              <a:tr h="45037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6.Игры – музыкально – дидактические, музыкальные, речевые или подвижные, с использованием звучащих жестов (4мин)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28600" y="5500688"/>
          <a:ext cx="8610600" cy="477837"/>
        </p:xfrm>
        <a:graphic>
          <a:graphicData uri="http://schemas.openxmlformats.org/drawingml/2006/table">
            <a:tbl>
              <a:tblPr/>
              <a:tblGrid>
                <a:gridCol w="8610599"/>
              </a:tblGrid>
              <a:tr h="47767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7.Танцы, танцевальные импровизации (5мин)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28600" y="6096000"/>
          <a:ext cx="8610600" cy="477838"/>
        </p:xfrm>
        <a:graphic>
          <a:graphicData uri="http://schemas.openxmlformats.org/drawingml/2006/table">
            <a:tbl>
              <a:tblPr/>
              <a:tblGrid>
                <a:gridCol w="8610599"/>
              </a:tblGrid>
              <a:tr h="47767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8.Психогимнастика, элементы пассивной музыкотерапии (2мин)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8686800" cy="5638800"/>
          </a:xfrm>
        </p:spPr>
        <p:txBody>
          <a:bodyPr>
            <a:normAutofit fontScale="47500" lnSpcReduction="20000"/>
          </a:bodyPr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Разработан подробный календарный план.                                                     Сделана картотека пальчиковых игр, психогимнастических упражнений, логоритмических упражнений, дыхательной и артикуляционной гимнастики, валеологических песенок – распевок, самомассажа.                                                                           Систематизирована работа по  применению здоровьесберегающих технологий в различных видах музыкальной деятельности.                                                                    Два раза в год проводится обследование музыкального развития детей.                                                                                                         Наблюдается положительная динамика.</a:t>
            </a: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Повышение уровня развития музыкальных и творческих способностей детей.</a:t>
            </a: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2. Стабильность эмоционального благополучия каждого ребёнка. </a:t>
            </a: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3. Повышение уровня речевого развития. </a:t>
            </a: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4. Снижение уровня заболеваемости (в большей степени простудными болезнями).</a:t>
            </a: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5. Стабильность физической и умственной работоспособности во всех сезонах года независимо от погоды.</a:t>
            </a: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Прямоугольник 4"/>
          <p:cNvSpPr>
            <a:spLocks noChangeArrowheads="1"/>
          </p:cNvSpPr>
          <p:nvPr/>
        </p:nvSpPr>
        <p:spPr bwMode="auto">
          <a:xfrm>
            <a:off x="533400" y="0"/>
            <a:ext cx="792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ВНЕДРЕНИЯ ЗДОРОВЬЕСБЕРЕГАЮЩИХ ТЕХНОЛОГИЙ </a:t>
            </a:r>
            <a:endParaRPr lang="ru-RU" b="1">
              <a:solidFill>
                <a:srgbClr val="C0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ChangeArrowheads="1"/>
          </p:cNvSpPr>
          <p:nvPr/>
        </p:nvSpPr>
        <p:spPr bwMode="auto">
          <a:xfrm>
            <a:off x="533400" y="609600"/>
            <a:ext cx="80772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Музыкально – оздоровительная работа с родителями</a:t>
            </a:r>
          </a:p>
          <a:p>
            <a:endParaRPr lang="ru-RU" sz="2000" b="1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0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Консультация для родителей «Стрельниковская дыхательная гимнастика»</a:t>
            </a:r>
          </a:p>
          <a:p>
            <a:pPr eaLnBrk="0" hangingPunct="0">
              <a:buFontTx/>
              <a:buChar char="•"/>
            </a:pPr>
            <a:r>
              <a:rPr lang="ru-RU" sz="20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Консультация для родителей «Музыкотерапия в детском саду и дома»</a:t>
            </a:r>
          </a:p>
          <a:p>
            <a:pPr eaLnBrk="0" hangingPunct="0">
              <a:buFontTx/>
              <a:buChar char="•"/>
            </a:pPr>
            <a:r>
              <a:rPr lang="ru-RU" sz="20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Открытый показ для родителей музыкального занятия с использованием здоровьесберегающих технологий.</a:t>
            </a:r>
          </a:p>
          <a:p>
            <a:pPr eaLnBrk="0" hangingPunct="0">
              <a:buFontTx/>
              <a:buChar char="•"/>
            </a:pPr>
            <a:r>
              <a:rPr lang="ru-RU" sz="20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Семинар – практикум  « Весёлые упражнения для профилактики заболеваний верхних дыхательных путей»</a:t>
            </a:r>
          </a:p>
          <a:p>
            <a:pPr eaLnBrk="0" hangingPunct="0">
              <a:buFontTx/>
              <a:buChar char="•"/>
            </a:pPr>
            <a:r>
              <a:rPr lang="ru-RU" sz="20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Папка – передвижка для родительского уголка «Пальчиковые игры в картинках»</a:t>
            </a:r>
          </a:p>
          <a:p>
            <a:pPr eaLnBrk="0" hangingPunct="0">
              <a:buFontTx/>
              <a:buChar char="•"/>
            </a:pPr>
            <a:r>
              <a:rPr lang="ru-RU" sz="20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Семинар – практикум для родителей «Танцы для здоровья»</a:t>
            </a:r>
          </a:p>
          <a:p>
            <a:pPr eaLnBrk="0" hangingPunct="0">
              <a:buFontTx/>
              <a:buChar char="•"/>
            </a:pPr>
            <a:r>
              <a:rPr lang="ru-RU" sz="20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Практикум родители и дети «Игровой самомассаж с пением»</a:t>
            </a:r>
          </a:p>
          <a:p>
            <a:pPr eaLnBrk="0" hangingPunct="0"/>
            <a:endParaRPr lang="ru-RU" sz="2000" b="1" i="1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 i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Литература: «Система музыкально – оздоровительной работы в детском саду» О.Н.Арсеневская</a:t>
            </a:r>
            <a:endParaRPr lang="ru-RU" sz="2000" b="1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9800" y="1371600"/>
            <a:ext cx="4572000" cy="2771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defRPr/>
            </a:pPr>
            <a:r>
              <a:rPr lang="ru-RU" sz="44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1600" b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4400" b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2925" y="2216150"/>
            <a:ext cx="8610600" cy="2677656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bliqueTopLeft"/>
              <a:lightRig rig="threePt" dir="t"/>
            </a:scene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Укрепление психического и физического здоровья детей, выявление и развитие музыкальных и творческих способностей.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609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Развивать музыкальные и творческие способности дошкольников в различных видах музыкальной деятельности, используя здоровьесберегающие технологии, исходя из возрастных и индивидуальных возможностей каждого ребенка, звуковую культуру речи воспитанников.</a:t>
            </a:r>
            <a:br>
              <a:rPr lang="ru-RU" sz="27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Формировать начало музыкальной культуры.</a:t>
            </a:r>
            <a:br>
              <a:rPr lang="ru-RU" sz="27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Создавать условия, обеспечивающие эмоциональное благополучие каждого ребенка.</a:t>
            </a:r>
            <a:br>
              <a:rPr lang="ru-RU" sz="27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С помощью здоровьесберегающих технологий повышать адаптивные возможности детского организма (активизировать защитные свойства, устойчивость к заболеваниям) </a:t>
            </a:r>
            <a:endParaRPr lang="ru-RU" sz="27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04800"/>
            <a:ext cx="7772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cap="all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</a:t>
            </a:r>
            <a:r>
              <a:rPr lang="ru-RU" sz="2400" cap="all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Этапы реализации</a:t>
            </a:r>
            <a:br>
              <a:rPr lang="ru-RU" sz="2400" cap="all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cap="all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Музыкально – оздоровительной работы в ДОУ</a:t>
            </a:r>
            <a:endParaRPr lang="ru-RU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458200" cy="5257800"/>
          </a:xfrm>
        </p:spPr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2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этап. Анализ проведения музыкальной деятельности с позиций   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здоровьесбережения.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2этап. Постановка  практических задач по результатам анализа.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3этап. Изучение методической литературы.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4этап. Анализ методической литературы. Подбор материала для                    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работы.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5этап. Внедрение в практику.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этап. Мониторинг результатов. Анализ музыкальной деятельности.               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Диагностика.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5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334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проведения занятий с позиций здоровьесбережения</a:t>
            </a:r>
          </a:p>
        </p:txBody>
      </p:sp>
      <p:sp>
        <p:nvSpPr>
          <p:cNvPr id="19458" name="Текст 2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3352800" cy="381000"/>
          </a:xfrm>
        </p:spPr>
        <p:txBody>
          <a:bodyPr/>
          <a:lstStyle/>
          <a:p>
            <a:pPr eaLnBrk="1" hangingPunct="1"/>
            <a:r>
              <a:rPr lang="ru-RU" sz="1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Параметры</a:t>
            </a:r>
          </a:p>
        </p:txBody>
      </p:sp>
      <p:sp>
        <p:nvSpPr>
          <p:cNvPr id="19459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609600"/>
            <a:ext cx="4041775" cy="381000"/>
          </a:xfrm>
        </p:spPr>
        <p:txBody>
          <a:bodyPr/>
          <a:lstStyle/>
          <a:p>
            <a:pPr eaLnBrk="1" hangingPunct="1"/>
            <a:r>
              <a:rPr lang="ru-RU" sz="20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Результаты анализа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143000"/>
            <a:ext cx="4419600" cy="6400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Гигиенические условия в музыкальном зале: температура, свежесть воздуха, рациональность освещения.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Продолжительность музыкальной деятельности.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Количество  видов деятельности.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Длительность применения ТСО (в соответствии с гигиеническими нормами).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Физкультминутки и другие оздоровительные моменты на занятии - их место, содержание и продолжительность. 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Психологический климат.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95800" y="990600"/>
            <a:ext cx="4648200" cy="58674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Соответствует нормам СанПиН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Соответствует возрасту.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3-5 видов деятельности (слушание, пение, муз. ритм. движения, игра на ДМИ , детское творчество -песенно-танцевальное).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Общая длительность  использования ТСО на занятии не превышает 25%.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процессе слушания и пения  проводятся различные  разминки, физкультминутки.(0,5-2 мин; 2-3 раза за все занятие)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основном, музыкальная деятельность проходит в спокойной обстановке.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906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293813" y="3733800"/>
            <a:ext cx="62499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0" y="5334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45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2.ПОСТАНОВКА  ПРАКТИЧЕСКИХ ЗАДАЧ ПО РЕЗУЛЬТАТАМ АНАЛИЗА</a:t>
            </a:r>
            <a:endParaRPr lang="ru-RU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Систематизировать  проведение физкультминуток (во время малоподвижных видов деятельности – пение, слушание музыки), в  начало и конец  внедрить элементы, позволяющие настроить детей на нужный лад (взбодрить, успокоить),                                                                                              2. Систематизировать применение   элементов здоровьесбережения во время танцев и игр- драматизаций.                                                                                                                                                                   В работе с детьми, так или иначе,  всегда использовались следующие виды оздоровления:  логоритмика (это метод преодоления речевых нарушений путем развития двигательной сферы в сочетании со словом и музыкой);                                                                                                                  пальчиковая гимнастика (развитие мелкой моторики);                                                                       психогимнастика (этюды, игры и упражнения, направленные на развитие и коррекцию различных сторон психики ребенка, как ее познавательной, так и эмоционально- личностной).  К психогимнастике можно отнести мимические упражнения; релаксацию; коммуникативные игры и танцы; этюды на развитие выразительности движений, инсценировки; музыкотерапию;  Дыхательная и артикуляционная гимнастика. Дыхание влияет на звукопроизношение, артикуляцию и развитие голоса. Ритмопластика.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8458200" cy="6858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Валеологические песенки - распевки.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них начинаются все музыкальные занятия. Несложные добрые тексты  и мелодия, состоящая из звуков мажорной гаммы, поднимают настроение, задают позитивный тон к восприятию окружающего мира, улучшают эмоциональные климат на занятии, подготавливают голос к пению.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Дыхательная гимнастика.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Дыхательная гимнастика положительно влияет на обменные процессы, играющие важную роль в кровоснабжении, в том числе и легочной ткани; способствуют восстановлению центральной нервной системы; улучшает дренажную функцию бронхов; восстанавливает нарушенное носовое дыхание; исправляет развившиеся в процессе заболеваний различные деформации грудной клетки и позвоночника.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Артикуляционная гимнастика.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Основная часть артикуляционной гимнастики - выработка качественных, полноценных движений органов артикуляции, подготовка к правильному произнесению фонем. Упражнения способствуют тренировке мышц речевого аппарата.  В результате этой работы повышаются показатели уровня развития речи детей, певческих навыков, улучшаются музыкальная память, внимание. 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400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Оздоровительные и фонопедические упражнения. 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Проводятся для укрепления хрупких голосовых связок детей, подготовки их к пению, профилактики заболеваний верхних дыхательных путей. Разработки В. Емельянова, М.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Картушиной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способствуют развитию носового, диафрагмального, брюшного дыхания, стимулированию гортанно-глоточного аппарата и деятельности головного мозга. В работе используются оздоровительные упражнения для горла, интонационно-фонетические (корректируют произношение звуков и активизируют фонационный выдох)  игры со звуком. 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Игровой массаж. 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массажных манипуляций расширяет капилляры кожи, улучшая циркуляцию крови и лимфы, активно влияет на обменные процессы организма, тонизирует центральную нервную систему. Использование игрового массажа повышает защитные свойства верхних дыхательных путей и всего организма, нормализует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вегетососудистый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тонус, деятельность вестибулярного аппарата и эндокринных желез. Частота заболеваний верхних дыхательных путей снижается. 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629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Пальчиковые игры.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позволяют разминать, массировать пальчики и ладошки, благоприятно воздействуя на все внутренние органы. Они развивают речь ребенка, двигательные качества, повышают координационные способности пальцев рук (подготовка к рисованию, письму, соединяют пальцевую пластинку с выразительным мелодическим и речевым интонированием.</a:t>
            </a:r>
            <a:b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Речевые игры.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Позволяют детям укрепить голосовой аппарат и овладеть всеми выразительными средствами музыки. Речевое музицирование необходимо, так как музыкальных слух развивается в тесной связи со слухом речевым. К звучанию добавляются музыкальные инструменты, звучащие жесты, движение. Кроме того, формирование речи у человека идет при участии жестов, которые могут сопровождать, украшать и даже заменять слова. Пластика вносит в речевое музицирование пантомимические и театральные возможности. Использование речевых игр эффективно влияет на развитие эмоциональной выразительности речи детей, двигательной активности.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832</TotalTime>
  <Words>690</Words>
  <Application>Microsoft Office PowerPoint</Application>
  <PresentationFormat>Экран (4:3)</PresentationFormat>
  <Paragraphs>78</Paragraphs>
  <Slides>14</Slides>
  <Notes>2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Times New Roman</vt:lpstr>
      <vt:lpstr>Поток</vt:lpstr>
      <vt:lpstr>Поток</vt:lpstr>
      <vt:lpstr>Слайд 1</vt:lpstr>
      <vt:lpstr>Слайд 2</vt:lpstr>
      <vt:lpstr>Слайд 3</vt:lpstr>
      <vt:lpstr>Слайд 4</vt:lpstr>
      <vt:lpstr>Анализ проведения занятий с позиций здоровьесбережения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777</cp:lastModifiedBy>
  <cp:revision>127</cp:revision>
  <dcterms:created xsi:type="dcterms:W3CDTF">2012-03-11T14:30:14Z</dcterms:created>
  <dcterms:modified xsi:type="dcterms:W3CDTF">2014-12-11T18:34:11Z</dcterms:modified>
</cp:coreProperties>
</file>