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9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8D31A-64DA-4589-BD71-10ABD427D479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AA8C9-A2D2-4A28-9D80-1AD2081F0C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9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AA8C9-A2D2-4A28-9D80-1AD2081F0C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71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64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44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59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40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42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9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331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5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67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33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7F02-035A-450E-BD4A-D0F85733D46B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2CEB-D83B-463A-9492-B39FEAB1B6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3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5" y="2204864"/>
            <a:ext cx="6768751" cy="1754326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«Моё педагогическое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кредо»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1505" y="4941168"/>
            <a:ext cx="331697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 дополнительного образования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Новикова Ю. И.</a:t>
            </a:r>
          </a:p>
        </p:txBody>
      </p:sp>
    </p:spTree>
    <p:extLst>
      <p:ext uri="{BB962C8B-B14F-4D97-AF65-F5344CB8AC3E}">
        <p14:creationId xmlns:p14="http://schemas.microsoft.com/office/powerpoint/2010/main" xmlns="" val="29280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628800"/>
            <a:ext cx="648072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002060"/>
                </a:solidFill>
              </a:rPr>
              <a:t>«Работа – лучший способ наслаждаться жизнью»</a:t>
            </a:r>
            <a:br>
              <a:rPr lang="ru-RU" sz="4400" i="1" dirty="0">
                <a:solidFill>
                  <a:srgbClr val="002060"/>
                </a:solidFill>
              </a:rPr>
            </a:br>
            <a:r>
              <a:rPr lang="ru-RU" sz="4400" i="1" dirty="0">
                <a:solidFill>
                  <a:srgbClr val="002060"/>
                </a:solidFill>
              </a:rPr>
              <a:t>                              </a:t>
            </a:r>
            <a:r>
              <a:rPr lang="ru-RU" sz="4400" i="1" dirty="0" smtClean="0">
                <a:solidFill>
                  <a:srgbClr val="002060"/>
                </a:solidFill>
              </a:rPr>
              <a:t>  И</a:t>
            </a:r>
            <a:r>
              <a:rPr lang="ru-RU" sz="4400" i="1" dirty="0">
                <a:solidFill>
                  <a:srgbClr val="002060"/>
                </a:solidFill>
              </a:rPr>
              <a:t>. </a:t>
            </a:r>
            <a:r>
              <a:rPr lang="ru-RU" sz="4400" i="1" dirty="0" smtClean="0">
                <a:solidFill>
                  <a:srgbClr val="002060"/>
                </a:solidFill>
              </a:rPr>
              <a:t>Кант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3668" y="4293096"/>
            <a:ext cx="597666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</a:t>
            </a:r>
            <a:r>
              <a:rPr lang="ru-RU" sz="4400" dirty="0"/>
              <a:t>в</a:t>
            </a:r>
            <a:r>
              <a:rPr lang="ru-RU" sz="4400" dirty="0" smtClean="0"/>
              <a:t>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0363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583264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«Лучший способ сделать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 хорошими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это сделать их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счастливыми.»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Оскар Уайльд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8" descr="C:\Users\User\Desktop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570" y="2636912"/>
            <a:ext cx="4418868" cy="33141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:\Users\User\Desktop\shkolnye_kartinki_41.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604" y="5733256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2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 Работа\фото работа\2014-02-28 16.52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9339">
            <a:off x="4365341" y="3865447"/>
            <a:ext cx="3232056" cy="24240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7" name="Picture 3" descr="D:\Документы Работа\фото работа\1 группа 2012-2013 гг\2013-02-26 16.49.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2210">
            <a:off x="407848" y="3416797"/>
            <a:ext cx="2233263" cy="29776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286000" y="214290"/>
            <a:ext cx="57864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Чем я руководствуюсь в своей работе, каково мое кредо?</a:t>
            </a:r>
            <a:r>
              <a:rPr lang="ru-RU" sz="1600" i="1" dirty="0" smtClean="0"/>
              <a:t> </a:t>
            </a:r>
            <a:r>
              <a:rPr lang="ru-RU" sz="1600" b="1" i="1" dirty="0" smtClean="0"/>
              <a:t>Познание и грамотность</a:t>
            </a:r>
            <a:r>
              <a:rPr lang="ru-RU" sz="1600" i="1" dirty="0" smtClean="0"/>
              <a:t>.</a:t>
            </a:r>
            <a:r>
              <a:rPr lang="ru-RU" sz="1600" dirty="0" smtClean="0"/>
              <a:t> Постоянное познание себя, окружающих, действительности. Грамотность в речи, в работе, в отношении к людям и, прежде всего, к детям.</a:t>
            </a:r>
          </a:p>
          <a:p>
            <a:r>
              <a:rPr lang="ru-RU" sz="1600" dirty="0" smtClean="0"/>
              <a:t>  Известны слова Л.Н.Толстого: </a:t>
            </a:r>
            <a:r>
              <a:rPr lang="ru-RU" sz="1600" i="1" dirty="0" smtClean="0"/>
              <a:t>«От пятилетнего ребенка до меня только шаг. От новорожденного до меня страшное расстояние»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И с этим невозможно не согласиться. Только осознайте, сколько всего, доселе неизвестного, буквально, сваливается на голову малыша! И как он все это в себя впитывает, с какой жадностью познает мир! Ведь от количества и содержания вопросов многие из взрослых просто за головы хватаются (причем, не каждый взрослый может похвастать такой тягой к знаниям).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4912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Документы Работа\фото работа\3 группа 2012-2013 гг\2013-01-14 18.09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214686"/>
            <a:ext cx="3428992" cy="257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0" name="Picture 2" descr="D:\Документы Работа\фото работа\1 группа 2013-2014\2013-11-08 17.15.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1480"/>
            <a:ext cx="3433571" cy="2575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85918" y="3214686"/>
            <a:ext cx="30003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способствовать развитию познавательной активности ребенка, чувства сопричастности с окружающей действительностью; содействовать овладению практическими навыками; безусловно, передавать детям информацию о наблюдаемом объекте или явлении.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14290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Поэтому считаю, что </a:t>
            </a:r>
            <a:r>
              <a:rPr lang="ru-RU" b="1" i="1" dirty="0" smtClean="0"/>
              <a:t>наиглавнейшая задача педагога – помочь ребенку познать мир, научить его познавать этот мир – подсказать все возможные для этого способы.</a:t>
            </a:r>
            <a:r>
              <a:rPr lang="ru-RU" i="1" dirty="0" smtClean="0"/>
              <a:t> </a:t>
            </a:r>
            <a:r>
              <a:rPr lang="ru-RU" dirty="0" smtClean="0"/>
              <a:t>Роль педагога в этом процессе, конечно же, не </a:t>
            </a:r>
            <a:r>
              <a:rPr lang="ru-RU" dirty="0" err="1" smtClean="0"/>
              <a:t>умалима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1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Документы Работа\фото работа\5 группа 2012-2013 гг\2013-02-13 18.32.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3889098" cy="2916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8" name="Picture 6" descr="D:\Документы Работа\фото работа\Фото0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3427002" cy="4569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929058" y="3857628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Побуждать детей познавать, наблюдать, думать, обсуждать, спорить, доказывать, исследовать, экспериментировать, в конце концов! Этот список можно продолжать бесконечно, как бесконечны знания, которыми может овладеть разум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58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Документы Работа\фото работа\2010-2011\SAM_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848129"/>
            <a:ext cx="3786214" cy="2839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4" descr="D:\Документы Работа\фото работа\6 группа 2013-2014\2013-10-02 19.11.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872312"/>
            <a:ext cx="3785042" cy="2838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500298" y="500042"/>
            <a:ext cx="4214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все же, вначале было слово. </a:t>
            </a:r>
            <a:r>
              <a:rPr lang="ru-RU" b="1" i="1" dirty="0" smtClean="0"/>
              <a:t>Только созерцая, малыш познавать не может. Он постоянно требует объяснения увиденному, просит разъяснить скрытые процессы.</a:t>
            </a:r>
            <a:r>
              <a:rPr lang="ru-RU" dirty="0" smtClean="0"/>
              <a:t> Чем старше становится ребенок, тем важнее для него становится умение говорить. И не просто говорить, а доносить до собеседника свою мысль – он ждет в ответ понимания. Речь требует богатства и правильности.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55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 Работа\фото работа\2010-2011\SAM_1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58626">
            <a:off x="993107" y="976437"/>
            <a:ext cx="3202405" cy="2401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43" name="Picture 3" descr="D:\Документы Работа\фото работа\2010-2011\SAM_0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9553">
            <a:off x="1000100" y="4000504"/>
            <a:ext cx="3212968" cy="2409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72000" y="142852"/>
            <a:ext cx="292895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Только в устной речи дошкольник способен усвоить литературные нормы языка и грамматические формы. Поэтому на практике убедилась, что развитие речи гораздо активнее происходит в процессе живого общения ребенка со мной – заинтересованным слушателем. К тому же я глубже познаю собеседника, мне становятся понятны его мысли, поступки. Уверена, что и я открываюсь малышу с новой стороны, делясь с ним своими впечатлениями, размышлениями. Мы познаем друг друга.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55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Документы Работа\фото работа\4 группа 2012-2013 гг\2012-10-23 18.43.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4107">
            <a:off x="2806445" y="2877011"/>
            <a:ext cx="2370707" cy="1778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2" descr="D:\Документы Работа\фото работа\Фото0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17433">
            <a:off x="475915" y="1175622"/>
            <a:ext cx="2857488" cy="2143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5" descr="C:\Users\User\Desktop\арт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8322">
            <a:off x="895142" y="3911550"/>
            <a:ext cx="2531895" cy="200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5214942" y="214290"/>
            <a:ext cx="27146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работает при условии уважения маленькой личности и ее мнения. Только глубокое уважение и доверие, искренняя любовь к детям, бережное отношение к их чувствам могут создать обстановку взаимопонимания. Вот что я понимаю под грамотным отношением к детям.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69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кументы Работа\фото работа\2013-04-18 17.35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2625">
            <a:off x="2071670" y="428604"/>
            <a:ext cx="2133717" cy="2844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3315" name="Picture 3" descr="C:\Users\User\Desktop\ро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97653">
            <a:off x="5286291" y="918083"/>
            <a:ext cx="3233235" cy="2424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857488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 сих пор встречаюсь со своими воспитанниками. Они уже ходят в школу, кто в 4-ый, кто во 2-ой, кто в 1-ый класс.  Многие продолжают приходить в ЦДТ, но в другие объединения. Обязательно забегают ко мне поздороваться. Ребята могут спросить совета или поспорить, просто поболтать. Но всегда при этом я вижу, как уважительно они ко мне относятся. Это ли не высшая награда для педагога?!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1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326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48</cp:revision>
  <dcterms:created xsi:type="dcterms:W3CDTF">2014-03-13T11:13:51Z</dcterms:created>
  <dcterms:modified xsi:type="dcterms:W3CDTF">2014-12-12T16:57:11Z</dcterms:modified>
</cp:coreProperties>
</file>