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09" r:id="rId3"/>
    <p:sldId id="299" r:id="rId4"/>
    <p:sldId id="302" r:id="rId5"/>
    <p:sldId id="303" r:id="rId6"/>
    <p:sldId id="376" r:id="rId7"/>
    <p:sldId id="307" r:id="rId8"/>
    <p:sldId id="305" r:id="rId9"/>
    <p:sldId id="371" r:id="rId10"/>
    <p:sldId id="315" r:id="rId11"/>
    <p:sldId id="375" r:id="rId12"/>
    <p:sldId id="3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713"/>
    <a:srgbClr val="CC0000"/>
    <a:srgbClr val="FF3300"/>
    <a:srgbClr val="00682F"/>
    <a:srgbClr val="FF8B8B"/>
    <a:srgbClr val="FDE89D"/>
    <a:srgbClr val="FDD69D"/>
    <a:srgbClr val="FFF4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49" d="100"/>
          <a:sy n="49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4631F-83BE-4437-BD47-F0898AF4A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B0B0C-5A89-4960-83CF-81AAEE265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47A21-B690-4259-84BA-44796F1DA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9A28D-A60C-48C7-94EC-DB4A618D9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6F0B9-7A2A-4703-93F7-23D23DA85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D2CA-8D09-411B-87E4-9F6FC5378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FDED5-D328-4730-8272-CCCC52FC5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ABB5F-668C-4AB3-A427-EB69C734C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3D57D-C4A3-4992-9297-253185B3E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9B86E-063F-4350-9FE8-8BD66FCA2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8A8B-41D4-4BF6-9202-24DAFD191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DB7EEDD-693C-4659-B233-2BB788D69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45minut.info/load/42-1-0-141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lk.pp.ru/uploads/posts/uz-v1.jpg" TargetMode="External"/><Relationship Id="rId5" Type="http://schemas.openxmlformats.org/officeDocument/2006/relationships/image" Target="../media/image2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lk.pp.ru/uploads/posts/uz-v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lk.pp.ru/uploads/posts/uz-v1.jpg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1071563" y="285750"/>
            <a:ext cx="756126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charset="0"/>
              </a:rPr>
              <a:t>Приобщение детей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Arial" charset="0"/>
              </a:rPr>
              <a:t>к </a:t>
            </a:r>
            <a:r>
              <a:rPr lang="ru-RU" sz="4000" b="1" dirty="0">
                <a:solidFill>
                  <a:srgbClr val="7030A0"/>
                </a:solidFill>
                <a:latin typeface="Arial" charset="0"/>
              </a:rPr>
              <a:t>истокам русской народной </a:t>
            </a:r>
            <a:r>
              <a:rPr lang="ru-RU" sz="4000" b="1" dirty="0" smtClean="0">
                <a:solidFill>
                  <a:srgbClr val="7030A0"/>
                </a:solidFill>
                <a:latin typeface="Arial" charset="0"/>
              </a:rPr>
              <a:t>  культуры</a:t>
            </a:r>
            <a:r>
              <a:rPr lang="ru-RU" sz="4800" b="1" dirty="0" smtClean="0">
                <a:solidFill>
                  <a:srgbClr val="7030A0"/>
                </a:solidFill>
                <a:latin typeface="Bolero script" pitchFamily="66" charset="0"/>
              </a:rPr>
              <a:t> </a:t>
            </a:r>
            <a:endParaRPr lang="ru-RU" sz="4800" b="1" dirty="0">
              <a:solidFill>
                <a:srgbClr val="7030A0"/>
              </a:solidFill>
              <a:latin typeface="Bolero script" pitchFamily="66" charset="0"/>
            </a:endParaRPr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857250" y="3643313"/>
            <a:ext cx="3814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i="1" dirty="0">
                <a:latin typeface="Arial" charset="0"/>
              </a:rPr>
              <a:t>«Чем дальше в будущее </a:t>
            </a:r>
          </a:p>
          <a:p>
            <a:pPr eaLnBrk="0" hangingPunct="0"/>
            <a:r>
              <a:rPr lang="ru-RU" b="1" i="1" dirty="0">
                <a:latin typeface="Arial" charset="0"/>
              </a:rPr>
              <a:t>входим, тем больше </a:t>
            </a:r>
          </a:p>
          <a:p>
            <a:pPr eaLnBrk="0" hangingPunct="0"/>
            <a:r>
              <a:rPr lang="ru-RU" b="1" i="1" dirty="0">
                <a:latin typeface="Arial" charset="0"/>
              </a:rPr>
              <a:t>прошлым дорожим…»</a:t>
            </a:r>
          </a:p>
          <a:p>
            <a:pPr eaLnBrk="0" hangingPunct="0"/>
            <a:endParaRPr lang="ru-RU" dirty="0">
              <a:latin typeface="Arial" charset="0"/>
            </a:endParaRPr>
          </a:p>
        </p:txBody>
      </p:sp>
      <p:sp>
        <p:nvSpPr>
          <p:cNvPr id="2053" name="Прямоугольник 8"/>
          <p:cNvSpPr>
            <a:spLocks noChangeArrowheads="1"/>
          </p:cNvSpPr>
          <p:nvPr/>
        </p:nvSpPr>
        <p:spPr bwMode="auto">
          <a:xfrm>
            <a:off x="3857620" y="5429264"/>
            <a:ext cx="546735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charset="0"/>
              </a:rPr>
              <a:t> </a:t>
            </a:r>
            <a:r>
              <a:rPr lang="ru-RU" sz="1400" b="1" dirty="0">
                <a:latin typeface="Arial" charset="0"/>
              </a:rPr>
              <a:t>ГБОУ СОШ </a:t>
            </a:r>
            <a:r>
              <a:rPr lang="ru-RU" sz="1400" b="1" dirty="0" err="1" smtClean="0">
                <a:latin typeface="Arial" charset="0"/>
              </a:rPr>
              <a:t>с.Курумоч</a:t>
            </a:r>
            <a:endParaRPr lang="ru-RU" sz="1400" b="1" dirty="0" smtClean="0">
              <a:latin typeface="Arial" charset="0"/>
            </a:endParaRPr>
          </a:p>
          <a:p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>
                <a:latin typeface="Arial" charset="0"/>
              </a:rPr>
              <a:t>структурное подразделение «Детский сад «Белочка</a:t>
            </a:r>
            <a:r>
              <a:rPr lang="ru-RU" sz="1400" b="1" dirty="0" smtClean="0">
                <a:latin typeface="Arial" charset="0"/>
              </a:rPr>
              <a:t>»»</a:t>
            </a:r>
            <a:r>
              <a:rPr lang="en-US" sz="1400" b="1" dirty="0" smtClean="0">
                <a:latin typeface="Arial" charset="0"/>
              </a:rPr>
              <a:t/>
            </a:r>
            <a:br>
              <a:rPr lang="en-US" sz="1400" b="1" dirty="0" smtClean="0">
                <a:latin typeface="Arial" charset="0"/>
              </a:rPr>
            </a:br>
            <a:r>
              <a:rPr lang="ru-RU" sz="1400" b="1" dirty="0" smtClean="0">
                <a:latin typeface="Arial" charset="0"/>
              </a:rPr>
              <a:t> Воспитатель</a:t>
            </a:r>
            <a:r>
              <a:rPr lang="ru-RU" sz="1400" b="1" dirty="0">
                <a:latin typeface="Arial" charset="0"/>
              </a:rPr>
              <a:t>: Зотеева </a:t>
            </a:r>
            <a:r>
              <a:rPr lang="ru-RU" sz="1400" b="1" dirty="0" smtClean="0">
                <a:latin typeface="Arial" charset="0"/>
              </a:rPr>
              <a:t>Ирина Александровна.</a:t>
            </a:r>
          </a:p>
          <a:p>
            <a:endParaRPr lang="ru-RU" sz="1400" b="1" dirty="0">
              <a:latin typeface="Arial" charset="0"/>
            </a:endParaRPr>
          </a:p>
          <a:p>
            <a:r>
              <a:rPr lang="ru-RU" sz="1400" b="1" dirty="0" smtClean="0">
                <a:latin typeface="Arial" charset="0"/>
              </a:rPr>
              <a:t>2014 год</a:t>
            </a:r>
            <a:endParaRPr lang="ru-RU" sz="1400" b="1" dirty="0">
              <a:latin typeface="Arial" charset="0"/>
            </a:endParaRPr>
          </a:p>
        </p:txBody>
      </p:sp>
      <p:pic>
        <p:nvPicPr>
          <p:cNvPr id="2055" name="Picture 3" descr="frame22P_var"/>
          <p:cNvPicPr>
            <a:picLocks noChangeAspect="1" noChangeArrowheads="1"/>
          </p:cNvPicPr>
          <p:nvPr/>
        </p:nvPicPr>
        <p:blipFill>
          <a:blip r:embed="rId2" cstate="print"/>
          <a:srcRect t="4851" r="92038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C:\Documents and Settings\User\Рабочий стол\Новая папка\j23675_1235408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714488"/>
            <a:ext cx="485775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frame22P_var"/>
          <p:cNvPicPr>
            <a:picLocks noChangeAspect="1" noChangeArrowheads="1"/>
          </p:cNvPicPr>
          <p:nvPr/>
        </p:nvPicPr>
        <p:blipFill>
          <a:blip r:embed="rId2" cstate="print"/>
          <a:srcRect t="4851" r="92038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 5"/>
          <p:cNvSpPr>
            <a:spLocks noChangeArrowheads="1"/>
          </p:cNvSpPr>
          <p:nvPr/>
        </p:nvSpPr>
        <p:spPr bwMode="auto">
          <a:xfrm>
            <a:off x="1476375" y="404813"/>
            <a:ext cx="7256463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cs typeface="Times New Roman" pitchFamily="18" charset="0"/>
              </a:rPr>
              <a:t>       </a:t>
            </a:r>
            <a:r>
              <a:rPr lang="ru-RU" sz="3200" b="1" i="1" u="sng" dirty="0">
                <a:solidFill>
                  <a:srgbClr val="FF0000"/>
                </a:solidFill>
                <a:cs typeface="Times New Roman" pitchFamily="18" charset="0"/>
              </a:rPr>
              <a:t>Система работы с родителями</a:t>
            </a:r>
            <a:r>
              <a:rPr lang="ru-RU" sz="3200" b="1" i="1" dirty="0">
                <a:solidFill>
                  <a:srgbClr val="FF0000"/>
                </a:solidFill>
                <a:cs typeface="Times New Roman" pitchFamily="18" charset="0"/>
              </a:rPr>
              <a:t>   </a:t>
            </a:r>
          </a:p>
          <a:p>
            <a:endParaRPr lang="ru-RU" sz="2400" i="1" dirty="0"/>
          </a:p>
          <a:p>
            <a:r>
              <a:rPr lang="ru-RU" sz="2000" i="1" dirty="0" smtClean="0"/>
              <a:t>*</a:t>
            </a:r>
            <a:r>
              <a:rPr lang="ru-RU" sz="2000" i="1" dirty="0"/>
              <a:t>Анкетирование </a:t>
            </a:r>
            <a:r>
              <a:rPr lang="ru-RU" sz="2000" i="1" dirty="0" smtClean="0"/>
              <a:t>и консультации родителей </a:t>
            </a:r>
            <a:endParaRPr lang="ru-RU" sz="2000" i="1" dirty="0"/>
          </a:p>
          <a:p>
            <a:r>
              <a:rPr lang="ru-RU" sz="2000" i="1" dirty="0"/>
              <a:t>*Беседа за круглым столом</a:t>
            </a:r>
          </a:p>
          <a:p>
            <a:r>
              <a:rPr lang="ru-RU" sz="2000" i="1" dirty="0"/>
              <a:t>*Клуб семейного чтения</a:t>
            </a:r>
          </a:p>
          <a:p>
            <a:r>
              <a:rPr lang="ru-RU" sz="2000" i="1" dirty="0"/>
              <a:t>*Совместные посиделки с родителями и детьми</a:t>
            </a:r>
          </a:p>
          <a:p>
            <a:r>
              <a:rPr lang="ru-RU" sz="2000" i="1" dirty="0"/>
              <a:t>*Совместное посещение родителями, детьми и педагогами выставок, художественного и фото творчества.</a:t>
            </a:r>
          </a:p>
          <a:p>
            <a:r>
              <a:rPr lang="ru-RU" sz="2000" i="1" dirty="0"/>
              <a:t>*Проведение родительских собраний </a:t>
            </a:r>
          </a:p>
          <a:p>
            <a:endParaRPr lang="ru-RU" sz="24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24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28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28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28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214414" y="3786190"/>
            <a:ext cx="3550048" cy="2714644"/>
          </a:xfrm>
        </p:spPr>
      </p:pic>
      <p:pic>
        <p:nvPicPr>
          <p:cNvPr id="43018" name="Picture 10" descr="E:\Documents and Settings\Admin\Рабочий стол\getImage (2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786189"/>
            <a:ext cx="3706808" cy="2690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928688" y="642938"/>
            <a:ext cx="7758112" cy="5483225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</a:rPr>
              <a:t>                                    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</a:rPr>
              <a:t>ВЫВОД</a:t>
            </a:r>
          </a:p>
          <a:p>
            <a:pPr>
              <a:buNone/>
            </a:pPr>
            <a:endParaRPr lang="ru-RU" sz="2800" i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</a:rPr>
              <a:t>      Таким образом, приобщая детей к истокам русской национальной культуры, мы развиваем личность каждого ребенка, который, надеемся, будет носителем черт русского характера, русской ментальности, так как только на основе прошлого можно понять настоящее, предвидеть будущее. А народ, не передающий все самое ценное из поколения в поколение, - народ без будущего.</a:t>
            </a:r>
          </a:p>
        </p:txBody>
      </p:sp>
      <p:pic>
        <p:nvPicPr>
          <p:cNvPr id="45059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SCN1478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71670" y="785794"/>
            <a:ext cx="5486400" cy="41148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137298" cy="1414481"/>
          </a:xfrm>
        </p:spPr>
        <p:txBody>
          <a:bodyPr/>
          <a:lstStyle/>
          <a:p>
            <a:r>
              <a:rPr lang="ru-RU" sz="3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СПАСИБО ЗА ВНИМАНИЕ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/>
            </a:r>
            <a:b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900113" y="908050"/>
            <a:ext cx="41767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cs typeface="Times New Roman" pitchFamily="18" charset="0"/>
              </a:rPr>
              <a:t>Очень часто за событиями </a:t>
            </a:r>
          </a:p>
          <a:p>
            <a:r>
              <a:rPr lang="ru-RU" sz="2000" b="1" i="1" dirty="0">
                <a:cs typeface="Times New Roman" pitchFamily="18" charset="0"/>
              </a:rPr>
              <a:t>И за сутолокою дней</a:t>
            </a:r>
          </a:p>
          <a:p>
            <a:r>
              <a:rPr lang="ru-RU" sz="2000" b="1" i="1" dirty="0">
                <a:cs typeface="Times New Roman" pitchFamily="18" charset="0"/>
              </a:rPr>
              <a:t>Старины своей не помним,</a:t>
            </a:r>
          </a:p>
          <a:p>
            <a:r>
              <a:rPr lang="ru-RU" sz="2000" b="1" i="1" dirty="0">
                <a:cs typeface="Times New Roman" pitchFamily="18" charset="0"/>
              </a:rPr>
              <a:t>Забываем мы о ней.</a:t>
            </a:r>
          </a:p>
          <a:p>
            <a:r>
              <a:rPr lang="ru-RU" sz="2000" b="1" i="1" dirty="0">
                <a:cs typeface="Times New Roman" pitchFamily="18" charset="0"/>
              </a:rPr>
              <a:t>Стали более привычны </a:t>
            </a:r>
          </a:p>
          <a:p>
            <a:r>
              <a:rPr lang="ru-RU" sz="2000" b="1" i="1" dirty="0">
                <a:cs typeface="Times New Roman" pitchFamily="18" charset="0"/>
              </a:rPr>
              <a:t>Нам полёты на Луну.</a:t>
            </a:r>
          </a:p>
          <a:p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Вспомним </a:t>
            </a:r>
          </a:p>
          <a:p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            старые обычаи!</a:t>
            </a:r>
          </a:p>
          <a:p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Вспомним </a:t>
            </a:r>
          </a:p>
          <a:p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               нашу старину!</a:t>
            </a:r>
          </a:p>
        </p:txBody>
      </p:sp>
      <p:pic>
        <p:nvPicPr>
          <p:cNvPr id="3075" name="Picture 3" descr="frame22P_var"/>
          <p:cNvPicPr>
            <a:picLocks noChangeAspect="1" noChangeArrowheads="1"/>
          </p:cNvPicPr>
          <p:nvPr/>
        </p:nvPicPr>
        <p:blipFill>
          <a:blip r:embed="rId2" cstate="print"/>
          <a:srcRect t="4851" r="92038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C:\Documents and Settings\User\Рабочий стол\Новая папка\1289678594_106495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357188"/>
            <a:ext cx="4487862" cy="62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1042988" y="188913"/>
            <a:ext cx="777716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 b="1" dirty="0">
                <a:solidFill>
                  <a:srgbClr val="C00000"/>
                </a:solidFill>
                <a:latin typeface="Arial" charset="0"/>
              </a:rPr>
              <a:t>                  </a:t>
            </a:r>
            <a:r>
              <a:rPr lang="ru-RU" sz="3200" b="1" dirty="0" smtClean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ru-RU" sz="3200" b="1" i="1" u="sng" dirty="0" smtClean="0">
                <a:solidFill>
                  <a:srgbClr val="C00000"/>
                </a:solidFill>
              </a:rPr>
              <a:t>Актуальность</a:t>
            </a:r>
            <a:endParaRPr lang="ru-RU" sz="3200" b="1" i="1" u="sng" dirty="0">
              <a:solidFill>
                <a:srgbClr val="C00000"/>
              </a:solidFill>
            </a:endParaRPr>
          </a:p>
          <a:p>
            <a:pPr marL="342900" indent="-342900"/>
            <a:endParaRPr lang="ru-RU" b="1" i="1" u="sng" dirty="0" smtClean="0">
              <a:latin typeface="Arial" charset="0"/>
            </a:endParaRPr>
          </a:p>
          <a:p>
            <a:pPr marL="342900" indent="-342900"/>
            <a:r>
              <a:rPr lang="ru-RU" sz="2000" b="1" i="1" dirty="0">
                <a:latin typeface="Arial" charset="0"/>
              </a:rPr>
              <a:t> </a:t>
            </a:r>
            <a:r>
              <a:rPr lang="ru-RU" sz="2000" b="1" i="1" dirty="0" smtClean="0">
                <a:latin typeface="Arial" charset="0"/>
              </a:rPr>
              <a:t>            </a:t>
            </a:r>
            <a:r>
              <a:rPr lang="ru-RU" sz="2000" i="1" dirty="0" smtClean="0"/>
              <a:t>Каждому </a:t>
            </a:r>
            <a:r>
              <a:rPr lang="ru-RU" sz="2000" i="1" dirty="0"/>
              <a:t>человеку и каждому народу, чтобы жить осмысленно и с достоинством, чтобы пользоваться уважением окружающих, надо знать себя, понимать своё место в мире природы, других людей, других народов. </a:t>
            </a:r>
            <a:endParaRPr lang="ru-RU" sz="2000" i="1" dirty="0" smtClean="0"/>
          </a:p>
          <a:p>
            <a:pPr marL="342900" indent="-342900"/>
            <a:r>
              <a:rPr lang="ru-RU" sz="2000" i="1" dirty="0"/>
              <a:t> </a:t>
            </a:r>
            <a:r>
              <a:rPr lang="ru-RU" sz="2000" i="1" dirty="0" smtClean="0"/>
              <a:t>     Такое </a:t>
            </a:r>
            <a:r>
              <a:rPr lang="ru-RU" sz="2000" i="1" dirty="0"/>
              <a:t>знание и понимание возможны только тогда, когда органически освоена русская культура, когда понято и осмысленно прошлое – далёкое и близкое</a:t>
            </a:r>
          </a:p>
        </p:txBody>
      </p:sp>
      <p:pic>
        <p:nvPicPr>
          <p:cNvPr id="4099" name="Picture 2" descr="http://go2.imgsmail.ru/imgpreview?key=http%3A//dou1787.ru/pics/%25D0%25A0%25D0%25B8%25D1%2581%25D1%2583%25D0%25BD%25D0%25BE%25D0%25BA3.jpg&amp;mb=imgdb_preview_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429000"/>
            <a:ext cx="302418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http://45minut.info/klass/clip_image0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402165"/>
            <a:ext cx="3301995" cy="305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frame22P_var"/>
          <p:cNvPicPr>
            <a:picLocks noChangeAspect="1" noChangeArrowheads="1"/>
          </p:cNvPicPr>
          <p:nvPr/>
        </p:nvPicPr>
        <p:blipFill>
          <a:blip r:embed="rId5" cstate="print"/>
          <a:srcRect t="4851" r="92038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" descr="uz-v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frame22P_var"/>
          <p:cNvPicPr>
            <a:picLocks noChangeAspect="1" noChangeArrowheads="1"/>
          </p:cNvPicPr>
          <p:nvPr/>
        </p:nvPicPr>
        <p:blipFill>
          <a:blip r:embed="rId2" cstate="print"/>
          <a:srcRect t="4851" r="92038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00113" y="1935163"/>
            <a:ext cx="8243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latin typeface="Arial" charset="0"/>
              </a:rPr>
              <a:t>        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258888" y="188913"/>
            <a:ext cx="7705725" cy="917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latin typeface="Arial" charset="0"/>
              </a:rPr>
              <a:t>                       </a:t>
            </a:r>
            <a:endParaRPr lang="ru-RU" dirty="0" smtClean="0">
              <a:latin typeface="Arial" charset="0"/>
            </a:endParaRPr>
          </a:p>
          <a:p>
            <a:r>
              <a:rPr lang="ru-RU" sz="32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Arial" charset="0"/>
              </a:rPr>
              <a:t>              </a:t>
            </a:r>
            <a:r>
              <a:rPr lang="ru-RU" sz="3200" b="1" i="1" u="sng" dirty="0" smtClean="0">
                <a:solidFill>
                  <a:srgbClr val="C00000"/>
                </a:solidFill>
              </a:rPr>
              <a:t>Постановка </a:t>
            </a:r>
            <a:r>
              <a:rPr lang="ru-RU" sz="3200" b="1" i="1" u="sng" dirty="0">
                <a:solidFill>
                  <a:srgbClr val="C00000"/>
                </a:solidFill>
              </a:rPr>
              <a:t>проблемы</a:t>
            </a:r>
          </a:p>
          <a:p>
            <a:endParaRPr lang="ru-RU" dirty="0"/>
          </a:p>
          <a:p>
            <a:r>
              <a:rPr lang="ru-RU" sz="2000" i="1" dirty="0" smtClean="0"/>
              <a:t>     </a:t>
            </a:r>
          </a:p>
          <a:p>
            <a:endParaRPr lang="ru-RU" sz="2000" i="1" dirty="0"/>
          </a:p>
          <a:p>
            <a:r>
              <a:rPr lang="ru-RU" sz="2000" i="1" dirty="0" smtClean="0"/>
              <a:t>    В </a:t>
            </a:r>
            <a:r>
              <a:rPr lang="ru-RU" sz="2000" i="1" dirty="0"/>
              <a:t>настоящее время возникает   необходимость в том, чтобы ребенок почувствовал уникальность своего народа, знал историю своей семьи, страны, мира, возлюбил свою родину, пришел к пониманию и осознанию собственной неповторимости, и значимости каждого человека, живущего на земле</a:t>
            </a:r>
            <a:r>
              <a:rPr lang="ru-RU" sz="2000" i="1" dirty="0" smtClean="0"/>
              <a:t>.</a:t>
            </a:r>
          </a:p>
          <a:p>
            <a:r>
              <a:rPr lang="ru-RU" sz="2000" i="1" dirty="0" smtClean="0"/>
              <a:t> </a:t>
            </a:r>
            <a:r>
              <a:rPr lang="ru-RU" sz="2000" i="1" dirty="0"/>
              <a:t>Для того, чтобы культура оказывала эффективное воздействие на духовное, нравственное развитие личности, а личность испытывала потребность в истинной культуре, в овладении ее ценностями, необходимо сформировать основу, фундамент для воссоздания культуры, что предполагает глубокое знание традиций и обычаев.</a:t>
            </a:r>
            <a:endParaRPr lang="ru-RU" sz="2000" b="1" i="1" dirty="0">
              <a:solidFill>
                <a:srgbClr val="C00000"/>
              </a:solidFill>
            </a:endParaRPr>
          </a:p>
          <a:p>
            <a:endParaRPr lang="ru-RU" sz="2000" b="1" i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frame22P_var"/>
          <p:cNvPicPr>
            <a:picLocks noChangeAspect="1" noChangeArrowheads="1"/>
          </p:cNvPicPr>
          <p:nvPr/>
        </p:nvPicPr>
        <p:blipFill>
          <a:blip r:embed="rId2" cstate="print"/>
          <a:srcRect t="4851" r="92038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971550" y="2314575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400">
              <a:cs typeface="Times New Roman" pitchFamily="18" charset="0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042988" y="4681538"/>
            <a:ext cx="7705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b="1">
              <a:cs typeface="Times New Roman" pitchFamily="18" charset="0"/>
            </a:endParaRPr>
          </a:p>
          <a:p>
            <a:pPr eaLnBrk="0" hangingPunct="0"/>
            <a:r>
              <a:rPr lang="ru-RU">
                <a:cs typeface="Times New Roman" pitchFamily="18" charset="0"/>
              </a:rPr>
              <a:t>  </a:t>
            </a:r>
            <a:br>
              <a:rPr lang="ru-RU">
                <a:cs typeface="Times New Roman" pitchFamily="18" charset="0"/>
              </a:rPr>
            </a:br>
            <a:r>
              <a:rPr lang="ru-RU">
                <a:cs typeface="Times New Roman" pitchFamily="18" charset="0"/>
              </a:rPr>
              <a:t> </a:t>
            </a:r>
            <a:r>
              <a:rPr lang="ru-RU" b="1">
                <a:cs typeface="Times New Roman" pitchFamily="18" charset="0"/>
              </a:rPr>
              <a:t> </a:t>
            </a:r>
            <a:endParaRPr lang="ru-RU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90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Arial" charset="0"/>
              </a:rPr>
              <a:t/>
            </a:r>
            <a:br>
              <a:rPr lang="ru-RU" sz="90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Arial" charset="0"/>
              </a:rPr>
            </a:br>
            <a:endParaRPr lang="ru-RU">
              <a:latin typeface="Arial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286775" y="500042"/>
            <a:ext cx="2460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                        </a:t>
            </a:r>
            <a:endParaRPr lang="ru-RU" u="sng" dirty="0" smtClean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1142976" y="1571613"/>
            <a:ext cx="2928958" cy="4572032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Познакомить детей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 бытом,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народными традициями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культурными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особенностями  жизни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людей  на Руси</a:t>
            </a:r>
            <a:r>
              <a:rPr lang="ru-RU" sz="2000" i="1" dirty="0" smtClean="0"/>
              <a:t>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18" name="Содержимое 17" descr="DSCN145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572000" y="1285860"/>
            <a:ext cx="4114800" cy="3959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928671"/>
            <a:ext cx="4071966" cy="5929330"/>
          </a:xfrm>
        </p:spPr>
        <p:txBody>
          <a:bodyPr/>
          <a:lstStyle/>
          <a:p>
            <a:pPr marL="457200" indent="-45720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 Развивать речь</a:t>
            </a:r>
          </a:p>
          <a:p>
            <a:pPr marL="457200" indent="-45720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средствами фольклора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 Развивать эмоционально-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познавательный интерес к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культурному наследию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России.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3.Расширять и углублять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представления детей 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жизне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деятельности людей на Руси.  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4.Осуществлять сравнение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прошлого и современного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укладов жизни русских людей.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5.Воспитывать уважительное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отношение к традициям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славянской культуры.</a:t>
            </a: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1" descr="uz-v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15" descr="DSCN147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9190" y="1785926"/>
            <a:ext cx="3929062" cy="3900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frame22P_var"/>
          <p:cNvPicPr>
            <a:picLocks noChangeAspect="1" noChangeArrowheads="1"/>
          </p:cNvPicPr>
          <p:nvPr/>
        </p:nvPicPr>
        <p:blipFill>
          <a:blip r:embed="rId2" cstate="print"/>
          <a:srcRect t="4851" r="92038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13"/>
          <p:cNvSpPr>
            <a:spLocks noChangeArrowheads="1"/>
          </p:cNvSpPr>
          <p:nvPr/>
        </p:nvSpPr>
        <p:spPr bwMode="auto">
          <a:xfrm>
            <a:off x="1643042" y="357166"/>
            <a:ext cx="725013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ru-RU" sz="3200" b="1" i="1" u="sng" dirty="0" smtClean="0">
                <a:solidFill>
                  <a:srgbClr val="FF0000"/>
                </a:solidFill>
                <a:cs typeface="Times New Roman" pitchFamily="18" charset="0"/>
              </a:rPr>
              <a:t>Основные </a:t>
            </a:r>
            <a:r>
              <a:rPr lang="ru-RU" sz="3200" b="1" i="1" u="sng" dirty="0">
                <a:solidFill>
                  <a:srgbClr val="FF0000"/>
                </a:solidFill>
                <a:cs typeface="Times New Roman" pitchFamily="18" charset="0"/>
              </a:rPr>
              <a:t>формы работы с детьми</a:t>
            </a:r>
          </a:p>
          <a:p>
            <a:endParaRPr lang="ru-RU" sz="2400" dirty="0"/>
          </a:p>
          <a:p>
            <a:endParaRPr lang="ru-RU" sz="20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71538" y="1357299"/>
            <a:ext cx="3857652" cy="4714908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1.НОД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2.Беседы, рассматривание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картин, иллюстраций,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наглядно-дидактический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3.Игры-забавы, подвижные,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хороводные игры, игры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драматизации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4. Знакомство с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художественной литературой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5. Развлечения, досуги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6.Театрализованная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7.Русские народные праздники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000240"/>
            <a:ext cx="421484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frame22P_var"/>
          <p:cNvPicPr>
            <a:picLocks noChangeAspect="1" noChangeArrowheads="1"/>
          </p:cNvPicPr>
          <p:nvPr/>
        </p:nvPicPr>
        <p:blipFill>
          <a:blip r:embed="rId2" cstate="print"/>
          <a:srcRect t="4851" r="92038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258888" y="600075"/>
            <a:ext cx="72009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 i="1" u="sng" dirty="0">
                <a:solidFill>
                  <a:srgbClr val="FF0000"/>
                </a:solidFill>
                <a:cs typeface="Times New Roman" pitchFamily="18" charset="0"/>
              </a:rPr>
              <a:t>Методы и приёмы ,направленные на развитие мышления, речевой и познавательной деятельности</a:t>
            </a:r>
            <a:r>
              <a:rPr lang="ru-RU" sz="32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eaLnBrk="0" hangingPunct="0"/>
            <a:endParaRPr lang="ru-RU" sz="32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 i="1" dirty="0">
                <a:cs typeface="Times New Roman" pitchFamily="18" charset="0"/>
              </a:rPr>
              <a:t>Разбор пословиц и поговорок</a:t>
            </a:r>
          </a:p>
          <a:p>
            <a:pPr eaLnBrk="0" hangingPunct="0">
              <a:buFontTx/>
              <a:buChar char="•"/>
            </a:pPr>
            <a:r>
              <a:rPr lang="ru-RU" sz="2800" i="1" dirty="0">
                <a:cs typeface="Times New Roman" pitchFamily="18" charset="0"/>
              </a:rPr>
              <a:t>Придумывание новых названий</a:t>
            </a:r>
          </a:p>
          <a:p>
            <a:pPr eaLnBrk="0" hangingPunct="0">
              <a:buFontTx/>
              <a:buChar char="•"/>
            </a:pPr>
            <a:r>
              <a:rPr lang="ru-RU" sz="2800" i="1" dirty="0">
                <a:cs typeface="Times New Roman" pitchFamily="18" charset="0"/>
              </a:rPr>
              <a:t>Введение нового персонажа</a:t>
            </a:r>
          </a:p>
          <a:p>
            <a:pPr eaLnBrk="0" hangingPunct="0">
              <a:buFontTx/>
              <a:buChar char="•"/>
            </a:pPr>
            <a:r>
              <a:rPr lang="ru-RU" sz="2800" i="1" dirty="0">
                <a:cs typeface="Times New Roman" pitchFamily="18" charset="0"/>
              </a:rPr>
              <a:t>Творческие задачи</a:t>
            </a:r>
          </a:p>
          <a:p>
            <a:pPr eaLnBrk="0" hangingPunct="0">
              <a:buFontTx/>
              <a:buChar char="•"/>
            </a:pPr>
            <a:r>
              <a:rPr lang="ru-RU" sz="2800" i="1" dirty="0">
                <a:cs typeface="Times New Roman" pitchFamily="18" charset="0"/>
              </a:rPr>
              <a:t>Метод аналогии</a:t>
            </a:r>
          </a:p>
          <a:p>
            <a:pPr eaLnBrk="0" hangingPunct="0">
              <a:buFontTx/>
              <a:buChar char="•"/>
            </a:pPr>
            <a:r>
              <a:rPr lang="ru-RU" sz="2800" i="1" dirty="0">
                <a:cs typeface="Times New Roman" pitchFamily="18" charset="0"/>
              </a:rPr>
              <a:t>Объяснение происхождения слов</a:t>
            </a:r>
          </a:p>
          <a:p>
            <a:pPr eaLnBrk="0" hangingPunct="0">
              <a:buFontTx/>
              <a:buChar char="•"/>
            </a:pPr>
            <a:r>
              <a:rPr lang="ru-RU" sz="2800" i="1" dirty="0">
                <a:cs typeface="Times New Roman" pitchFamily="18" charset="0"/>
              </a:rPr>
              <a:t>Работа с моделями, схемами, чертежами</a:t>
            </a:r>
          </a:p>
          <a:p>
            <a:pPr eaLnBrk="0" hangingPunct="0">
              <a:buFontTx/>
              <a:buChar char="•"/>
            </a:pPr>
            <a:r>
              <a:rPr lang="ru-RU" sz="2800" i="1" dirty="0">
                <a:cs typeface="Times New Roman" pitchFamily="18" charset="0"/>
              </a:rPr>
              <a:t>Проблемно-поисковые вопросы</a:t>
            </a:r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2051050" y="3743325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2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2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...</a:t>
            </a:r>
            <a:endParaRPr lang="ru-RU" sz="12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frame22P_var"/>
          <p:cNvPicPr>
            <a:picLocks noChangeAspect="1" noChangeArrowheads="1"/>
          </p:cNvPicPr>
          <p:nvPr/>
        </p:nvPicPr>
        <p:blipFill>
          <a:blip r:embed="rId2" cstate="print"/>
          <a:srcRect t="4851" r="92038"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" descr="uz-v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1116013" y="47625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Arial" charset="0"/>
              </a:rPr>
              <a:t> </a:t>
            </a:r>
            <a:endParaRPr lang="ru-RU">
              <a:cs typeface="Times New Roman" pitchFamily="18" charset="0"/>
            </a:endParaRPr>
          </a:p>
        </p:txBody>
      </p:sp>
      <p:sp>
        <p:nvSpPr>
          <p:cNvPr id="41989" name="Прямоугольник 4"/>
          <p:cNvSpPr>
            <a:spLocks noChangeArrowheads="1"/>
          </p:cNvSpPr>
          <p:nvPr/>
        </p:nvSpPr>
        <p:spPr bwMode="auto">
          <a:xfrm>
            <a:off x="1000100" y="1857364"/>
            <a:ext cx="392909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cs typeface="Times New Roman" pitchFamily="18" charset="0"/>
              </a:rPr>
              <a:t>*</a:t>
            </a:r>
            <a:r>
              <a:rPr lang="ru-RU" sz="2000" i="1" dirty="0">
                <a:cs typeface="Times New Roman" pitchFamily="18" charset="0"/>
              </a:rPr>
              <a:t>Развитие устойчивого и углубленного интереса к произведениям искусства, </a:t>
            </a:r>
            <a:endParaRPr lang="ru-RU" sz="2000" i="1" dirty="0" smtClean="0">
              <a:cs typeface="Times New Roman" pitchFamily="18" charset="0"/>
            </a:endParaRPr>
          </a:p>
          <a:p>
            <a:r>
              <a:rPr lang="ru-RU" sz="2000" i="1" dirty="0" smtClean="0">
                <a:cs typeface="Times New Roman" pitchFamily="18" charset="0"/>
              </a:rPr>
              <a:t>обычаям</a:t>
            </a:r>
            <a:r>
              <a:rPr lang="ru-RU" sz="2000" i="1" dirty="0">
                <a:cs typeface="Times New Roman" pitchFamily="18" charset="0"/>
              </a:rPr>
              <a:t>, </a:t>
            </a:r>
            <a:endParaRPr lang="ru-RU" sz="2000" i="1" dirty="0" smtClean="0">
              <a:cs typeface="Times New Roman" pitchFamily="18" charset="0"/>
            </a:endParaRPr>
          </a:p>
          <a:p>
            <a:r>
              <a:rPr lang="ru-RU" sz="2000" i="1" dirty="0" smtClean="0">
                <a:cs typeface="Times New Roman" pitchFamily="18" charset="0"/>
              </a:rPr>
              <a:t>быту </a:t>
            </a:r>
            <a:r>
              <a:rPr lang="ru-RU" sz="2000" i="1" dirty="0">
                <a:cs typeface="Times New Roman" pitchFamily="18" charset="0"/>
              </a:rPr>
              <a:t>русского народа</a:t>
            </a:r>
          </a:p>
          <a:p>
            <a:r>
              <a:rPr lang="ru-RU" sz="2000" i="1" dirty="0">
                <a:cs typeface="Times New Roman" pitchFamily="18" charset="0"/>
              </a:rPr>
              <a:t>*Знакомство с историей народа, </a:t>
            </a:r>
            <a:endParaRPr lang="ru-RU" sz="2000" i="1" dirty="0" smtClean="0">
              <a:cs typeface="Times New Roman" pitchFamily="18" charset="0"/>
            </a:endParaRPr>
          </a:p>
          <a:p>
            <a:r>
              <a:rPr lang="ru-RU" sz="2000" i="1" dirty="0" smtClean="0">
                <a:cs typeface="Times New Roman" pitchFamily="18" charset="0"/>
              </a:rPr>
              <a:t>с </a:t>
            </a:r>
            <a:r>
              <a:rPr lang="ru-RU" sz="2000" i="1" dirty="0">
                <a:cs typeface="Times New Roman" pitchFamily="18" charset="0"/>
              </a:rPr>
              <a:t>его укладом жизни и народной </a:t>
            </a:r>
            <a:r>
              <a:rPr lang="ru-RU" sz="2000" i="1" dirty="0" smtClean="0">
                <a:cs typeface="Times New Roman" pitchFamily="18" charset="0"/>
              </a:rPr>
              <a:t>мудростью</a:t>
            </a:r>
          </a:p>
          <a:p>
            <a:r>
              <a:rPr lang="ru-RU" sz="2000" i="1" dirty="0" smtClean="0">
                <a:cs typeface="Times New Roman" pitchFamily="18" charset="0"/>
              </a:rPr>
              <a:t>*Развитие </a:t>
            </a:r>
            <a:r>
              <a:rPr lang="ru-RU" sz="2000" i="1" dirty="0">
                <a:cs typeface="Times New Roman" pitchFamily="18" charset="0"/>
              </a:rPr>
              <a:t>активного общения детей</a:t>
            </a:r>
          </a:p>
          <a:p>
            <a:r>
              <a:rPr lang="ru-RU" sz="2000" i="1" dirty="0">
                <a:cs typeface="Times New Roman" pitchFamily="18" charset="0"/>
              </a:rPr>
              <a:t>*Речевое развитие детей</a:t>
            </a:r>
          </a:p>
          <a:p>
            <a:r>
              <a:rPr lang="ru-RU" sz="2000" i="1" dirty="0">
                <a:cs typeface="Times New Roman" pitchFamily="18" charset="0"/>
              </a:rPr>
              <a:t>*Воспитание любви к культуре </a:t>
            </a:r>
            <a:endParaRPr lang="ru-RU" sz="2000" i="1" dirty="0" smtClean="0">
              <a:cs typeface="Times New Roman" pitchFamily="18" charset="0"/>
            </a:endParaRPr>
          </a:p>
          <a:p>
            <a:r>
              <a:rPr lang="ru-RU" sz="2000" i="1" dirty="0" smtClean="0">
                <a:cs typeface="Times New Roman" pitchFamily="18" charset="0"/>
              </a:rPr>
              <a:t>своего </a:t>
            </a:r>
            <a:r>
              <a:rPr lang="ru-RU" sz="2000" i="1" dirty="0">
                <a:cs typeface="Times New Roman" pitchFamily="18" charset="0"/>
              </a:rPr>
              <a:t>народа</a:t>
            </a:r>
            <a:endParaRPr lang="ru-RU" sz="2000" i="1" u="sng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i="1" dirty="0" smtClean="0">
                <a:latin typeface="Arial" charset="0"/>
              </a:rPr>
              <a:t> </a:t>
            </a:r>
            <a:br>
              <a:rPr lang="ru-RU" i="1" dirty="0" smtClean="0">
                <a:latin typeface="Arial" charset="0"/>
              </a:rPr>
            </a:b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Эффективность и практическая значимость</a:t>
            </a:r>
            <a:r>
              <a:rPr lang="ru-RU" b="1" i="1" u="sng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928802"/>
            <a:ext cx="4000528" cy="395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537</Words>
  <Application>Microsoft Office PowerPoint</Application>
  <PresentationFormat>Экран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Слайд 2</vt:lpstr>
      <vt:lpstr>Слайд 3</vt:lpstr>
      <vt:lpstr>Слайд 4</vt:lpstr>
      <vt:lpstr>Цель:</vt:lpstr>
      <vt:lpstr>Задачи:</vt:lpstr>
      <vt:lpstr>Слайд 7</vt:lpstr>
      <vt:lpstr>Слайд 8</vt:lpstr>
      <vt:lpstr>  Эффективность и практическая значимость </vt:lpstr>
      <vt:lpstr>Слайд 10</vt:lpstr>
      <vt:lpstr>Слайд 11</vt:lpstr>
      <vt:lpstr>  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</dc:creator>
  <cp:lastModifiedBy>Admin</cp:lastModifiedBy>
  <cp:revision>177</cp:revision>
  <dcterms:created xsi:type="dcterms:W3CDTF">2010-04-09T05:48:04Z</dcterms:created>
  <dcterms:modified xsi:type="dcterms:W3CDTF">2014-08-05T16:47:59Z</dcterms:modified>
</cp:coreProperties>
</file>