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1" r:id="rId9"/>
    <p:sldId id="274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71" r:id="rId18"/>
    <p:sldId id="272" r:id="rId19"/>
    <p:sldId id="268" r:id="rId20"/>
  </p:sldIdLst>
  <p:sldSz cx="9144000" cy="6858000" type="screen4x3"/>
  <p:notesSz cx="6858000" cy="9144000"/>
  <p:custShowLst>
    <p:custShow name="Произвольный показ 1" id="0">
      <p:sldLst>
        <p:sld r:id="rId8"/>
      </p:sldLst>
    </p:custShow>
    <p:custShow name="Произвольный показ 2" id="1">
      <p:sldLst>
        <p:sld r:id="rId8"/>
      </p:sldLst>
    </p:custShow>
    <p:custShow name="Произвольный показ 3" id="2">
      <p:sldLst>
        <p:sld r:id="rId8"/>
      </p:sldLst>
    </p:custShow>
    <p:custShow name="Произвольный показ 4" id="3">
      <p:sldLst>
        <p:sld r:id="rId9"/>
      </p:sldLst>
    </p:custShow>
    <p:custShow name="Произвольный показ 5" id="4">
      <p:sldLst>
        <p:sld r:id="rId10"/>
      </p:sldLst>
    </p:custShow>
    <p:custShow name="Произвольный показ 6" id="5">
      <p:sldLst>
        <p:sld r:id="rId10"/>
      </p:sldLst>
    </p:custShow>
    <p:custShow name="Произвольный показ 7" id="6">
      <p:sldLst>
        <p:sld r:id="rId15"/>
      </p:sldLst>
    </p:custShow>
    <p:custShow name="Произвольный показ 8" id="7">
      <p:sldLst>
        <p:sld r:id="rId15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FFFF66"/>
    <a:srgbClr val="FF0000"/>
    <a:srgbClr val="3333FF"/>
    <a:srgbClr val="E5AD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4BFB0-B6A8-4B8F-A105-1A391FB5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FDCE-835D-4410-9FBC-522FC0DA6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0C88-BAE2-4AC8-AF09-F8BC55F5A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2BD7-13B5-41C5-9F4A-EB5EB93A2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3689-BCFF-41A4-AEB6-8ADC5B5BB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D31-E89F-4715-93F0-82FA144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DE9E-F057-4832-8041-B0EA3EB2B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892D8-D3E9-40A9-8832-0E5538C9C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06979-0F49-4EE1-BC79-C78C09DE9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49B4-CB92-46A7-8066-468459776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8599-F67B-40FE-AA36-2F4ECF819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575B98-E294-483F-AA1A-F3752E93E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6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&#1048;&#1079;%20&#1084;&#1091;&#1083;&#1100;&#1090;&#1092;&#1080;&#1083;&#1100;&#1084;&#1072;%20&#1052;&#1072;&#1096;&#1072;%20&#1080;%20&#1084;&#1077;&#1076;&#1074;&#1077;&#1076;&#1100;%20-%20&#1050;&#1086;&#1085;&#1100;&#1082;&#1080;%20(&#1084;&#1080;&#1085;&#1091;&#1089;).mp3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m_f_Masha_i_Medved_-_Nachalo_(get-tune.net)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&#1048;&#1079;%20&#1084;&#1091;&#1083;&#1100;&#1090;&#1092;&#1080;&#1083;&#1100;&#1084;&#1072;%20&#1052;&#1072;&#1096;&#1072;%20&#1080;%20&#1084;&#1077;&#1076;&#1074;&#1077;&#1076;&#1100;%20-%20&#1084;&#1091;&#1079;&#1099;&#1082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&#1048;&#1079;%20&#1084;&#1091;&#1083;&#1100;&#1090;&#1092;&#1080;&#1083;&#1100;&#1084;&#1072;%20&#1052;&#1072;&#1096;&#1072;%20&#1080;%20&#1084;&#1077;&#1076;&#1074;&#1077;&#1076;&#1100;%20-%20&#1084;&#1091;&#1079;&#1099;&#1082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74504186_03_ma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1476375" y="1628775"/>
            <a:ext cx="2592388" cy="86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"Поможем  Маше"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71550" y="692150"/>
            <a:ext cx="3671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333FF"/>
                </a:solidFill>
              </a:rPr>
              <a:t>МБДОУ «Ромодановский детский сад комбинированного вида»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843213" y="3284538"/>
            <a:ext cx="180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solidFill>
                  <a:srgbClr val="3333FF"/>
                </a:solidFill>
              </a:rPr>
              <a:t>Выполнила: логопед                                           Лашина О.С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6" name="WordArt 2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376237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Мы старались, мы устали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Отдохнуть теперь пора. 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Есть друзья, для Вас у Маши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Интересная игра.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Ты картинки рассмотри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"/>
                <a:cs typeface="Arial"/>
              </a:rPr>
              <a:t>Где звук [Ш] определи.</a:t>
            </a:r>
          </a:p>
        </p:txBody>
      </p:sp>
      <p:pic>
        <p:nvPicPr>
          <p:cNvPr id="18458" name="Picture 26" descr="mash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260350"/>
            <a:ext cx="1465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27"/>
          <p:cNvSpPr>
            <a:spLocks noChangeShapeType="1"/>
          </p:cNvSpPr>
          <p:nvPr/>
        </p:nvSpPr>
        <p:spPr bwMode="auto">
          <a:xfrm>
            <a:off x="5076825" y="2636838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5076825" y="2636838"/>
            <a:ext cx="431800" cy="28733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3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3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66" name="Picture 34" descr="original-300x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8527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6" descr="index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25" y="2708275"/>
            <a:ext cx="12557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AutoShape 4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74" name="Picture 42" descr="test3_logo_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5084763"/>
            <a:ext cx="172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6" name="Picture 44" descr="0001-001-Karandas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941888"/>
            <a:ext cx="15890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8" name="Picture 46" descr="post-1259426-126953084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4941888"/>
            <a:ext cx="15001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48" descr="Cartoon-Clipart-Free-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5013325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36294E-6 C -0.09652 -0.08743 -0.19305 -0.17464 -0.17639 -0.23201 C -0.15972 -0.28938 0.054 -0.32616 0.1 -0.34489 " pathEditMode="relative" ptsTypes="aaA">
                                      <p:cBhvr>
                                        <p:cTn id="53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516 C -0.0092 -0.06477 -0.02031 -0.1647 -0.08281 -0.22022 C -0.14531 -0.27573 -0.325 -0.28383 -0.37326 -0.29725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8"/>
                  </p:tgtEl>
                </p:cond>
              </p:nextCondLst>
            </p:seq>
          </p:childTnLst>
        </p:cTn>
      </p:par>
    </p:tnLst>
    <p:bldLst>
      <p:bldP spid="18456" grpId="0" animBg="1"/>
      <p:bldP spid="184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3708400" y="18446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427538" y="1844675"/>
            <a:ext cx="576262" cy="28892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9" name="Picture 9" descr="Mash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0"/>
            <a:ext cx="30591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Monotype Corsiva" pitchFamily="66" charset="0"/>
              </a:rPr>
              <a:t>В середине слова</a:t>
            </a:r>
          </a:p>
        </p:txBody>
      </p:sp>
      <p:pic>
        <p:nvPicPr>
          <p:cNvPr id="20491" name="Picture 11" descr="original-300x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8527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test3_logo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5084763"/>
            <a:ext cx="172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0001-001-Karandas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941888"/>
            <a:ext cx="15890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index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2938" y="2708275"/>
            <a:ext cx="12557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post-1259426-126953084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5600" y="4941888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Cartoon-Clipart-Free-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2924175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8501E-6 C -0.03924 -0.04257 -0.0783 -0.0849 -0.04358 -0.12214 C -0.00885 -0.15939 0.16528 -0.20843 0.20816 -0.22416 C 0.25104 -0.23989 0.23247 -0.22809 0.21406 -0.21629 " pathEditMode="relative" ptsTypes="aaaA">
                                      <p:cBhvr>
                                        <p:cTn id="35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5307E-6 C 0.08421 0.05783 0.16858 0.11589 0.15539 0.07981 C 0.1422 0.04372 -0.04305 -0.16909 -0.07881 -0.21628 C -0.11458 -0.26347 -0.0868 -0.23363 -0.05885 -0.20379 " pathEditMode="relative" ptsTypes="aaaA">
                                      <p:cBhvr>
                                        <p:cTn id="4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</p:childTnLst>
        </p:cTn>
      </p:par>
    </p:tnLst>
    <p:bldLst>
      <p:bldP spid="20485" grpId="0" animBg="1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Monotype Corsiva" pitchFamily="66" charset="0"/>
              </a:rPr>
              <a:t>В конце слова</a:t>
            </a:r>
            <a:r>
              <a:rPr lang="ru-RU" smtClean="0"/>
              <a:t> </a:t>
            </a: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1979613" y="1700213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76600" y="1700213"/>
            <a:ext cx="574675" cy="36036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9" name="Picture 7" descr="Mash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88913"/>
            <a:ext cx="30591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original-300x3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8527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index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2938" y="2708275"/>
            <a:ext cx="12557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post-1259426-12695308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4941888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0001-001-Karandas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941888"/>
            <a:ext cx="15890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test3_logo_b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5084763"/>
            <a:ext cx="172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Cartoon-Clipart-Free-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2924175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12098 C 0.08577 -0.19523 0.16285 -0.26949 0.16181 -0.34189 C 0.16077 -0.41429 0.02882 -0.51145 0.00296 -0.55517 C -0.02291 -0.59889 0.00591 -0.59565 0.00643 -0.60375 " pathEditMode="relative" ptsTypes="aaaA">
                                      <p:cBhvr>
                                        <p:cTn id="4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1517E-6 C 0.0026 -0.1802 0.0052 -0.3604 0.02829 -0.42956 C 0.05138 -0.49873 0.12152 -0.3951 0.13888 -0.41545 C 0.15625 -0.43581 0.13402 -0.52857 0.13298 -0.5517 " pathEditMode="relative" ptsTypes="aaaA">
                                      <p:cBhvr>
                                        <p:cTn id="54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</p:childTnLst>
        </p:cTn>
      </p:par>
    </p:tnLst>
    <p:bldLst>
      <p:bldP spid="23556" grpId="0"/>
      <p:bldP spid="235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277813"/>
            <a:ext cx="568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Найди букву Ш</a:t>
            </a:r>
          </a:p>
        </p:txBody>
      </p:sp>
      <p:pic>
        <p:nvPicPr>
          <p:cNvPr id="25610" name="Picture 10" descr="mash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95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7667625" y="2276475"/>
            <a:ext cx="354013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4211638" y="2349500"/>
            <a:ext cx="257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5292725" y="3716338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3851275" y="42926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</a:t>
            </a:r>
          </a:p>
        </p:txBody>
      </p:sp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6084888" y="2924175"/>
            <a:ext cx="2381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</a:t>
            </a:r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6732588" y="4581525"/>
            <a:ext cx="287337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Э</a:t>
            </a:r>
          </a:p>
        </p:txBody>
      </p:sp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4462463" y="3221038"/>
            <a:ext cx="2190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5148263" y="5013325"/>
            <a:ext cx="2476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2555875" y="5084763"/>
            <a:ext cx="354013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</a:t>
            </a:r>
          </a:p>
        </p:txBody>
      </p:sp>
      <p:sp>
        <p:nvSpPr>
          <p:cNvPr id="25620" name="WordArt 20"/>
          <p:cNvSpPr>
            <a:spLocks noChangeArrowheads="1" noChangeShapeType="1" noTextEdit="1"/>
          </p:cNvSpPr>
          <p:nvPr/>
        </p:nvSpPr>
        <p:spPr bwMode="auto">
          <a:xfrm>
            <a:off x="7956550" y="5516563"/>
            <a:ext cx="354013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</a:t>
            </a:r>
          </a:p>
        </p:txBody>
      </p:sp>
      <p:sp>
        <p:nvSpPr>
          <p:cNvPr id="25621" name="WordArt 21"/>
          <p:cNvSpPr>
            <a:spLocks noChangeArrowheads="1" noChangeShapeType="1" noTextEdit="1"/>
          </p:cNvSpPr>
          <p:nvPr/>
        </p:nvSpPr>
        <p:spPr bwMode="auto">
          <a:xfrm>
            <a:off x="6300788" y="5734050"/>
            <a:ext cx="2381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25622" name="WordArt 22"/>
          <p:cNvSpPr>
            <a:spLocks noChangeArrowheads="1" noChangeShapeType="1" noTextEdit="1"/>
          </p:cNvSpPr>
          <p:nvPr/>
        </p:nvSpPr>
        <p:spPr bwMode="auto">
          <a:xfrm>
            <a:off x="1331913" y="4221163"/>
            <a:ext cx="2381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</a:t>
            </a:r>
          </a:p>
        </p:txBody>
      </p:sp>
      <p:sp>
        <p:nvSpPr>
          <p:cNvPr id="25623" name="WordArt 23"/>
          <p:cNvSpPr>
            <a:spLocks noChangeArrowheads="1" noChangeShapeType="1" noTextEdit="1"/>
          </p:cNvSpPr>
          <p:nvPr/>
        </p:nvSpPr>
        <p:spPr bwMode="auto">
          <a:xfrm>
            <a:off x="684213" y="5300663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25624" name="WordArt 24"/>
          <p:cNvSpPr>
            <a:spLocks noChangeArrowheads="1" noChangeShapeType="1" noTextEdit="1"/>
          </p:cNvSpPr>
          <p:nvPr/>
        </p:nvSpPr>
        <p:spPr bwMode="auto">
          <a:xfrm>
            <a:off x="7308850" y="3573463"/>
            <a:ext cx="5048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Щ</a:t>
            </a:r>
          </a:p>
        </p:txBody>
      </p:sp>
      <p:sp>
        <p:nvSpPr>
          <p:cNvPr id="25625" name="WordArt 25"/>
          <p:cNvSpPr>
            <a:spLocks noChangeArrowheads="1" noChangeShapeType="1" noTextEdit="1"/>
          </p:cNvSpPr>
          <p:nvPr/>
        </p:nvSpPr>
        <p:spPr bwMode="auto">
          <a:xfrm>
            <a:off x="3203575" y="2276475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25626" name="WordArt 26"/>
          <p:cNvSpPr>
            <a:spLocks noChangeArrowheads="1" noChangeShapeType="1" noTextEdit="1"/>
          </p:cNvSpPr>
          <p:nvPr/>
        </p:nvSpPr>
        <p:spPr bwMode="auto">
          <a:xfrm>
            <a:off x="4067175" y="5516563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6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6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6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56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5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5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5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5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1"/>
                  </p:tgtEl>
                </p:cond>
              </p:nextCondLst>
            </p:seq>
          </p:childTnLst>
        </p:cTn>
      </p:par>
    </p:tnLst>
    <p:bldLst>
      <p:bldP spid="25604" grpId="0"/>
      <p:bldP spid="25611" grpId="0" animBg="1"/>
      <p:bldP spid="25611" grpId="1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19" grpId="1" animBg="1"/>
      <p:bldP spid="25620" grpId="0" animBg="1"/>
      <p:bldP spid="25620" grpId="1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6004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Физминутка</a:t>
            </a:r>
          </a:p>
        </p:txBody>
      </p:sp>
      <p:pic>
        <p:nvPicPr>
          <p:cNvPr id="43016" name="Picture 8" descr="mash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476250"/>
            <a:ext cx="1465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547813" y="1412875"/>
            <a:ext cx="59055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/>
              <a:t>Мы ногами - топ-топ,</a:t>
            </a:r>
          </a:p>
          <a:p>
            <a:pPr algn="ctr"/>
            <a:r>
              <a:rPr lang="ru-RU" sz="1400" b="1"/>
              <a:t>Мы руками - хлоп-хлоп.</a:t>
            </a:r>
          </a:p>
          <a:p>
            <a:pPr algn="ctr"/>
            <a:r>
              <a:rPr lang="ru-RU" sz="1400" i="1"/>
              <a:t>(Движения выполнять по содержанию текста)</a:t>
            </a:r>
          </a:p>
          <a:p>
            <a:pPr algn="ctr"/>
            <a:r>
              <a:rPr lang="ru-RU" sz="1400" b="1"/>
              <a:t>Мы глазами - миг-миг.</a:t>
            </a:r>
          </a:p>
          <a:p>
            <a:pPr algn="ctr"/>
            <a:r>
              <a:rPr lang="ru-RU" sz="1400" i="1"/>
              <a:t>(Руки на поясе. Моргаем глазами)</a:t>
            </a:r>
          </a:p>
          <a:p>
            <a:pPr algn="ctr"/>
            <a:r>
              <a:rPr lang="ru-RU" sz="1400" b="1"/>
              <a:t>Мы плечами - чик-чик.</a:t>
            </a:r>
          </a:p>
          <a:p>
            <a:pPr algn="ctr"/>
            <a:r>
              <a:rPr lang="ru-RU" sz="1400" i="1"/>
              <a:t>(Руки на поясе, плечи вверх-вниз)</a:t>
            </a:r>
          </a:p>
          <a:p>
            <a:pPr algn="ctr"/>
            <a:r>
              <a:rPr lang="ru-RU" sz="1400" b="1"/>
              <a:t>Раз - сюда, два - туда,</a:t>
            </a:r>
          </a:p>
          <a:p>
            <a:pPr algn="ctr"/>
            <a:r>
              <a:rPr lang="ru-RU" sz="1400" i="1"/>
              <a:t>(Руки на поясе, глубокие повороты вправо-влево)</a:t>
            </a:r>
          </a:p>
          <a:p>
            <a:pPr algn="ctr"/>
            <a:r>
              <a:rPr lang="ru-RU" sz="1400" b="1"/>
              <a:t>Повернись вокруг себя.</a:t>
            </a:r>
          </a:p>
          <a:p>
            <a:pPr algn="ctr"/>
            <a:r>
              <a:rPr lang="ru-RU" sz="1400" b="1"/>
              <a:t>Раз - присели, два - привстали,</a:t>
            </a:r>
          </a:p>
          <a:p>
            <a:pPr algn="ctr"/>
            <a:r>
              <a:rPr lang="ru-RU" sz="1400" b="1"/>
              <a:t>Руки кверху все подняли.</a:t>
            </a:r>
          </a:p>
          <a:p>
            <a:pPr algn="ctr"/>
            <a:r>
              <a:rPr lang="ru-RU" sz="1400" b="1"/>
              <a:t>Сели, встали,</a:t>
            </a:r>
          </a:p>
          <a:p>
            <a:pPr algn="ctr"/>
            <a:r>
              <a:rPr lang="ru-RU" sz="1400" b="1"/>
              <a:t>Ванькой-встанькой словно стали.</a:t>
            </a:r>
          </a:p>
          <a:p>
            <a:pPr algn="ctr"/>
            <a:r>
              <a:rPr lang="ru-RU" sz="1400" b="1"/>
              <a:t>Руки к телу все прижали</a:t>
            </a:r>
          </a:p>
          <a:p>
            <a:pPr algn="ctr"/>
            <a:r>
              <a:rPr lang="ru-RU" sz="1400" b="1"/>
              <a:t>И подскоки делать стали,</a:t>
            </a:r>
          </a:p>
          <a:p>
            <a:pPr algn="ctr"/>
            <a:r>
              <a:rPr lang="ru-RU" sz="1400" b="1"/>
              <a:t>А потом пустились вскачь,</a:t>
            </a:r>
          </a:p>
          <a:p>
            <a:pPr algn="ctr"/>
            <a:r>
              <a:rPr lang="ru-RU" sz="1400" b="1"/>
              <a:t>Будто мой упругий мяч.</a:t>
            </a:r>
          </a:p>
          <a:p>
            <a:pPr algn="ctr"/>
            <a:r>
              <a:rPr lang="ru-RU" sz="1400" i="1"/>
              <a:t>(Движения выполнять по содержанию текста)</a:t>
            </a:r>
          </a:p>
          <a:p>
            <a:pPr algn="ctr"/>
            <a:r>
              <a:rPr lang="ru-RU" sz="1400" b="1"/>
              <a:t>Рад-два, раз-два,</a:t>
            </a:r>
          </a:p>
          <a:p>
            <a:pPr algn="ctr"/>
            <a:r>
              <a:rPr lang="ru-RU" sz="1400" b="1"/>
              <a:t>Заниматься нам пора</a:t>
            </a:r>
          </a:p>
          <a:p>
            <a:pPr algn="ctr"/>
            <a:r>
              <a:rPr lang="ru-RU" sz="1400" b="1"/>
              <a:t>(</a:t>
            </a:r>
            <a:r>
              <a:rPr lang="ru-RU" sz="1400" i="1"/>
              <a:t>Стоя на месте, поднять руки через стороны вверх и опустить вниз).</a:t>
            </a:r>
          </a:p>
          <a:p>
            <a:pPr algn="ctr"/>
            <a:r>
              <a:rPr lang="ru-RU" sz="1400" b="1"/>
              <a:t> </a:t>
            </a:r>
          </a:p>
        </p:txBody>
      </p:sp>
      <p:pic>
        <p:nvPicPr>
          <p:cNvPr id="43019" name="Из мультфильма Маша и медведь - Коньки (минус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9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4782" fill="hold"/>
                                        <p:tgtEl>
                                          <p:spTgt spid="430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Monotype Corsiva" pitchFamily="66" charset="0"/>
              </a:rPr>
              <a:t>Звуковой анализ</a:t>
            </a:r>
            <a:r>
              <a:rPr lang="ru-RU" smtClean="0"/>
              <a:t> </a:t>
            </a:r>
          </a:p>
        </p:txBody>
      </p:sp>
      <p:sp>
        <p:nvSpPr>
          <p:cNvPr id="17411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6" name="Picture 8" descr="966b594c4af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1196975"/>
            <a:ext cx="14652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1547813" y="3789363"/>
            <a:ext cx="63373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Line 12"/>
          <p:cNvSpPr>
            <a:spLocks noChangeShapeType="1"/>
          </p:cNvSpPr>
          <p:nvPr/>
        </p:nvSpPr>
        <p:spPr bwMode="auto">
          <a:xfrm>
            <a:off x="2987675" y="37893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>
            <a:off x="4716463" y="37893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4"/>
          <p:cNvSpPr>
            <a:spLocks noChangeShapeType="1"/>
          </p:cNvSpPr>
          <p:nvPr/>
        </p:nvSpPr>
        <p:spPr bwMode="auto">
          <a:xfrm>
            <a:off x="6300788" y="37893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900113" y="5445125"/>
            <a:ext cx="1152525" cy="12239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843213" y="5516563"/>
            <a:ext cx="1152525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5148263" y="5445125"/>
            <a:ext cx="1152525" cy="122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7164388" y="5516563"/>
            <a:ext cx="1152525" cy="12239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72" name="Picture 24" descr="mash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692150"/>
            <a:ext cx="19097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555 L 0.10243 -0.20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657E-6 L 0.03941 -0.21004 " pathEditMode="relative" ptsTypes="AA">
                                      <p:cBhvr>
                                        <p:cTn id="39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2637 L 0.14948 -0.2044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41476E-7 L -0.2599 -0.22022 " pathEditMode="relative" ptsTypes="AA">
                                      <p:cBhvr>
                                        <p:cTn id="49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</p:childTnLst>
        </p:cTn>
      </p:par>
    </p:tnLst>
    <p:bldLst>
      <p:bldP spid="27652" grpId="0"/>
      <p:bldP spid="27665" grpId="0" animBg="1"/>
      <p:bldP spid="27666" grpId="0" animBg="1"/>
      <p:bldP spid="27667" grpId="0" animBg="1"/>
      <p:bldP spid="276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latin typeface="Monotype Corsiva" pitchFamily="66" charset="0"/>
              </a:rPr>
              <a:t>Составь предложение по картинкам</a:t>
            </a:r>
          </a:p>
        </p:txBody>
      </p:sp>
      <p:pic>
        <p:nvPicPr>
          <p:cNvPr id="18435" name="Picture 8" descr="ANd9GcQm-OXlOO-YzE_Ngls8SGTiPEC50be-4M3xaF-HKU70xTubvvM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557338"/>
            <a:ext cx="1655763" cy="1655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10" descr="sound-sh-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700213"/>
            <a:ext cx="18716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2" descr="differentsiatsiya-sh-zh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644900"/>
            <a:ext cx="6337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13"/>
          <p:cNvSpPr>
            <a:spLocks noChangeShapeType="1"/>
          </p:cNvSpPr>
          <p:nvPr/>
        </p:nvSpPr>
        <p:spPr bwMode="auto">
          <a:xfrm>
            <a:off x="3924300" y="23495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30300"/>
            <a:ext cx="849788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1920x1200_%D0%9C%D0%B0%D1%88%D0%B0-%D0%B8-%D0%9C%D0%B5%D0%B4%D0%B2%D0%B5%D0%B4%D1%8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836613"/>
            <a:ext cx="87122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605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3095625" cy="20875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Молодец!!!</a:t>
            </a:r>
          </a:p>
        </p:txBody>
      </p:sp>
      <p:pic>
        <p:nvPicPr>
          <p:cNvPr id="31753" name="m_f_Masha_i_Medved_-_Nachalo_(get-tune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0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FF66"/>
                </a:solidFill>
                <a:latin typeface="Monotype Corsiva" pitchFamily="66" charset="0"/>
              </a:rPr>
              <a:t>Цель игры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 в слогах, словах и в предложениях</a:t>
            </a:r>
          </a:p>
        </p:txBody>
      </p:sp>
      <p:pic>
        <p:nvPicPr>
          <p:cNvPr id="4100" name="Picture 12" descr="masha_bear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852738"/>
            <a:ext cx="2263775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4211638" y="3573463"/>
            <a:ext cx="12239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slid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mash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0850" y="0"/>
            <a:ext cx="1073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Из мультфильма Маша и медведь - 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28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277813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latin typeface="Monotype Corsiva" pitchFamily="66" charset="0"/>
              </a:rPr>
              <a:t>Добавь звук </a:t>
            </a:r>
            <a:r>
              <a:rPr lang="en-US" sz="3200" smtClean="0">
                <a:latin typeface="Monotype Corsiva" pitchFamily="66" charset="0"/>
              </a:rPr>
              <a:t>[</a:t>
            </a:r>
            <a:r>
              <a:rPr lang="ru-RU" sz="3200" smtClean="0">
                <a:latin typeface="Monotype Corsiva" pitchFamily="66" charset="0"/>
              </a:rPr>
              <a:t>Ш</a:t>
            </a:r>
            <a:r>
              <a:rPr lang="en-US" sz="3200" smtClean="0">
                <a:latin typeface="Monotype Corsiva" pitchFamily="66" charset="0"/>
              </a:rPr>
              <a:t>]</a:t>
            </a:r>
            <a:r>
              <a:rPr lang="ru-RU" sz="3200" smtClean="0">
                <a:latin typeface="Monotype Corsiva" pitchFamily="66" charset="0"/>
              </a:rPr>
              <a:t> и выбери нужную картинку</a:t>
            </a:r>
          </a:p>
        </p:txBody>
      </p:sp>
      <p:pic>
        <p:nvPicPr>
          <p:cNvPr id="10246" name="Picture 6" descr="mash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1187450" y="2060575"/>
            <a:ext cx="17049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Малы...</a:t>
            </a:r>
          </a:p>
        </p:txBody>
      </p:sp>
      <p:sp>
        <p:nvSpPr>
          <p:cNvPr id="6149" name="WordArt 9"/>
          <p:cNvSpPr>
            <a:spLocks noChangeArrowheads="1" noChangeShapeType="1" noTextEdit="1"/>
          </p:cNvSpPr>
          <p:nvPr/>
        </p:nvSpPr>
        <p:spPr bwMode="auto">
          <a:xfrm>
            <a:off x="539750" y="2997200"/>
            <a:ext cx="16478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Шала...</a:t>
            </a:r>
          </a:p>
        </p:txBody>
      </p:sp>
      <p:sp>
        <p:nvSpPr>
          <p:cNvPr id="6150" name="WordArt 10"/>
          <p:cNvSpPr>
            <a:spLocks noChangeArrowheads="1" noChangeShapeType="1" noTextEdit="1"/>
          </p:cNvSpPr>
          <p:nvPr/>
        </p:nvSpPr>
        <p:spPr bwMode="auto">
          <a:xfrm>
            <a:off x="323850" y="4365625"/>
            <a:ext cx="1152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Мы...</a:t>
            </a:r>
          </a:p>
        </p:txBody>
      </p:sp>
      <p:pic>
        <p:nvPicPr>
          <p:cNvPr id="10252" name="Picture 12" descr="item_24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4437063"/>
            <a:ext cx="144303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ound-sh-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916113"/>
            <a:ext cx="189388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fe8d0757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3789363"/>
            <a:ext cx="167481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WordArt 17"/>
          <p:cNvSpPr>
            <a:spLocks noChangeArrowheads="1" noChangeShapeType="1" noTextEdit="1"/>
          </p:cNvSpPr>
          <p:nvPr/>
        </p:nvSpPr>
        <p:spPr bwMode="auto">
          <a:xfrm>
            <a:off x="1042988" y="5805488"/>
            <a:ext cx="1257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Бро...</a:t>
            </a:r>
          </a:p>
        </p:txBody>
      </p:sp>
      <p:sp>
        <p:nvSpPr>
          <p:cNvPr id="6155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1" name="Picture 21" descr="Kak-nosit-bros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1725" y="836613"/>
            <a:ext cx="14287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WordArt 22"/>
          <p:cNvSpPr>
            <a:spLocks noChangeArrowheads="1" noChangeShapeType="1" noTextEdit="1"/>
          </p:cNvSpPr>
          <p:nvPr/>
        </p:nvSpPr>
        <p:spPr bwMode="auto">
          <a:xfrm>
            <a:off x="4643438" y="5805488"/>
            <a:ext cx="16668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Каранда...</a:t>
            </a:r>
          </a:p>
        </p:txBody>
      </p:sp>
      <p:pic>
        <p:nvPicPr>
          <p:cNvPr id="10264" name="Picture 24" descr="vector-pencil-icon-with_smal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2852738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41684E-6 L -0.16545 -0.40921 " pathEditMode="relative" ptsTypes="AA">
                                      <p:cBhvr>
                                        <p:cTn id="27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1573 L -0.24514 0.12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71362E-7 L -0.63786 -0.03169 " pathEditMode="relative" ptsTypes="AA">
                                      <p:cBhvr>
                                        <p:cTn id="3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24127E-6 L -0.60643 0.6507 " pathEditMode="relative" ptsTypes="AA">
                                      <p:cBhvr>
                                        <p:cTn id="39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499E-6 L -0.08663 0.37775 " pathEditMode="relative" ptsTypes="AA">
                                      <p:cBhvr>
                                        <p:cTn id="43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latin typeface="Monotype Corsiva" pitchFamily="66" charset="0"/>
              </a:rPr>
              <a:t>Добавь слог со звуком </a:t>
            </a:r>
            <a:r>
              <a:rPr lang="en-US" sz="3200" smtClean="0">
                <a:latin typeface="Monotype Corsiva" pitchFamily="66" charset="0"/>
              </a:rPr>
              <a:t>[</a:t>
            </a:r>
            <a:r>
              <a:rPr lang="ru-RU" sz="3200" smtClean="0">
                <a:latin typeface="Monotype Corsiva" pitchFamily="66" charset="0"/>
              </a:rPr>
              <a:t>Ш</a:t>
            </a:r>
            <a:r>
              <a:rPr lang="en-US" sz="3200" smtClean="0">
                <a:latin typeface="Monotype Corsiva" pitchFamily="66" charset="0"/>
              </a:rPr>
              <a:t>]</a:t>
            </a:r>
            <a:r>
              <a:rPr lang="ru-RU" sz="3200" smtClean="0">
                <a:latin typeface="Monotype Corsiva" pitchFamily="66" charset="0"/>
              </a:rPr>
              <a:t> и выбери нужную картинку</a:t>
            </a:r>
            <a:r>
              <a:rPr lang="ru-RU" sz="4000" smtClean="0"/>
              <a:t> 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116013" y="2205038"/>
            <a:ext cx="17287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Ма...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187450" y="3860800"/>
            <a:ext cx="18716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Камы...</a:t>
            </a:r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1187450" y="5445125"/>
            <a:ext cx="18002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Кры...</a:t>
            </a:r>
          </a:p>
        </p:txBody>
      </p:sp>
      <p:pic>
        <p:nvPicPr>
          <p:cNvPr id="36873" name="Picture 9" descr="74504163_02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924175"/>
            <a:ext cx="18938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Derevyannaya-krovly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1484313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sound-sh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084763"/>
            <a:ext cx="12954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8316E-6 L -0.28351 -0.17835 " pathEditMode="relative" ptsTypes="AA">
                                      <p:cBhvr>
                                        <p:cTn id="11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39116E-6 L -0.45677 -0.24127 " pathEditMode="relative" ptsTypes="AA">
                                      <p:cBhvr>
                                        <p:cTn id="15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6102E-7 L -0.44895 0.48277 " pathEditMode="relative" ptsTypes="AA">
                                      <p:cBhvr>
                                        <p:cTn id="19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Monotype Corsiva" pitchFamily="66" charset="0"/>
              </a:rPr>
              <a:t>Нажми на кнопку если услышишь звук </a:t>
            </a:r>
            <a:r>
              <a:rPr lang="en-US" sz="4000" smtClean="0">
                <a:latin typeface="Monotype Corsiva" pitchFamily="66" charset="0"/>
              </a:rPr>
              <a:t>[</a:t>
            </a:r>
            <a:r>
              <a:rPr lang="ru-RU" sz="4000" smtClean="0">
                <a:latin typeface="Monotype Corsiva" pitchFamily="66" charset="0"/>
              </a:rPr>
              <a:t>Ш</a:t>
            </a:r>
            <a:r>
              <a:rPr lang="en-US" sz="4000" smtClean="0">
                <a:latin typeface="Monotype Corsiva" pitchFamily="66" charset="0"/>
              </a:rPr>
              <a:t>]</a:t>
            </a:r>
            <a:endParaRPr lang="ru-RU" sz="4000" smtClean="0">
              <a:latin typeface="Monotype Corsiva" pitchFamily="66" charset="0"/>
            </a:endParaRPr>
          </a:p>
        </p:txBody>
      </p:sp>
      <p:pic>
        <p:nvPicPr>
          <p:cNvPr id="13318" name="Picture 6" descr="1dd6c325bd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2338" y="549275"/>
            <a:ext cx="18716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2051050" y="2636838"/>
            <a:ext cx="5218113" cy="222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 Ш Н  О  Ш  Т Ш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Ша Па Аш Ту Ош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Паша Ваня Шура Оля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635375" y="5589588"/>
            <a:ext cx="1873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glxasset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51656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7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Monotype Corsiva" pitchFamily="66" charset="0"/>
              </a:rPr>
              <a:t>Найди лишнюю картинку</a:t>
            </a:r>
          </a:p>
        </p:txBody>
      </p:sp>
      <p:pic>
        <p:nvPicPr>
          <p:cNvPr id="15366" name="Picture 6" descr="0005rha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50" y="0"/>
            <a:ext cx="1428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AutoShape 1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AutoShape 2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AutoShape 2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88" name="Picture 28" descr="furniture_prg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989138"/>
            <a:ext cx="19335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3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AutoShape 3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6" name="Picture 36" descr="149155_html_1276c2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2060575"/>
            <a:ext cx="22320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8" descr="drinks_vsl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989138"/>
            <a:ext cx="1849437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40" descr="3-vilk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2133600"/>
            <a:ext cx="16478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41" descr="pavelmoscow_DSC010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4508500"/>
            <a:ext cx="13684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42" descr="vek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4365625"/>
            <a:ext cx="13731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43" descr="alask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797425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44" descr="acw3nsgj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45085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3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4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4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4"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5" descr="hare-figure-col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3" name="AutoShape 17" descr="hare-figure-col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AutoShape 19" descr="hare-figure-col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9" name="Picture 21" descr="11850d1306404949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96975"/>
            <a:ext cx="20161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image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1412875"/>
            <a:ext cx="22431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5" descr="img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620713"/>
            <a:ext cx="171608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7" descr="2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981075"/>
            <a:ext cx="2571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28" descr="11375454-n----n--n--n---n-n---------n--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4076700"/>
            <a:ext cx="1490663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29" descr="1254731444KQzUy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4221163"/>
            <a:ext cx="1066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0" descr="10593874-pencil-with-eraser-on-white-isolated-background-3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4149725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1" descr="ANd9GcQ6gPOjFPSIfK1SiLfadxryOVr-_msL45DlxDDIUq_ARCtVAaqKww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4221163"/>
            <a:ext cx="21590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4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4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2555875" y="115888"/>
            <a:ext cx="45370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Гимнастика для глаз</a:t>
            </a:r>
          </a:p>
        </p:txBody>
      </p:sp>
      <p:pic>
        <p:nvPicPr>
          <p:cNvPr id="11267" name="Picture 8" descr="1178551438463f448ec9aa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Маш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68900"/>
            <a:ext cx="19081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6" descr="imgprevie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4724400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7" descr="imgprevie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5734050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 descr="imgprevie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6092825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Из мультфильма Маша и медведь - 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Из мультфильма Маша и медведь - 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Из мультфильма Маша и медведь - 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25" descr="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5013325"/>
            <a:ext cx="730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Из мультфильма Маша и медведь - 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8328" fill="hold"/>
                                        <p:tgtEl>
                                          <p:spTgt spid="45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57737 L 0.31458 -0.57737 L 0.31458 0.03123 L -0.1974 0.03123 L -0.1974 -0.57737 Z " pathEditMode="relative" rAng="0" ptsTypes="FFFFF">
                                      <p:cBhvr>
                                        <p:cTn id="19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8328" fill="hold"/>
                                        <p:tgtEl>
                                          <p:spTgt spid="45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15 -0.21073 L -0.08715 -0.777 L 0.32222 -0.21073 L -0.08715 -0.21073 Z " pathEditMode="relative" rAng="0" ptsTypes="FFFF">
                                      <p:cBhvr>
                                        <p:cTn id="25" dur="5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8328" fill="hold"/>
                                        <p:tgtEl>
                                          <p:spTgt spid="45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79 -0.57738 C 0.31545 -0.57738 0.39323 -0.46472 0.39323 -0.32593 C 0.39323 -0.18691 0.31545 -0.07402 0.21979 -0.07402 C 0.12413 -0.07402 0.0467 -0.18691 0.0467 -0.32593 C 0.0467 -0.46472 0.12413 -0.57738 0.21979 -0.57738 Z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8328" fill="hold"/>
                                        <p:tgtEl>
                                          <p:spTgt spid="45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52695 L 0.29965 -0.52695 L 0.45607 -0.28984 L 0.29965 -0.05482 L -0.01007 -0.05482 L -0.16597 -0.28984 L -0.01007 -0.52695 Z " pathEditMode="relative" rAng="0" ptsTypes="FFFFFFF">
                                      <p:cBhvr>
                                        <p:cTn id="37" dur="5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2"/>
                </p:tgtEl>
              </p:cMediaNode>
            </p:audio>
          </p:childTnLst>
        </p:cTn>
      </p:par>
    </p:tnLst>
    <p:bldLst>
      <p:bldP spid="45060" grpId="0" animBg="1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571</TotalTime>
  <Words>297</Words>
  <Application>Microsoft Office PowerPoint</Application>
  <PresentationFormat>Экран (4:3)</PresentationFormat>
  <Paragraphs>74</Paragraphs>
  <Slides>19</Slides>
  <Notes>0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8</vt:i4>
      </vt:variant>
    </vt:vector>
  </HeadingPairs>
  <TitlesOfParts>
    <vt:vector size="28" baseType="lpstr">
      <vt:lpstr>Клен</vt:lpstr>
      <vt:lpstr>Слайд 1</vt:lpstr>
      <vt:lpstr>Цель игры</vt:lpstr>
      <vt:lpstr>Слайд 3</vt:lpstr>
      <vt:lpstr>Добавь звук [Ш] и выбери нужную картинку</vt:lpstr>
      <vt:lpstr>Добавь слог со звуком [Ш] и выбери нужную картинку </vt:lpstr>
      <vt:lpstr>Нажми на кнопку если услышишь звук [Ш]</vt:lpstr>
      <vt:lpstr>Найди лишнюю картинку</vt:lpstr>
      <vt:lpstr>Слайд 8</vt:lpstr>
      <vt:lpstr>Слайд 9</vt:lpstr>
      <vt:lpstr>Слайд 10</vt:lpstr>
      <vt:lpstr>В середине слова</vt:lpstr>
      <vt:lpstr>В конце слова </vt:lpstr>
      <vt:lpstr>Найди букву Ш</vt:lpstr>
      <vt:lpstr>Слайд 14</vt:lpstr>
      <vt:lpstr>Звуковой анализ </vt:lpstr>
      <vt:lpstr>Составь предложение по картинкам</vt:lpstr>
      <vt:lpstr>Слайд 17</vt:lpstr>
      <vt:lpstr>Слайд 18</vt:lpstr>
      <vt:lpstr>Слайд 19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  <vt:lpstr>Произвольный показ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12</cp:revision>
  <dcterms:created xsi:type="dcterms:W3CDTF">2013-11-23T17:42:19Z</dcterms:created>
  <dcterms:modified xsi:type="dcterms:W3CDTF">2014-02-13T17:17:45Z</dcterms:modified>
</cp:coreProperties>
</file>