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304" r:id="rId5"/>
    <p:sldId id="306" r:id="rId6"/>
    <p:sldId id="303" r:id="rId7"/>
    <p:sldId id="266" r:id="rId8"/>
    <p:sldId id="267" r:id="rId9"/>
    <p:sldId id="297" r:id="rId10"/>
    <p:sldId id="273" r:id="rId11"/>
    <p:sldId id="274" r:id="rId12"/>
    <p:sldId id="29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1DA1-3835-4481-B514-E6712C5D451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DC88-D466-4D4F-82EA-BB432982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83B2-ED57-4BC6-9646-0F05343F6AC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D4DD-B473-4D57-A539-02748E297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3B4A-2691-4238-8E37-B5476DCF311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9AC2-B0CF-4C0D-BC55-E9A917F3E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F11B-17D3-475E-8560-6BEE4968FF0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38E6-0DF5-43E7-93CD-BDE304F3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C1AA-E70F-4FEB-89D1-DF4E1B8620D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7BA5-13A6-4584-B9FF-651A8E1CE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762E-0317-4008-82B2-E5EC61780BC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2CD8-2810-4925-919B-8C0A5FA4E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2729-C55B-4013-AE2A-7DF67BF1689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EF32-4A46-4E50-9C9F-80C87DE7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D783-DEDD-411C-8D80-6802BD86346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E26A-A828-4A58-9CBF-B78E93B9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7704-F3FD-4EB1-9FE3-CEF3A018482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81DD-0686-4437-8289-EDFCE103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6F38-615A-48EE-9865-2333CDE5F2E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6BE9-37C4-4C25-8E8F-8B376FBE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0C55-9222-47D0-B9FD-F672C29F4D2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7875-0EE9-4E28-A6E4-8558A143E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9EE8EC-214D-472B-928B-84423EAE3BF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9D249B-F8E9-4B75-A0D2-32A39298A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czytanie-rodzinka-kanapa-wspoln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971550" y="1125538"/>
            <a:ext cx="74882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«Взаимодействие семьи и дошкольного образовательного учреждения в целях социализации личности ребёнка-дошкольника»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900113" y="188913"/>
            <a:ext cx="777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Муниципальное бюджетное дошкольное общеобразовательное учреждение детский сад №15 «Светлячок»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4284663" y="6092825"/>
            <a:ext cx="4572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>
                <a:latin typeface="Calibri" pitchFamily="34" charset="0"/>
              </a:rPr>
              <a:t>Воспитатель: Лысякова М.С.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196975"/>
            <a:ext cx="7993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>
              <a:latin typeface="+mn-lt"/>
            </a:endParaRP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468313" y="1484313"/>
            <a:ext cx="828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</a:rPr>
              <a:t>Для ребёнка  семья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— </a:t>
            </a:r>
            <a:r>
              <a:rPr lang="ru-RU" sz="2400">
                <a:latin typeface="Calibri" pitchFamily="34" charset="0"/>
              </a:rPr>
              <a:t>это среда, в которой складываются условия его физического, психического, эмоционального и интеллектуального развития.</a:t>
            </a:r>
          </a:p>
          <a:p>
            <a:pPr algn="just">
              <a:buFont typeface="Wingdings" pitchFamily="2" charset="2"/>
              <a:buNone/>
            </a:pPr>
            <a:endParaRPr lang="ru-RU" sz="240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</a:rPr>
              <a:t>Современная семья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является источником самых</a:t>
            </a:r>
          </a:p>
          <a:p>
            <a:pPr algn="just"/>
            <a:r>
              <a:rPr lang="ru-RU" sz="2400">
                <a:latin typeface="Calibri" pitchFamily="34" charset="0"/>
              </a:rPr>
              <a:t>   разнообразных психолого-педагогических проблем.   </a:t>
            </a:r>
          </a:p>
          <a:p>
            <a:pPr algn="just"/>
            <a:r>
              <a:rPr lang="ru-RU" sz="2400">
                <a:latin typeface="Calibri" pitchFamily="34" charset="0"/>
              </a:rPr>
              <a:t>Далеко не каждая семья может предложить своему ребенку грамотную и эффективную систему личностного воспитания дошкольника. Поэтому детский сад призван скорректировать эту проблему.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b3f2f2749b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pic>
        <p:nvPicPr>
          <p:cNvPr id="22532" name="Picture 2" descr="F:\Светлячок2\DSCN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408463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50" y="333375"/>
            <a:ext cx="3887788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«В вашей семье и под вашим руководством растет будущий гражданин.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Все, что совершается в стране,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через вашу душу и вашу мысль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должно приходить к детям»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i="1" dirty="0">
              <a:latin typeface="+mn-lt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>
                <a:latin typeface="+mn-lt"/>
              </a:rPr>
              <a:t>А.С.Макаренко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6083" name="Рисунок 3" descr="czytanie-rodzinka-kanapa-wspoln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827088" y="260350"/>
            <a:ext cx="806608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СПАСИБО </a:t>
            </a:r>
          </a:p>
          <a:p>
            <a:pPr algn="ctr">
              <a:lnSpc>
                <a:spcPct val="80000"/>
              </a:lnSpc>
            </a:pPr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ЗА </a:t>
            </a:r>
          </a:p>
          <a:p>
            <a:pPr algn="ctr">
              <a:lnSpc>
                <a:spcPct val="80000"/>
              </a:lnSpc>
            </a:pPr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b3f2f2749b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68313" y="188913"/>
            <a:ext cx="8135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Федеральный государственный образовательный стандарт дошкольного образования</a:t>
            </a:r>
            <a:endParaRPr lang="ru-RU" sz="28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68313" y="1484313"/>
            <a:ext cx="82073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Социально-коммуникативное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развитие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ребёнка со взрослыми и сверстниками; 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</a:t>
            </a:r>
            <a:r>
              <a:rPr lang="ru-RU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</a:t>
            </a:r>
            <a:r>
              <a:rPr lang="ru-RU" sz="2400">
                <a:latin typeface="Calibri" pitchFamily="34" charset="0"/>
              </a:rPr>
              <a:t> 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124075" y="188913"/>
            <a:ext cx="6840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Программа «От рождения до школы» под редакцией Н.Е. Вераксы,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Т.С. Комаровой,  М.А. Васильевой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388" name="Picture 2" descr="E:\Золотая рыбка\ФОТО\Программа От рождения до школы\IMG_4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183673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Grp="1"/>
          </p:cNvSpPr>
          <p:nvPr>
            <p:ph type="body" sz="half" idx="4294967295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200" b="1" smtClean="0"/>
              <a:t>                         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Приобщение к элементарным общепринятым нормам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и правилам взаимоотношения со сверстниками и взрослыми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(в том числе моральным)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Продолжать воспитывать дружеские взаимоотношения между детьми, привычку сообща играть, трудиться, заниматься самостоятельно выбранным делом.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Формировать умение договариваться, помогать друг другу; стремление</a:t>
            </a:r>
            <a:br>
              <a:rPr lang="ru-RU" sz="1600" b="1" smtClean="0"/>
            </a:br>
            <a:r>
              <a:rPr lang="ru-RU" sz="1600" b="1" smtClean="0"/>
              <a:t>радовать старших хорошими поступками.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Продолжать воспитывать уважительное отношение к окружающим. Объяснять детям, что не следует вмешиваться в разговор взрослых; важно слушать собеседника и без надобности не перебивать.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Продолжать воспитывать заботливое отношение к малышам, пожилым людям; желание помогать им.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Формировать такие качества, как сочувствие, отзывчивость, справедливость, скромность, коллективизм.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Формировать умение спокойно отстаивать свое мнение.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Развивать волевые качества: умение ограничивать свои желания, подняться требованиям взрослых и выполнять установленные нормы поведения, в своих поступках следовать положительному примеру.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Продолжать обогащать словарь формулами словесной вежливости приветствие, прощание, просьбы, извинения).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051050" y="1125538"/>
            <a:ext cx="69484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1600" b="1">
                <a:solidFill>
                  <a:srgbClr val="FF0000"/>
                </a:solidFill>
              </a:rPr>
              <a:t>Направление «Социально-личностное развитие»</a:t>
            </a:r>
            <a:endParaRPr lang="ru-RU" sz="1600">
              <a:solidFill>
                <a:srgbClr val="FF0000"/>
              </a:solidFill>
            </a:endParaRPr>
          </a:p>
          <a:p>
            <a:pPr indent="450850" algn="ctr"/>
            <a:r>
              <a:rPr lang="ru-RU" sz="1600" b="1">
                <a:solidFill>
                  <a:srgbClr val="FF0000"/>
                </a:solidFill>
              </a:rPr>
              <a:t>Образовательная область «Социализация»</a:t>
            </a:r>
          </a:p>
          <a:p>
            <a:pPr indent="450850" algn="ctr"/>
            <a:r>
              <a:rPr lang="ru-RU" sz="1600" b="1">
                <a:solidFill>
                  <a:srgbClr val="FF0000"/>
                </a:solidFill>
              </a:rPr>
              <a:t>(</a:t>
            </a:r>
            <a:r>
              <a:rPr lang="ru-RU" sz="1600" b="1" u="sng">
                <a:solidFill>
                  <a:srgbClr val="FF0000"/>
                </a:solidFill>
              </a:rPr>
              <a:t>подготовительная к школе группа</a:t>
            </a:r>
            <a:r>
              <a:rPr lang="ru-RU" sz="1600" b="1">
                <a:solidFill>
                  <a:srgbClr val="FF000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гендерной, семейной, гражданской принадлежности, </a:t>
            </a:r>
            <a:b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патриотических чувств, чувства принадлежности к мировому сообществу</a:t>
            </a:r>
            <a:b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036050" cy="655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Образ Я.</a:t>
            </a:r>
            <a:r>
              <a:rPr lang="ru-RU" sz="1600" b="1" dirty="0" smtClean="0"/>
              <a:t> Развивать представления о временной перспективе личности, об изменении позиции человека с возрастом (ребенок посещает детский сад, школьник учится, взрослый работает, пожилой человек передает свой опыт другим поколениям). Углублять представления ребенка о себе в прошлом, настоящем и будущем.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Расширять представления детей об их обязанностях, прежде всего в связи с подготовкой к школе.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Семья.</a:t>
            </a:r>
            <a:r>
              <a:rPr lang="ru-RU" sz="1600" b="1" dirty="0" smtClean="0"/>
              <a:t> Расширять представления детей об истории семьи в контексте истории родной страны (роль каждого поколения в разные периоды истории страны). Рассказывать детям о воинских наградах дедушек, бабушек, родителей. Закреплять знание домашнего адреса и телефона, имен и отчеств родителей, их профессий.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Детский сад.</a:t>
            </a:r>
            <a:r>
              <a:rPr lang="ru-RU" sz="1600" b="1" dirty="0" smtClean="0"/>
              <a:t> Формировать представления о себе как об активном члене коллектива через проектную деятельность, охватывающую детей младших возрастных групп и родителей, участие в жизни дошкольного учреждения (адаптация младших дошкольников, подготовка к праздникам, выступлениям, соревнованиям в детском саду и за его пределами и др.). Привлекать детей к созданию развивающей среды дошкольного учреждения (мини-музеев, выставок, библиотеки, конструкторских мастерских и др.).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Родная страна</a:t>
            </a:r>
            <a:r>
              <a:rPr lang="ru-RU" sz="1600" b="1" smtClean="0"/>
              <a:t>. Расширять представления о родном крае. Продолжать знакомить с достопримечательностями региона, в котором живут дети.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Углублять и уточнять представления о Родине — России. Поддерживать интерес детей к событиям, происходящим в стране, воспитывать чувство гордости за ее достижения.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Закреплять знания о флаге, гербе и гимне России (гимн исполняется во время праздника или другого торжественного события; когда звучит гимн, все встают, а мужчины и мальчики снимают головные уборы).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Расширять представления о Москве — главном городе, столице России.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Продолжать расширять  знания о  государственных праздниках. Рассказать детям о Ю. А. Гагарине и других героях космоса, мы Воспитывать уважение к людям разных национальностей и их обычаям.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Наша армия</a:t>
            </a:r>
            <a:r>
              <a:rPr lang="ru-RU" sz="1600" b="1" smtClean="0"/>
              <a:t>. Углублять знания о Российской армии. Воспитывать уважение к защитникам Отечества, к памяти павших бойцов: возлагать с детьми цветы к обелискам, памятникам.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Наша планета</a:t>
            </a:r>
            <a:r>
              <a:rPr lang="ru-RU" sz="1600" b="1" smtClean="0"/>
              <a:t>. Рассказывать детям о том, что Земля — наш общий дом, на Земле много разных стран. Объяснять, как важно жить в мире со всеми народами, знать и уважать их культуру, обычаи и традиции.</a:t>
            </a:r>
          </a:p>
          <a:p>
            <a:pPr>
              <a:lnSpc>
                <a:spcPct val="80000"/>
              </a:lnSpc>
            </a:pPr>
            <a:r>
              <a:rPr lang="ru-RU" sz="1600" b="1" smtClean="0"/>
              <a:t>Расширять представления о своей принадлежности к человеческому сообществу, о детстве ребят других стран, о правах детей в мире (Декларация прав ребенка), отечественных и международных организациях, занимающихся людением прав ребенка (органы опеки, ЮНЕСКО и др.) Дать элементарные представления о свободе личности как достижении человечества.</a:t>
            </a:r>
          </a:p>
          <a:p>
            <a:pPr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Содержание направлений работы с семьей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по образовательным областям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9144000" cy="54006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Образовательная область «Социализация»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Знакомить родителей с достижениями и трудностями общественного воспитания в детском саду.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Показывать родителям значение матери, отца, а также дедушек и бабушек, воспитателей, детей (сверстников, младших и старших детей) в развитии взаимодействия ребенка с социумом, понимания социальных норм поведения. Подчеркивать ценность каждого ребенка для общества вне зависимости от его индивидуальных особенностей и этнической принадлежности. 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Заинтересовывать родителей в развитии игровой деятельности детей, обеспечивающей успешную социализацию, усвоение тендерного поведения.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Помогать родителям осознавать негативные последствия деструктивного общения в семье, исключающего родных для ребенка людей из контекста развития. Создавать у родителей мотивацию к сохранению семейных традиций и зарождению новых.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Поддерживать семью в выстраивании взаимодействия ребенка с незнакомыми взрослыми и детьми в детском саду (например, на этапе освоения новой предметно-развивающей среды детского сада, группы —при поступлении в детский сад, переходе в новую группу, смене воспитателей и других ситуациях), вне его (например, в ходе проектной деятельности).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Привлекать родителей к составлению соглашения о сотрудничестве, программы и плана взаимодействия семьи и детского сада в воспитании детей. Сопровождать и поддерживать семью в реализации воспитательных воздействий.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b3f2f2749b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33375"/>
            <a:ext cx="38877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539750" y="115888"/>
            <a:ext cx="8064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Формы взаимодействия ДОУ и семьи</a:t>
            </a:r>
            <a:br>
              <a:rPr lang="ru-RU" sz="28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(традиционные и нетрадиционные)</a:t>
            </a:r>
          </a:p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28678" name="Содержимое 2"/>
          <p:cNvSpPr txBox="1">
            <a:spLocks/>
          </p:cNvSpPr>
          <p:nvPr/>
        </p:nvSpPr>
        <p:spPr bwMode="auto">
          <a:xfrm>
            <a:off x="107950" y="692150"/>
            <a:ext cx="88566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sz="2400">
                <a:latin typeface="Calibri" pitchFamily="34" charset="0"/>
              </a:rPr>
              <a:t>	</a:t>
            </a:r>
          </a:p>
        </p:txBody>
      </p:sp>
      <p:sp>
        <p:nvSpPr>
          <p:cNvPr id="11" name="Овал 10"/>
          <p:cNvSpPr/>
          <p:nvPr/>
        </p:nvSpPr>
        <p:spPr>
          <a:xfrm rot="10800000" flipV="1">
            <a:off x="3214688" y="2857500"/>
            <a:ext cx="2500312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традиционные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313" y="3000375"/>
            <a:ext cx="23574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Информационные стенды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57938" y="2857500"/>
            <a:ext cx="2428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анкетирование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5143500" y="1285875"/>
            <a:ext cx="2428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родительские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собрания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1214438" y="1285875"/>
            <a:ext cx="26431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утренники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5288" y="4581525"/>
            <a:ext cx="30718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дни открытых дверей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3276600" y="5516563"/>
            <a:ext cx="29289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семинары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51500" y="4437063"/>
            <a:ext cx="2857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консультирование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3171031" y="1564482"/>
            <a:ext cx="657225" cy="19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082381" y="1581944"/>
            <a:ext cx="657225" cy="189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71750" y="3400425"/>
            <a:ext cx="642938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715000" y="3314700"/>
            <a:ext cx="642938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03575" y="3943350"/>
            <a:ext cx="1260475" cy="854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0"/>
          </p:cNvCxnSpPr>
          <p:nvPr/>
        </p:nvCxnSpPr>
        <p:spPr>
          <a:xfrm flipH="1" flipV="1">
            <a:off x="4464050" y="3943350"/>
            <a:ext cx="276225" cy="1573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465638" y="3943350"/>
            <a:ext cx="2051050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b3f2f2749b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33375"/>
            <a:ext cx="38877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29701" name="Содержимое 2"/>
          <p:cNvSpPr txBox="1">
            <a:spLocks/>
          </p:cNvSpPr>
          <p:nvPr/>
        </p:nvSpPr>
        <p:spPr bwMode="auto">
          <a:xfrm>
            <a:off x="107950" y="692150"/>
            <a:ext cx="88566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sz="2400">
                <a:latin typeface="Calibri" pitchFamily="34" charset="0"/>
              </a:rPr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84438" y="549275"/>
            <a:ext cx="3929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Нетрадиционные: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650" y="1773238"/>
            <a:ext cx="350043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защита семейных проектов</a:t>
            </a:r>
          </a:p>
          <a:p>
            <a:pPr algn="ctr"/>
            <a:r>
              <a:rPr lang="ru-RU">
                <a:solidFill>
                  <a:srgbClr val="FFFFFF"/>
                </a:solidFill>
              </a:rPr>
              <a:t>(презентации, видеоролики группы)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16463" y="1773238"/>
            <a:ext cx="36718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участие в творческих конкурсах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5650" y="3068638"/>
            <a:ext cx="34988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выставки творческих  работ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16463" y="3068638"/>
            <a:ext cx="36718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проведение совместных праздников.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650" y="4292600"/>
            <a:ext cx="350043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совместные мероприятия </a:t>
            </a:r>
          </a:p>
          <a:p>
            <a:pPr algn="ctr"/>
            <a:r>
              <a:rPr lang="ru-RU">
                <a:solidFill>
                  <a:srgbClr val="FFFFFF"/>
                </a:solidFill>
              </a:rPr>
              <a:t>(экскурсии)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6463" y="4292600"/>
            <a:ext cx="37147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 родительского комитета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57438" y="5643563"/>
            <a:ext cx="4286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информация о детском саде на сайте в интернете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627313" y="1125538"/>
            <a:ext cx="18002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8" idx="0"/>
          </p:cNvCxnSpPr>
          <p:nvPr/>
        </p:nvCxnSpPr>
        <p:spPr>
          <a:xfrm>
            <a:off x="4427538" y="1125538"/>
            <a:ext cx="212407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b3f2f2749b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323850" y="188913"/>
            <a:ext cx="849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Принципы работы по взаимодействию дошкольного учреждения с семьёй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341438"/>
            <a:ext cx="86423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latin typeface="Calibri" pitchFamily="34" charset="0"/>
              </a:rPr>
              <a:t>Доброжелательный стиль общения педагогов с родителями. В общении воспитателя с родителями неуместны категоричность, требовательный тон.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latin typeface="Calibri" pitchFamily="34" charset="0"/>
              </a:rPr>
              <a:t>Индивидуальный подход. Воспитатель, общаясь с родителями, должен чувствовать ситуацию, настроение мамы или папы.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latin typeface="Calibri" pitchFamily="34" charset="0"/>
              </a:rPr>
              <a:t>Сотрудничество, а не наставничество. Создание атмосферы взаимопомощи и поддержки семьи в сложных педагогических ситуациях, демонстрация заинтересованности коллектива ДОУ разобраться в проблемах семьи и искреннее желание помочь.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latin typeface="Calibri" pitchFamily="34" charset="0"/>
              </a:rPr>
              <a:t>Готовимся серьёзно. Любое, даже самое небольшое мероприятие по работе с родителями необходимо тщательно и серьёзно готовить.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latin typeface="Calibri" pitchFamily="34" charset="0"/>
              </a:rPr>
              <a:t>Динамичность. Детский сад должен находиться в режиме развития, а не функционирования. В зависимости от этого должны меняться формы и направления работы детского сада с семьёй.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1125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Формирование гендерной, семейной, гражданской принадлежности,  патриотических чувств, чувства принадлежности к мировому сообществу </vt:lpstr>
      <vt:lpstr>Слайд 5</vt:lpstr>
      <vt:lpstr>Содержание направлений работы с семьей  по образовательным областям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Андрюшка</cp:lastModifiedBy>
  <cp:revision>45</cp:revision>
  <dcterms:created xsi:type="dcterms:W3CDTF">2014-03-22T04:36:06Z</dcterms:created>
  <dcterms:modified xsi:type="dcterms:W3CDTF">2014-12-13T16:26:18Z</dcterms:modified>
</cp:coreProperties>
</file>