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17"/>
  </p:notesMasterIdLst>
  <p:handoutMasterIdLst>
    <p:handoutMasterId r:id="rId18"/>
  </p:handoutMasterIdLst>
  <p:sldIdLst>
    <p:sldId id="289" r:id="rId2"/>
    <p:sldId id="290" r:id="rId3"/>
    <p:sldId id="291" r:id="rId4"/>
    <p:sldId id="258" r:id="rId5"/>
    <p:sldId id="267" r:id="rId6"/>
    <p:sldId id="307" r:id="rId7"/>
    <p:sldId id="325" r:id="rId8"/>
    <p:sldId id="276" r:id="rId9"/>
    <p:sldId id="308" r:id="rId10"/>
    <p:sldId id="309" r:id="rId11"/>
    <p:sldId id="310" r:id="rId12"/>
    <p:sldId id="312" r:id="rId13"/>
    <p:sldId id="268" r:id="rId14"/>
    <p:sldId id="324" r:id="rId15"/>
    <p:sldId id="28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66"/>
    <a:srgbClr val="FF99FF"/>
    <a:srgbClr val="CC99FF"/>
    <a:srgbClr val="FFCCFF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956" autoAdjust="0"/>
    <p:restoredTop sz="92782" autoAdjust="0"/>
  </p:normalViewPr>
  <p:slideViewPr>
    <p:cSldViewPr>
      <p:cViewPr>
        <p:scale>
          <a:sx n="70" d="100"/>
          <a:sy n="70" d="100"/>
        </p:scale>
        <p:origin x="-117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2092DD-6D20-4CB4-9875-62507D28F476}" type="datetimeFigureOut">
              <a:rPr lang="ru-RU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B70471-CAB6-4201-90D2-330128BA1B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328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E658C77-DEA7-44E0-97E9-66CDFAEEA2BB}" type="datetimeFigureOut">
              <a:rPr lang="ru-RU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3D27DA4-2EDA-4FB7-885E-C9C3396B86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7762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160C4E-7046-41CC-8F8D-3935F2611DF6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A17E7-3BD4-4CBF-9F1C-44D92BBB8A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160C4E-7046-41CC-8F8D-3935F2611DF6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A17E7-3BD4-4CBF-9F1C-44D92BBB8A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1F715-A87D-4D27-B2B7-0DD743B9D4F7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1B65C-E64B-4473-B42C-ACABA9EB1D1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439A8E-F3EE-46D8-9CF7-22413DB0EF05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2DE11-6B59-438B-89B7-69A636F6421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968BFAD-F21D-4AA8-AA80-DBA96D5E45A1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66F3DD0-C13C-41A9-83C7-EF2F85D712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3A9A3475-84F0-4E1B-A6E3-A044984233D3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B8CD994-6EDD-4D37-A583-9224AC41748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2/17/2014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F1DFFB-0294-485D-9C27-F6C125515CE9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9E9D6-0507-4EF6-A535-CB0EC4ED47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B5735-A0E9-48C5-82C8-1F65F3DDFB62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BDD46-0CB3-4A11-8143-9DB5DC4353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6160C4E-7046-41CC-8F8D-3935F2611DF6}" type="datetimeFigureOut">
              <a:rPr lang="ru-RU" smtClean="0"/>
              <a:pPr>
                <a:defRPr/>
              </a:pPr>
              <a:t>17.02.2014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0A17E7-3BD4-4CBF-9F1C-44D92BBB8A7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 txBox="1">
            <a:spLocks noChangeArrowheads="1"/>
          </p:cNvSpPr>
          <p:nvPr/>
        </p:nvSpPr>
        <p:spPr bwMode="white">
          <a:xfrm>
            <a:off x="357188" y="1428750"/>
            <a:ext cx="5643562" cy="4214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  <a:p>
            <a:pPr algn="ctr"/>
            <a:endParaRPr lang="ru-RU" sz="2400" i="1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b="1" i="1" dirty="0" smtClean="0"/>
              <a:t>непосредственно-образовательной </a:t>
            </a:r>
            <a:r>
              <a:rPr lang="ru-RU" sz="2400" b="1" i="1" dirty="0"/>
              <a:t>деятельности</a:t>
            </a:r>
            <a:r>
              <a:rPr lang="ru-RU" sz="2400" dirty="0"/>
              <a:t> </a:t>
            </a:r>
          </a:p>
          <a:p>
            <a:pPr algn="ctr"/>
            <a:r>
              <a:rPr lang="ru-RU" sz="2400" dirty="0" smtClean="0"/>
              <a:t>по развитию </a:t>
            </a:r>
            <a:r>
              <a:rPr lang="ru-RU" sz="2400" dirty="0"/>
              <a:t>речи </a:t>
            </a:r>
          </a:p>
          <a:p>
            <a:pPr algn="ctr"/>
            <a:r>
              <a:rPr lang="ru-RU" sz="2400" dirty="0"/>
              <a:t>с детьми </a:t>
            </a:r>
            <a:r>
              <a:rPr lang="ru-RU" sz="2400" dirty="0" smtClean="0"/>
              <a:t>3-4 </a:t>
            </a:r>
            <a:r>
              <a:rPr lang="ru-RU" sz="2400" dirty="0"/>
              <a:t>лет группы общеразвивающей направленности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6150" name="Содержимое 1"/>
          <p:cNvSpPr txBox="1">
            <a:spLocks/>
          </p:cNvSpPr>
          <p:nvPr/>
        </p:nvSpPr>
        <p:spPr bwMode="auto">
          <a:xfrm>
            <a:off x="1928812" y="5857875"/>
            <a:ext cx="521495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600"/>
              </a:spcBef>
              <a:buClr>
                <a:schemeClr val="accent1"/>
              </a:buClr>
              <a:buSzPct val="76000"/>
              <a:buFont typeface="Arial" pitchFamily="34" charset="0"/>
              <a:buNone/>
            </a:pPr>
            <a:r>
              <a:rPr lang="ru-RU" sz="2000" i="1" dirty="0" smtClean="0"/>
              <a:t>Абдуллаева А, М,     </a:t>
            </a:r>
            <a:endParaRPr lang="ru-RU" sz="20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5857892"/>
            <a:ext cx="173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i="1" dirty="0" smtClean="0"/>
              <a:t>воспитатель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38" y="3643313"/>
            <a:ext cx="78581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defRPr/>
            </a:pPr>
            <a:endParaRPr lang="ru-RU" sz="1600" b="1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57224" y="1000108"/>
            <a:ext cx="7929618" cy="571504"/>
          </a:xfrm>
          <a:prstGeom prst="roundRect">
            <a:avLst/>
          </a:prstGeom>
          <a:gradFill flip="none" rotWithShape="1">
            <a:gsLst>
              <a:gs pos="85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ОСНОВНОЙ  ЭТАП </a:t>
            </a:r>
          </a:p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(игра </a:t>
            </a: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«Готовим суп и компот»)</a:t>
            </a:r>
            <a:endParaRPr lang="ru-RU" sz="2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0034" y="1650109"/>
            <a:ext cx="83581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Настасья Петровна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Ребята, здравствуйте. Мня зовут 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астасья Петровна.  Я буду  готовить  обед. Хотите мне помочь?   Вот фрукты и овощи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две кастрюли.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первой  кастрюле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будем варить суп, а во второй компот.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14282" y="2827564"/>
            <a:ext cx="835818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Настасья Петровна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Ребята,  из чего вы сварили суп?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 Из картофеля,  лука, моркови,  капусты, помидора, гороха.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Воспитатель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Как одним словом можно назвать?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Овощи.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Настасья Петровна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 Из чего приготовили компот?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Из фруктов: груши, яблока,  винограда, персика, сливы.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Настасья </a:t>
            </a:r>
            <a:r>
              <a:rPr lang="ru-RU" sz="1600" b="1" dirty="0" smtClean="0"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етровна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: Молодцы, ребята. Вы настоящие повара.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38" y="3643313"/>
            <a:ext cx="78581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defRPr/>
            </a:pPr>
            <a:endParaRPr lang="ru-RU" sz="1600" b="1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42910" y="1714488"/>
            <a:ext cx="78581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/>
              <a:t>Мишутка</a:t>
            </a:r>
            <a:r>
              <a:rPr lang="ru-RU" dirty="0" smtClean="0"/>
              <a:t>:  Здравствуйте, ребята. Меня зовут Мишутка. Я очень люблю играть. А вы?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Да, любим.</a:t>
            </a:r>
          </a:p>
          <a:p>
            <a:r>
              <a:rPr lang="ru-RU" b="1" dirty="0" smtClean="0"/>
              <a:t>Мишутка</a:t>
            </a:r>
            <a:r>
              <a:rPr lang="ru-RU" dirty="0" smtClean="0"/>
              <a:t>:   На поляне  выросли цветы.  Вам надо посадить бабочку, которая у вас в руках, на цветок такого же цвета.</a:t>
            </a:r>
          </a:p>
          <a:p>
            <a:r>
              <a:rPr lang="ru-RU" dirty="0" smtClean="0"/>
              <a:t> «Раз, два, три – бабочка лети!» </a:t>
            </a:r>
            <a:endParaRPr lang="ru-RU" dirty="0"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1071546"/>
            <a:ext cx="7929618" cy="571504"/>
          </a:xfrm>
          <a:prstGeom prst="roundRect">
            <a:avLst/>
          </a:prstGeom>
          <a:gradFill flip="none" rotWithShape="1">
            <a:gsLst>
              <a:gs pos="82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ОСНОВНОЙ  ЭТАП </a:t>
            </a:r>
          </a:p>
          <a:p>
            <a:pPr algn="ctr">
              <a:defRPr/>
            </a:pP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(</a:t>
            </a:r>
            <a:r>
              <a:rPr lang="ru-RU" sz="2000" b="1" dirty="0" err="1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дид</a:t>
            </a: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. игра «Помоги бабочкам сесть на цветочки»)</a:t>
            </a:r>
            <a:endParaRPr lang="ru-RU" sz="2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71472" y="3500438"/>
            <a:ext cx="78581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 smtClean="0"/>
              <a:t>Мишутка</a:t>
            </a:r>
            <a:r>
              <a:rPr lang="ru-RU" dirty="0" smtClean="0"/>
              <a:t>:  Каким цветом у тебя, Даша, бабочка и цветочек?</a:t>
            </a:r>
          </a:p>
          <a:p>
            <a:r>
              <a:rPr lang="ru-RU" b="1" dirty="0" smtClean="0"/>
              <a:t>Рита</a:t>
            </a:r>
            <a:r>
              <a:rPr lang="ru-RU" dirty="0" smtClean="0"/>
              <a:t>:  Красного.</a:t>
            </a:r>
          </a:p>
          <a:p>
            <a:r>
              <a:rPr lang="ru-RU" b="1" dirty="0" smtClean="0">
                <a:cs typeface="+mn-cs"/>
              </a:rPr>
              <a:t>Мишутка</a:t>
            </a:r>
            <a:r>
              <a:rPr lang="ru-RU" dirty="0" smtClean="0">
                <a:cs typeface="+mn-cs"/>
              </a:rPr>
              <a:t>: Молодцы, ребята.</a:t>
            </a:r>
            <a:endParaRPr lang="ru-RU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3643314"/>
            <a:ext cx="78581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defRPr/>
            </a:pPr>
            <a:endParaRPr lang="ru-RU" sz="1600" b="1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1071546"/>
            <a:ext cx="7929618" cy="571504"/>
          </a:xfrm>
          <a:prstGeom prst="roundRect">
            <a:avLst/>
          </a:prstGeom>
          <a:gradFill flip="none" rotWithShape="1">
            <a:gsLst>
              <a:gs pos="81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ОСНОВНОЙ  ЭТАП </a:t>
            </a:r>
          </a:p>
          <a:p>
            <a:pPr algn="ctr">
              <a:defRPr/>
            </a:pP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(игра «Собираем грибы в корзинки»)</a:t>
            </a:r>
            <a:endParaRPr lang="ru-RU" sz="2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42938" y="1785938"/>
            <a:ext cx="80724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/>
              <a:t>Мишутка</a:t>
            </a:r>
            <a:r>
              <a:rPr lang="ru-RU" sz="1600" dirty="0" smtClean="0"/>
              <a:t>: В лесу растут большие и маленькие грибы. Помогите мне пожалуйста собрать грибы.  В большую корзину  соберите большие грибы, а в маленькую – маленькие.    Каких грибов больше?</a:t>
            </a:r>
          </a:p>
          <a:p>
            <a:r>
              <a:rPr lang="ru-RU" sz="1600" b="1" dirty="0" smtClean="0"/>
              <a:t>Дети</a:t>
            </a:r>
            <a:r>
              <a:rPr lang="ru-RU" sz="1600" dirty="0" smtClean="0"/>
              <a:t>: Больших грибов больше.</a:t>
            </a:r>
          </a:p>
          <a:p>
            <a:r>
              <a:rPr lang="ru-RU" sz="1600" b="1" dirty="0" smtClean="0"/>
              <a:t>Мишутка</a:t>
            </a:r>
            <a:r>
              <a:rPr lang="ru-RU" sz="1600" dirty="0" smtClean="0"/>
              <a:t>:  Какие грибы вы положили в маленькую  корзину?</a:t>
            </a:r>
          </a:p>
          <a:p>
            <a:r>
              <a:rPr lang="ru-RU" sz="1600" b="1" dirty="0" smtClean="0"/>
              <a:t>Дети</a:t>
            </a:r>
            <a:r>
              <a:rPr lang="ru-RU" sz="1600" dirty="0" smtClean="0"/>
              <a:t>: Маленькие грибочки положили в маленькую корзину.</a:t>
            </a:r>
          </a:p>
          <a:p>
            <a:r>
              <a:rPr lang="ru-RU" sz="1600" b="1" dirty="0" smtClean="0"/>
              <a:t>Мишутка</a:t>
            </a:r>
            <a:r>
              <a:rPr lang="ru-RU" sz="1600" dirty="0" smtClean="0"/>
              <a:t>: Спасибо, ребята, вы мне очень помогли.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71472" y="1071546"/>
            <a:ext cx="7929618" cy="571504"/>
          </a:xfrm>
          <a:prstGeom prst="roundRect">
            <a:avLst/>
          </a:prstGeom>
          <a:gradFill flip="none" rotWithShape="1">
            <a:gsLst>
              <a:gs pos="73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ЗАКЛЮЧИТЕЛЬНЫЙ  ЭТАП </a:t>
            </a:r>
          </a:p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(подведение итогов, оценка деятельности детей)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500034" y="1714488"/>
            <a:ext cx="80645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b="1" dirty="0" smtClean="0"/>
              <a:t>Настасья  Петровна</a:t>
            </a:r>
            <a:r>
              <a:rPr lang="ru-RU" dirty="0" smtClean="0"/>
              <a:t>: Вы такие умные, сообразительные ребята.  Вы, наверное, проголодались? 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Да.</a:t>
            </a:r>
          </a:p>
          <a:p>
            <a:r>
              <a:rPr lang="ru-RU" b="1" dirty="0" smtClean="0"/>
              <a:t>Настасья Петровна</a:t>
            </a:r>
            <a:r>
              <a:rPr lang="ru-RU" dirty="0" smtClean="0"/>
              <a:t>:  Прошу к столу, обед готов. </a:t>
            </a:r>
          </a:p>
          <a:p>
            <a:pPr algn="just"/>
            <a:r>
              <a:rPr lang="ru-RU" b="1" dirty="0" smtClean="0"/>
              <a:t>Воспитатель</a:t>
            </a:r>
            <a:r>
              <a:rPr lang="ru-RU" dirty="0" smtClean="0"/>
              <a:t>: Ребята, проходите присаживайтесь. Ребята, где мы находимся?</a:t>
            </a:r>
          </a:p>
          <a:p>
            <a:pPr algn="just"/>
            <a:r>
              <a:rPr lang="ru-RU" b="1" dirty="0" smtClean="0"/>
              <a:t>Дети</a:t>
            </a:r>
            <a:r>
              <a:rPr lang="ru-RU" dirty="0" smtClean="0"/>
              <a:t>: В гостях у трех медведей.</a:t>
            </a:r>
          </a:p>
          <a:p>
            <a:pPr algn="just"/>
            <a:r>
              <a:rPr lang="ru-RU" b="1" dirty="0" smtClean="0"/>
              <a:t>Воспитатель</a:t>
            </a:r>
            <a:r>
              <a:rPr lang="ru-RU" dirty="0" smtClean="0"/>
              <a:t>: Кто нас пригласил в лес?</a:t>
            </a:r>
          </a:p>
          <a:p>
            <a:pPr algn="just"/>
            <a:r>
              <a:rPr lang="ru-RU" b="1" dirty="0" smtClean="0"/>
              <a:t>Дети</a:t>
            </a:r>
            <a:r>
              <a:rPr lang="ru-RU" dirty="0" smtClean="0"/>
              <a:t>: Маша</a:t>
            </a:r>
          </a:p>
          <a:p>
            <a:pPr algn="just"/>
            <a:r>
              <a:rPr lang="ru-RU" b="1" dirty="0" smtClean="0"/>
              <a:t>Воспитатель</a:t>
            </a:r>
            <a:r>
              <a:rPr lang="ru-RU" dirty="0" smtClean="0"/>
              <a:t>: Дорога была трудная?</a:t>
            </a:r>
          </a:p>
          <a:p>
            <a:pPr algn="just"/>
            <a:r>
              <a:rPr lang="ru-RU" b="1" dirty="0" smtClean="0"/>
              <a:t>Дети</a:t>
            </a:r>
            <a:r>
              <a:rPr lang="ru-RU" dirty="0" smtClean="0"/>
              <a:t>: Нет, не очень.</a:t>
            </a: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500063" y="6357938"/>
            <a:ext cx="642937" cy="357187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38" y="3643313"/>
            <a:ext cx="78581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defRPr/>
            </a:pPr>
            <a:endParaRPr lang="ru-RU" sz="1600" b="1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1071546"/>
            <a:ext cx="7929618" cy="428628"/>
          </a:xfrm>
          <a:prstGeom prst="roundRect">
            <a:avLst/>
          </a:prstGeom>
          <a:gradFill flip="none" rotWithShape="1">
            <a:gsLst>
              <a:gs pos="80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ОСНОВНОЙ  ЭТАП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1643050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Воспитатель</a:t>
            </a:r>
            <a:r>
              <a:rPr lang="ru-RU" dirty="0" smtClean="0"/>
              <a:t>: Как зовут наших хозяев?</a:t>
            </a:r>
          </a:p>
          <a:p>
            <a:pPr algn="just"/>
            <a:r>
              <a:rPr lang="ru-RU" b="1" dirty="0" smtClean="0"/>
              <a:t>Дети</a:t>
            </a:r>
            <a:r>
              <a:rPr lang="ru-RU" dirty="0" smtClean="0"/>
              <a:t>: Михайло Иванович, Настасья Петровна и Мишутка.</a:t>
            </a:r>
          </a:p>
          <a:p>
            <a:pPr algn="just"/>
            <a:r>
              <a:rPr lang="ru-RU" b="1" dirty="0" smtClean="0"/>
              <a:t>Воспитатель</a:t>
            </a:r>
            <a:r>
              <a:rPr lang="ru-RU" dirty="0" smtClean="0"/>
              <a:t>: Во что мы играли с медведями?</a:t>
            </a:r>
          </a:p>
          <a:p>
            <a:pPr algn="just"/>
            <a:r>
              <a:rPr lang="ru-RU" b="1" dirty="0" smtClean="0"/>
              <a:t>Дети</a:t>
            </a:r>
            <a:r>
              <a:rPr lang="ru-RU" dirty="0" smtClean="0"/>
              <a:t>: Собирали грибы, помогали готовить суп и компот, нашли детенышам маму.</a:t>
            </a:r>
          </a:p>
          <a:p>
            <a:pPr algn="just"/>
            <a:r>
              <a:rPr lang="ru-RU" b="1" dirty="0" smtClean="0"/>
              <a:t>Воспитатель</a:t>
            </a:r>
            <a:r>
              <a:rPr lang="ru-RU" dirty="0" smtClean="0"/>
              <a:t>: Молодцы, ребята.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Мои документы\мое\анимашки\ФОН\d766410bee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D:\Мои документы\мое\анимашки\ФОН\master03_backgro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62"/>
            <a:ext cx="9144000" cy="6849438"/>
          </a:xfrm>
          <a:prstGeom prst="rect">
            <a:avLst/>
          </a:prstGeom>
          <a:noFill/>
        </p:spPr>
      </p:pic>
      <p:sp>
        <p:nvSpPr>
          <p:cNvPr id="35843" name="Заголовок 1"/>
          <p:cNvSpPr>
            <a:spLocks noGrp="1"/>
          </p:cNvSpPr>
          <p:nvPr>
            <p:ph type="ctrTitle"/>
          </p:nvPr>
        </p:nvSpPr>
        <p:spPr>
          <a:xfrm>
            <a:off x="1285875" y="4214813"/>
            <a:ext cx="6507163" cy="2057400"/>
          </a:xfrm>
        </p:spPr>
        <p:txBody>
          <a:bodyPr/>
          <a:lstStyle/>
          <a:p>
            <a:pPr algn="ctr" eaLnBrk="1" hangingPunct="1"/>
            <a:r>
              <a:rPr lang="ru-RU" sz="5400" b="1" i="1" dirty="0" smtClean="0">
                <a:solidFill>
                  <a:srgbClr val="002060"/>
                </a:solidFill>
              </a:rPr>
              <a:t>Благодарю за внимание!</a:t>
            </a:r>
          </a:p>
        </p:txBody>
      </p:sp>
      <p:pic>
        <p:nvPicPr>
          <p:cNvPr id="35846" name="Picture 2" descr="D:\Мои документы\мое\анимашки\детишки\detia-59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1214438"/>
            <a:ext cx="257968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28625" y="214313"/>
            <a:ext cx="7072313" cy="714375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100000" t="100000"/>
            </a:path>
            <a:tileRect r="-100000" b="-100000"/>
          </a:gradFill>
          <a:ln w="19050" cap="rnd" cmpd="sng" algn="ctr">
            <a:solidFill>
              <a:schemeClr val="accent6">
                <a:lumMod val="7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Муниципальное бюджетное дошкольное образовательное учреждение детский сад комбинированного вида № </a:t>
            </a:r>
            <a:r>
              <a:rPr lang="ru-RU" sz="1400" noProof="0" dirty="0" smtClean="0">
                <a:solidFill>
                  <a:schemeClr val="tx1"/>
                </a:solidFill>
                <a:cs typeface="Times New Roman" pitchFamily="18" charset="0"/>
              </a:rPr>
              <a:t>37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 «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дружная семейка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», г.Нижневартовск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4"/>
          <p:cNvSpPr/>
          <p:nvPr/>
        </p:nvSpPr>
        <p:spPr bwMode="auto">
          <a:xfrm>
            <a:off x="1755775" y="2106613"/>
            <a:ext cx="1846263" cy="11445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6223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14348" y="0"/>
            <a:ext cx="7500990" cy="500066"/>
          </a:xfrm>
          <a:prstGeom prst="rect">
            <a:avLst/>
          </a:prstGeom>
          <a:gradFill flip="none" rotWithShape="1">
            <a:gsLst>
              <a:gs pos="88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4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Тема занятия:  В гости </a:t>
            </a:r>
            <a:r>
              <a:rPr lang="ru-RU" sz="24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к трем медведям                 </a:t>
            </a:r>
            <a:endParaRPr lang="ru-RU" sz="24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7178" name="AutoShape 3"/>
          <p:cNvSpPr>
            <a:spLocks noChangeArrowheads="1"/>
          </p:cNvSpPr>
          <p:nvPr/>
        </p:nvSpPr>
        <p:spPr bwMode="gray">
          <a:xfrm>
            <a:off x="428625" y="2714625"/>
            <a:ext cx="2071688" cy="1000125"/>
          </a:xfrm>
          <a:prstGeom prst="upArrow">
            <a:avLst>
              <a:gd name="adj1" fmla="val 54852"/>
              <a:gd name="adj2" fmla="val 23769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0" y="500042"/>
            <a:ext cx="8501122" cy="2500330"/>
          </a:xfrm>
          <a:prstGeom prst="roundRect">
            <a:avLst/>
          </a:prstGeom>
          <a:gradFill flip="none" rotWithShape="1">
            <a:gsLst>
              <a:gs pos="85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Цель</a:t>
            </a:r>
            <a:r>
              <a:rPr lang="ru-RU" sz="1600" dirty="0" smtClean="0">
                <a:solidFill>
                  <a:schemeClr val="tx1"/>
                </a:solidFill>
              </a:rPr>
              <a:t>: </a:t>
            </a:r>
            <a:r>
              <a:rPr lang="ru-RU" sz="1600" dirty="0">
                <a:solidFill>
                  <a:schemeClr val="tx1"/>
                </a:solidFill>
              </a:rPr>
              <a:t>обобщение </a:t>
            </a:r>
            <a:r>
              <a:rPr lang="ru-RU" sz="1600" dirty="0" smtClean="0">
                <a:solidFill>
                  <a:schemeClr val="tx1"/>
                </a:solidFill>
              </a:rPr>
              <a:t> элементарных знаний и представлений </a:t>
            </a:r>
            <a:r>
              <a:rPr lang="ru-RU" sz="1600" dirty="0">
                <a:solidFill>
                  <a:schemeClr val="tx1"/>
                </a:solidFill>
              </a:rPr>
              <a:t>о </a:t>
            </a:r>
            <a:r>
              <a:rPr lang="ru-RU" sz="1600" dirty="0" smtClean="0">
                <a:solidFill>
                  <a:schemeClr val="tx1"/>
                </a:solidFill>
              </a:rPr>
              <a:t>диких животных и их детенышах, овощах и фруктах,; з</a:t>
            </a:r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акрепление знаний литературных произведений; развитие связной речи, расширение словарного запаса у детей </a:t>
            </a:r>
            <a:r>
              <a:rPr lang="ru-RU" sz="1600" dirty="0" smtClean="0">
                <a:solidFill>
                  <a:schemeClr val="tx1"/>
                </a:solidFill>
              </a:rPr>
              <a:t>3-4 </a:t>
            </a:r>
            <a:r>
              <a:rPr lang="ru-RU" sz="1600" dirty="0">
                <a:solidFill>
                  <a:schemeClr val="tx1"/>
                </a:solidFill>
              </a:rPr>
              <a:t>лет группы общеразвивающей направленности. </a:t>
            </a:r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</a:rPr>
              <a:t>направленности. </a:t>
            </a:r>
            <a:endParaRPr lang="ru-RU" sz="1600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Вид занятия: </a:t>
            </a:r>
            <a:r>
              <a:rPr lang="ru-RU" sz="1600" dirty="0">
                <a:solidFill>
                  <a:schemeClr val="tx1"/>
                </a:solidFill>
              </a:rPr>
              <a:t>закрепляющее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 rot="10800000" flipH="1" flipV="1">
            <a:off x="3355883" y="2357430"/>
            <a:ext cx="3502133" cy="57235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ЗАДАЧИ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4282" y="2928934"/>
            <a:ext cx="8501062" cy="35719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550" dirty="0" smtClean="0">
                <a:solidFill>
                  <a:schemeClr val="tx1"/>
                </a:solidFill>
              </a:rPr>
              <a:t>вспомнить с детьми содержание русской народной сказки «Три медведя» (имена медведей, что они хотели сделать с Машей);</a:t>
            </a:r>
          </a:p>
          <a:p>
            <a:pPr>
              <a:buFont typeface="Arial" pitchFamily="34" charset="0"/>
              <a:buChar char="•"/>
            </a:pPr>
            <a:r>
              <a:rPr lang="ru-RU" sz="1550" dirty="0" smtClean="0">
                <a:solidFill>
                  <a:schemeClr val="tx1"/>
                </a:solidFill>
              </a:rPr>
              <a:t>продолжать развивать связную речь;</a:t>
            </a:r>
          </a:p>
          <a:p>
            <a:pPr>
              <a:buFont typeface="Arial" pitchFamily="34" charset="0"/>
              <a:buChar char="•"/>
            </a:pPr>
            <a:r>
              <a:rPr lang="ru-RU" sz="1550" dirty="0" smtClean="0">
                <a:solidFill>
                  <a:schemeClr val="tx1"/>
                </a:solidFill>
              </a:rPr>
              <a:t>закрепить у детей знания приметы  весны; название овощей и фруктов и умение их классифицировать;  название взрослых диких животных и их детенышей;</a:t>
            </a:r>
          </a:p>
          <a:p>
            <a:pPr>
              <a:buFont typeface="Arial" pitchFamily="34" charset="0"/>
              <a:buChar char="•"/>
            </a:pPr>
            <a:r>
              <a:rPr lang="ru-RU" sz="1550" dirty="0" smtClean="0">
                <a:solidFill>
                  <a:schemeClr val="tx1"/>
                </a:solidFill>
              </a:rPr>
              <a:t>закрепление   знаний геометрических фигур: прямоугольник, круг, квадрат; умение детей сравнивать предметы по величине (большой - маленький): по длине (короткий - длинный); знание основных цветов, умение подбирать предметы на определенный цвет. </a:t>
            </a:r>
          </a:p>
          <a:p>
            <a:pPr>
              <a:buFont typeface="Arial" pitchFamily="34" charset="0"/>
              <a:buChar char="•"/>
            </a:pPr>
            <a:r>
              <a:rPr lang="ru-RU" sz="1550" dirty="0" smtClean="0">
                <a:solidFill>
                  <a:schemeClr val="tx1"/>
                </a:solidFill>
              </a:rPr>
              <a:t>воспитывать у детей интерес к природе.</a:t>
            </a:r>
            <a:endParaRPr lang="ru-RU" sz="15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альтернативный процесс 17"/>
          <p:cNvSpPr/>
          <p:nvPr/>
        </p:nvSpPr>
        <p:spPr>
          <a:xfrm>
            <a:off x="357158" y="1785926"/>
            <a:ext cx="8143932" cy="3786214"/>
          </a:xfrm>
          <a:prstGeom prst="flowChartAlternateProcess">
            <a:avLst/>
          </a:prstGeom>
          <a:gradFill flip="none" rotWithShape="1">
            <a:gsLst>
              <a:gs pos="9500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2 бумажные или матерчатые дорожки разные по длине;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3 медведя (мягкие игрушки), кукла Маша (кукольный театр);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картонные трафареты вагонов и геометрические фигуры: прямоугольник, круг, квадрат;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Предметные картинки с изображением взрослых животных и их детенышей, овощей, фруктов;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2 кастрюли;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2 корзины (большая  и маленькая);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картонные грибы (большие и маленькие);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макеты цветов (красный, желтый, синий, зеленый);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бумажные бабочки таких же цветов;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макеты деревьев;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Музыкальный центр, аудиозапись «Музыка леса»  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7224" y="1142984"/>
            <a:ext cx="7500990" cy="357190"/>
          </a:xfrm>
          <a:prstGeom prst="roundRect">
            <a:avLst/>
          </a:prstGeom>
          <a:gradFill flip="none" rotWithShape="1">
            <a:gsLst>
              <a:gs pos="91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ОБОРУДОВАНИЕ И СРЕДСТВА: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857224" y="1000108"/>
            <a:ext cx="7500990" cy="642942"/>
          </a:xfrm>
          <a:prstGeom prst="roundRect">
            <a:avLst/>
          </a:prstGeom>
          <a:gradFill flip="none" rotWithShape="1">
            <a:gsLst>
              <a:gs pos="89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ОРГАНИЗАЦИОННЫЙ ЭТАП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28688" y="1785938"/>
            <a:ext cx="7345362" cy="785812"/>
          </a:xfrm>
          <a:prstGeom prst="flowChartAlternateProcess">
            <a:avLst/>
          </a:prstGeom>
          <a:gradFill flip="none" rotWithShape="1">
            <a:gsLst>
              <a:gs pos="84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Создание благоприятной эмоциональной обстановки.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Формирование интереса и желания  заниматься, учиться, играть.</a:t>
            </a:r>
            <a:endParaRPr lang="ru-RU" sz="1600" dirty="0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285750" y="2786063"/>
            <a:ext cx="85725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dirty="0">
                <a:cs typeface="+mn-cs"/>
              </a:rPr>
              <a:t>Введение в занятие: Приглашение к занятию.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b="1" dirty="0">
                <a:cs typeface="+mn-cs"/>
              </a:rPr>
              <a:t>Цель: </a:t>
            </a:r>
            <a:r>
              <a:rPr lang="ru-RU" dirty="0">
                <a:cs typeface="Arial" charset="0"/>
              </a:rPr>
              <a:t>Повторение пройденного материала</a:t>
            </a:r>
            <a:endParaRPr lang="ru-RU" b="1" dirty="0"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i="1" dirty="0">
                <a:cs typeface="+mn-cs"/>
              </a:rPr>
              <a:t>Прямая: </a:t>
            </a:r>
            <a:r>
              <a:rPr lang="ru-RU" dirty="0">
                <a:cs typeface="+mn-cs"/>
              </a:rPr>
              <a:t>Нацелить детей на то, чем мы будем заниматься.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i="1" dirty="0">
                <a:cs typeface="+mn-cs"/>
              </a:rPr>
              <a:t>Косвенная</a:t>
            </a:r>
            <a:r>
              <a:rPr lang="ru-RU" i="1" dirty="0">
                <a:solidFill>
                  <a:srgbClr val="FF0000"/>
                </a:solidFill>
                <a:cs typeface="+mn-cs"/>
              </a:rPr>
              <a:t>:</a:t>
            </a:r>
            <a:r>
              <a:rPr lang="ru-RU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dirty="0">
                <a:cs typeface="+mn-cs"/>
              </a:rPr>
              <a:t>Развитие концентрации внимания, памяти, наглядно-образного мышления.</a:t>
            </a: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500063" y="4643438"/>
            <a:ext cx="507206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charset="0"/>
              <a:buNone/>
              <a:defRPr/>
            </a:pPr>
            <a:r>
              <a:rPr lang="ru-RU" i="1" dirty="0">
                <a:latin typeface="+mj-lt"/>
                <a:cs typeface="+mn-cs"/>
              </a:rPr>
              <a:t>     Воспитатель предлагает детям  настроится на поездку </a:t>
            </a:r>
            <a:r>
              <a:rPr lang="ru-RU" i="1" dirty="0" smtClean="0">
                <a:latin typeface="+mj-lt"/>
                <a:cs typeface="+mn-cs"/>
              </a:rPr>
              <a:t>в лес с куклой Машей.</a:t>
            </a:r>
          </a:p>
          <a:p>
            <a:pPr marL="342900" indent="-342900" algn="just">
              <a:spcBef>
                <a:spcPct val="20000"/>
              </a:spcBef>
              <a:buFont typeface="Arial" charset="0"/>
              <a:buNone/>
              <a:defRPr/>
            </a:pPr>
            <a:r>
              <a:rPr lang="ru-RU" b="1" i="1" dirty="0" smtClean="0">
                <a:latin typeface="+mj-lt"/>
                <a:cs typeface="+mn-cs"/>
              </a:rPr>
              <a:t>Особый</a:t>
            </a:r>
            <a:r>
              <a:rPr lang="ru-RU" i="1" dirty="0" smtClean="0">
                <a:latin typeface="+mj-lt"/>
                <a:cs typeface="+mn-cs"/>
              </a:rPr>
              <a:t> </a:t>
            </a:r>
            <a:r>
              <a:rPr lang="ru-RU" b="1" i="1" dirty="0" smtClean="0">
                <a:latin typeface="+mj-lt"/>
                <a:cs typeface="+mn-cs"/>
              </a:rPr>
              <a:t>интерес</a:t>
            </a:r>
            <a:r>
              <a:rPr lang="ru-RU" i="1" dirty="0" smtClean="0">
                <a:latin typeface="+mj-lt"/>
                <a:cs typeface="+mn-cs"/>
              </a:rPr>
              <a:t>: процесс игры.</a:t>
            </a:r>
            <a:endParaRPr lang="ru-RU" i="1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4"/>
          <p:cNvSpPr>
            <a:spLocks noGrp="1"/>
          </p:cNvSpPr>
          <p:nvPr>
            <p:ph idx="1"/>
          </p:nvPr>
        </p:nvSpPr>
        <p:spPr>
          <a:xfrm>
            <a:off x="357188" y="1857375"/>
            <a:ext cx="8320087" cy="1357311"/>
          </a:xfrm>
        </p:spPr>
        <p:txBody>
          <a:bodyPr/>
          <a:lstStyle/>
          <a:p>
            <a:pPr indent="20638" algn="just">
              <a:buFont typeface="Arial" charset="0"/>
              <a:buNone/>
              <a:defRPr/>
            </a:pPr>
            <a:r>
              <a:rPr lang="ru-RU" sz="1600" dirty="0" smtClean="0"/>
              <a:t>Вход детей в группу. Дети встают полукругом.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/>
              <a:t> Воспитатель: </a:t>
            </a:r>
            <a:r>
              <a:rPr lang="ru-RU" sz="1600" dirty="0" smtClean="0"/>
              <a:t>Здравствуйте, ребята! Сегодня к нам пришла  гостья.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/>
              <a:t>Маша</a:t>
            </a:r>
            <a:r>
              <a:rPr lang="ru-RU" sz="1600" dirty="0" smtClean="0"/>
              <a:t>: Здравствуйте, ребята?   Меня зовут Маша. А как вас зовут? (дети называют свое имя). Очень рада с вами познакомиться.</a:t>
            </a:r>
          </a:p>
          <a:p>
            <a:pPr>
              <a:buFont typeface="Arial" charset="0"/>
              <a:buNone/>
              <a:defRPr/>
            </a:pPr>
            <a:endParaRPr lang="ru-RU" sz="1600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57224" y="1071546"/>
            <a:ext cx="7500990" cy="642942"/>
          </a:xfrm>
          <a:prstGeom prst="roundRect">
            <a:avLst/>
          </a:prstGeom>
          <a:gradFill flip="none" rotWithShape="1">
            <a:gsLst>
              <a:gs pos="91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ОРГАНИЗАЦИОННЫЙ </a:t>
            </a: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ЭТАП</a:t>
            </a:r>
            <a:endParaRPr lang="ru-RU" sz="2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357158" y="3000372"/>
            <a:ext cx="5286384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/>
              <a:t>Маша</a:t>
            </a:r>
            <a:r>
              <a:rPr lang="ru-RU" sz="1600" dirty="0" smtClean="0"/>
              <a:t>: Я хотела бы попасть в лес, только не знаю можно ли сейчас это сделать?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latin typeface="+mj-lt"/>
                <a:cs typeface="+mn-cs"/>
              </a:rPr>
              <a:t>Дети</a:t>
            </a:r>
            <a:r>
              <a:rPr lang="ru-RU" sz="1600" dirty="0" smtClean="0">
                <a:latin typeface="+mj-lt"/>
                <a:cs typeface="+mn-cs"/>
              </a:rPr>
              <a:t>: Можно, ведь наступила весна.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 smtClean="0">
                <a:latin typeface="+mj-lt"/>
                <a:cs typeface="+mn-cs"/>
              </a:rPr>
              <a:t>Воспитатель</a:t>
            </a:r>
            <a:r>
              <a:rPr lang="ru-RU" sz="1600" dirty="0" smtClean="0">
                <a:latin typeface="+mj-lt"/>
                <a:cs typeface="+mn-cs"/>
              </a:rPr>
              <a:t>: Ребята, давайте назовем приметы весны.</a:t>
            </a:r>
          </a:p>
          <a:p>
            <a:r>
              <a:rPr lang="ru-RU" sz="1600" b="1" dirty="0" smtClean="0">
                <a:latin typeface="+mj-lt"/>
                <a:cs typeface="+mn-cs"/>
              </a:rPr>
              <a:t>Дети</a:t>
            </a:r>
            <a:r>
              <a:rPr lang="ru-RU" sz="1600" dirty="0" smtClean="0">
                <a:latin typeface="+mj-lt"/>
                <a:cs typeface="+mn-cs"/>
              </a:rPr>
              <a:t>: Р</a:t>
            </a:r>
            <a:r>
              <a:rPr lang="ru-RU" sz="1600" dirty="0" smtClean="0"/>
              <a:t>астаял снег; солнышко яркое и теплое; появились насекомые; распускаются листочки; люди сменили теплую одежду на боле легкую; зеленеет трава. </a:t>
            </a:r>
          </a:p>
          <a:p>
            <a:r>
              <a:rPr lang="ru-RU" sz="1600" b="1" dirty="0" smtClean="0"/>
              <a:t>Воспитатель</a:t>
            </a:r>
            <a:r>
              <a:rPr lang="ru-RU" sz="1600" dirty="0" smtClean="0"/>
              <a:t>: Молодцы, ребята.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ru-RU" sz="15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357158" y="2000240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Маша: </a:t>
            </a:r>
            <a:r>
              <a:rPr lang="ru-RU" dirty="0" smtClean="0"/>
              <a:t>Ребята</a:t>
            </a:r>
            <a:r>
              <a:rPr lang="ru-RU" b="1" dirty="0" smtClean="0"/>
              <a:t>,</a:t>
            </a:r>
            <a:r>
              <a:rPr lang="ru-RU" dirty="0" smtClean="0"/>
              <a:t>  на чем  поедем в лес? Идти далеко, мы можем  устать.</a:t>
            </a:r>
          </a:p>
          <a:p>
            <a:r>
              <a:rPr lang="ru-RU" b="1" dirty="0" smtClean="0"/>
              <a:t>Воспитатель: </a:t>
            </a:r>
            <a:r>
              <a:rPr lang="ru-RU" dirty="0" smtClean="0"/>
              <a:t>Давайте поедем на поезде. Но это будет  необыкновенный поезд. Вагончики – геометрические фигуры.  Ребята, какие это фигуры?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Круг, квадрат и треугольник.</a:t>
            </a:r>
          </a:p>
          <a:p>
            <a:r>
              <a:rPr lang="ru-RU" b="1" dirty="0" smtClean="0"/>
              <a:t>Воспитатель</a:t>
            </a:r>
            <a:r>
              <a:rPr lang="ru-RU" dirty="0" smtClean="0"/>
              <a:t>: Правильно.  занимайте свои места, наш поезд отправляется. </a:t>
            </a:r>
          </a:p>
          <a:p>
            <a:r>
              <a:rPr lang="ru-RU" i="1" dirty="0" smtClean="0"/>
              <a:t>Паровоз кричит: «</a:t>
            </a:r>
            <a:r>
              <a:rPr lang="ru-RU" i="1" dirty="0" err="1" smtClean="0"/>
              <a:t>ду</a:t>
            </a:r>
            <a:r>
              <a:rPr lang="ru-RU" i="1" dirty="0" smtClean="0"/>
              <a:t> - </a:t>
            </a:r>
            <a:r>
              <a:rPr lang="ru-RU" i="1" dirty="0" err="1" smtClean="0"/>
              <a:t>ду</a:t>
            </a:r>
            <a:r>
              <a:rPr lang="ru-RU" i="1" dirty="0" smtClean="0"/>
              <a:t>!     </a:t>
            </a:r>
          </a:p>
          <a:p>
            <a:r>
              <a:rPr lang="ru-RU" i="1" dirty="0" smtClean="0"/>
              <a:t>Я иду, иду, иду!</a:t>
            </a:r>
          </a:p>
          <a:p>
            <a:r>
              <a:rPr lang="ru-RU" i="1" dirty="0" smtClean="0"/>
              <a:t>А вагоны стучат,</a:t>
            </a:r>
          </a:p>
          <a:p>
            <a:r>
              <a:rPr lang="ru-RU" i="1" dirty="0" smtClean="0"/>
              <a:t>А воны говорят:</a:t>
            </a:r>
          </a:p>
          <a:p>
            <a:r>
              <a:rPr lang="ru-RU" i="1" dirty="0" smtClean="0"/>
              <a:t>«так-так, так-так,</a:t>
            </a:r>
          </a:p>
          <a:p>
            <a:r>
              <a:rPr lang="ru-RU" i="1" dirty="0" smtClean="0"/>
              <a:t>так-так, так-так».</a:t>
            </a:r>
          </a:p>
          <a:p>
            <a:r>
              <a:rPr lang="ru-RU" b="1" dirty="0" smtClean="0"/>
              <a:t>Маша</a:t>
            </a:r>
            <a:r>
              <a:rPr lang="ru-RU" dirty="0" smtClean="0"/>
              <a:t>: Остановка  «Веселая поляна».</a:t>
            </a:r>
          </a:p>
          <a:p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7224" y="1071546"/>
            <a:ext cx="7500990" cy="642942"/>
          </a:xfrm>
          <a:prstGeom prst="roundRect">
            <a:avLst/>
          </a:prstGeom>
          <a:gradFill flip="none" rotWithShape="1">
            <a:gsLst>
              <a:gs pos="79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accent3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ОРГАНИЗАЦИОННЫЙ ЭТАП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357158" y="2000240"/>
            <a:ext cx="84296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Воспитатель</a:t>
            </a:r>
            <a:r>
              <a:rPr lang="ru-RU" dirty="0" smtClean="0"/>
              <a:t>: Машенька, а к кому же мы в гости приехали?</a:t>
            </a:r>
          </a:p>
          <a:p>
            <a:r>
              <a:rPr lang="ru-RU" b="1" dirty="0" smtClean="0"/>
              <a:t>Маша</a:t>
            </a:r>
            <a:r>
              <a:rPr lang="ru-RU" dirty="0" smtClean="0"/>
              <a:t>: К трем медведям.</a:t>
            </a:r>
          </a:p>
          <a:p>
            <a:r>
              <a:rPr lang="ru-RU" b="1" dirty="0" smtClean="0"/>
              <a:t>Воспитатель</a:t>
            </a:r>
            <a:r>
              <a:rPr lang="ru-RU" dirty="0" smtClean="0"/>
              <a:t>: Ребята, а вы помните сказку про трех медведей? Как их звали?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Михайло Иванович, Настасья Петровна и Мишутка.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7224" y="1071546"/>
            <a:ext cx="7500990" cy="642942"/>
          </a:xfrm>
          <a:prstGeom prst="roundRect">
            <a:avLst/>
          </a:prstGeom>
          <a:gradFill flip="none" rotWithShape="1">
            <a:gsLst>
              <a:gs pos="86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ОРГАНИЗАЦИОННЫЙ ЭТАП </a:t>
            </a: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428596" y="3357562"/>
            <a:ext cx="507209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Воспитатель</a:t>
            </a:r>
            <a:r>
              <a:rPr lang="ru-RU" dirty="0" smtClean="0"/>
              <a:t>: Что хотели сделать медведи с Машенькой?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Поймать и съесть.</a:t>
            </a:r>
          </a:p>
          <a:p>
            <a:r>
              <a:rPr lang="ru-RU" b="1" dirty="0" smtClean="0"/>
              <a:t>Маша</a:t>
            </a:r>
            <a:r>
              <a:rPr lang="ru-RU" dirty="0" smtClean="0"/>
              <a:t>: Нет, нет. В нашей сказке все наоборот.  Наши медведи мои друзья и они ждут нас в гости.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642939" y="1785938"/>
            <a:ext cx="564357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Воспитатель</a:t>
            </a:r>
            <a:r>
              <a:rPr lang="ru-RU" dirty="0" smtClean="0"/>
              <a:t>: Ребята, смотрите,  к дому медведей ведут две дороги. Какая из них  длинная, а какая короткая. По какой дороге мы попадем к медведям быстрее - по длинной или по короткой. 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По короткой. </a:t>
            </a:r>
          </a:p>
          <a:p>
            <a:r>
              <a:rPr lang="ru-RU" i="1" dirty="0" smtClean="0"/>
              <a:t>Гости подходят к дому, их встречает большой медведь Михайло Иванович.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1071546"/>
            <a:ext cx="7929618" cy="571504"/>
          </a:xfrm>
          <a:prstGeom prst="roundRect">
            <a:avLst/>
          </a:prstGeom>
          <a:gradFill flip="none" rotWithShape="1">
            <a:gsLst>
              <a:gs pos="83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ОСНОВНОЙ  </a:t>
            </a: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ЭТАП</a:t>
            </a:r>
          </a:p>
          <a:p>
            <a:pPr algn="ctr">
              <a:defRPr/>
            </a:pP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(игра « Какая дорожка короче, какая длиннее»)</a:t>
            </a:r>
            <a:endParaRPr lang="ru-RU" sz="2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500063" y="6357938"/>
            <a:ext cx="500062" cy="357187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14348" y="4143380"/>
            <a:ext cx="521497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Михайло  Иванович</a:t>
            </a:r>
            <a:r>
              <a:rPr lang="ru-RU" dirty="0" smtClean="0"/>
              <a:t>: Здравствуйте, ребята. У нас с Настасьей Петровной весной появился Мишутка. А вы знаете, как называются детеныши лесных животных?</a:t>
            </a:r>
          </a:p>
          <a:p>
            <a:r>
              <a:rPr lang="ru-RU" b="1" dirty="0" smtClean="0"/>
              <a:t>Дети</a:t>
            </a:r>
            <a:r>
              <a:rPr lang="ru-RU" dirty="0" smtClean="0"/>
              <a:t>: Да, знаем.</a:t>
            </a:r>
          </a:p>
          <a:p>
            <a:r>
              <a:rPr lang="ru-RU" b="1" dirty="0" smtClean="0"/>
              <a:t>Михайло Иванович</a:t>
            </a:r>
            <a:r>
              <a:rPr lang="ru-RU" dirty="0" smtClean="0"/>
              <a:t>: Давайте, поиграем.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38" y="3643313"/>
            <a:ext cx="78581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defRPr/>
            </a:pPr>
            <a:endParaRPr lang="ru-RU" sz="1600" b="1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1071546"/>
            <a:ext cx="7929618" cy="571504"/>
          </a:xfrm>
          <a:prstGeom prst="roundRect">
            <a:avLst/>
          </a:prstGeom>
          <a:gradFill flip="none" rotWithShape="1">
            <a:gsLst>
              <a:gs pos="9100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  <a:ln w="41275" cmpd="thinThick">
            <a:solidFill>
              <a:schemeClr val="tx2">
                <a:lumMod val="60000"/>
                <a:lumOff val="4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prstMaterial="dkEdge"/>
          </a:bodyPr>
          <a:lstStyle/>
          <a:p>
            <a:pPr algn="ctr">
              <a:defRPr/>
            </a:pPr>
            <a:r>
              <a:rPr lang="ru-RU" sz="20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ОСНОВНОЙ  </a:t>
            </a: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ЭТАП</a:t>
            </a:r>
          </a:p>
          <a:p>
            <a:pPr algn="ctr">
              <a:defRPr/>
            </a:pPr>
            <a:r>
              <a:rPr lang="ru-RU" sz="2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(игра «Путаница») </a:t>
            </a:r>
            <a:endParaRPr lang="ru-RU" sz="20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1716549"/>
            <a:ext cx="83581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Михайло Иванович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Картинки с животными перепутались. Помогите  детенышам  отыскать своих мам.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(белка – бельчонок; медведица – медвежонок; волчица – волчонок;  лиса – лисенок; ежиха – ежонок и т. д.)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Воспитатель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Ира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назови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маму и детеныша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Кира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Бельчонок и мама белка.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ea typeface="Calibri" pitchFamily="34" charset="0"/>
                <a:cs typeface="Times New Roman" pitchFamily="18" charset="0"/>
              </a:rPr>
              <a:t>Михайло Иванович</a:t>
            </a:r>
            <a:r>
              <a:rPr lang="ru-RU" sz="1600" dirty="0" smtClean="0">
                <a:ea typeface="Calibri" pitchFamily="34" charset="0"/>
                <a:cs typeface="Times New Roman" pitchFamily="18" charset="0"/>
              </a:rPr>
              <a:t>: Молодцы, ребята.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5621</TotalTime>
  <Words>1272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palmstation1</dc:creator>
  <cp:lastModifiedBy>Авур</cp:lastModifiedBy>
  <cp:revision>683</cp:revision>
  <dcterms:created xsi:type="dcterms:W3CDTF">2010-12-07T16:52:04Z</dcterms:created>
  <dcterms:modified xsi:type="dcterms:W3CDTF">2014-02-17T03:29:15Z</dcterms:modified>
</cp:coreProperties>
</file>