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6" r:id="rId3"/>
    <p:sldId id="287" r:id="rId4"/>
    <p:sldId id="288" r:id="rId5"/>
    <p:sldId id="278" r:id="rId6"/>
    <p:sldId id="267" r:id="rId7"/>
    <p:sldId id="298" r:id="rId8"/>
    <p:sldId id="281" r:id="rId9"/>
    <p:sldId id="259" r:id="rId10"/>
    <p:sldId id="289" r:id="rId11"/>
    <p:sldId id="297" r:id="rId12"/>
    <p:sldId id="299" r:id="rId13"/>
    <p:sldId id="302" r:id="rId14"/>
    <p:sldId id="300" r:id="rId15"/>
    <p:sldId id="301" r:id="rId16"/>
    <p:sldId id="292" r:id="rId17"/>
    <p:sldId id="293" r:id="rId18"/>
    <p:sldId id="262" r:id="rId19"/>
    <p:sldId id="295"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p:cViewPr varScale="1">
        <p:scale>
          <a:sx n="72" d="100"/>
          <a:sy n="72" d="100"/>
        </p:scale>
        <p:origin x="-14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B065CB3-C9F4-4314-A488-E0C709B7BC83}" type="datetimeFigureOut">
              <a:rPr lang="ru-RU" smtClean="0"/>
              <a:pPr/>
              <a:t>14.02.2014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DAE5E23-B7E0-4686-B570-058DEE53C56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065CB3-C9F4-4314-A488-E0C709B7BC83}" type="datetimeFigureOut">
              <a:rPr lang="ru-RU" smtClean="0"/>
              <a:pPr/>
              <a:t>14.02.2014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E5E23-B7E0-4686-B570-058DEE53C5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065CB3-C9F4-4314-A488-E0C709B7BC83}" type="datetimeFigureOut">
              <a:rPr lang="ru-RU" smtClean="0"/>
              <a:pPr/>
              <a:t>14.02.2014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E5E23-B7E0-4686-B570-058DEE53C5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B065CB3-C9F4-4314-A488-E0C709B7BC83}" type="datetimeFigureOut">
              <a:rPr lang="ru-RU" smtClean="0"/>
              <a:pPr/>
              <a:t>14.02.2014</a:t>
            </a:fld>
            <a:endParaRPr lang="ru-RU"/>
          </a:p>
        </p:txBody>
      </p:sp>
      <p:sp>
        <p:nvSpPr>
          <p:cNvPr id="9" name="Номер слайда 8"/>
          <p:cNvSpPr>
            <a:spLocks noGrp="1"/>
          </p:cNvSpPr>
          <p:nvPr>
            <p:ph type="sldNum" sz="quarter" idx="15"/>
          </p:nvPr>
        </p:nvSpPr>
        <p:spPr/>
        <p:txBody>
          <a:bodyPr rtlCol="0"/>
          <a:lstStyle/>
          <a:p>
            <a:fld id="{FDAE5E23-B7E0-4686-B570-058DEE53C56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B065CB3-C9F4-4314-A488-E0C709B7BC83}" type="datetimeFigureOut">
              <a:rPr lang="ru-RU" smtClean="0"/>
              <a:pPr/>
              <a:t>14.02.2014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DAE5E23-B7E0-4686-B570-058DEE53C56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B065CB3-C9F4-4314-A488-E0C709B7BC83}" type="datetimeFigureOut">
              <a:rPr lang="ru-RU" smtClean="0"/>
              <a:pPr/>
              <a:t>14.02.2014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E5E23-B7E0-4686-B570-058DEE53C565}"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B065CB3-C9F4-4314-A488-E0C709B7BC83}" type="datetimeFigureOut">
              <a:rPr lang="ru-RU" smtClean="0"/>
              <a:pPr/>
              <a:t>14.02.2014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AE5E23-B7E0-4686-B570-058DEE53C565}"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B065CB3-C9F4-4314-A488-E0C709B7BC83}" type="datetimeFigureOut">
              <a:rPr lang="ru-RU" smtClean="0"/>
              <a:pPr/>
              <a:t>14.02.2014</a:t>
            </a:fld>
            <a:endParaRPr lang="ru-RU"/>
          </a:p>
        </p:txBody>
      </p:sp>
      <p:sp>
        <p:nvSpPr>
          <p:cNvPr id="7" name="Номер слайда 6"/>
          <p:cNvSpPr>
            <a:spLocks noGrp="1"/>
          </p:cNvSpPr>
          <p:nvPr>
            <p:ph type="sldNum" sz="quarter" idx="11"/>
          </p:nvPr>
        </p:nvSpPr>
        <p:spPr/>
        <p:txBody>
          <a:bodyPr rtlCol="0"/>
          <a:lstStyle/>
          <a:p>
            <a:fld id="{FDAE5E23-B7E0-4686-B570-058DEE53C56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065CB3-C9F4-4314-A488-E0C709B7BC83}" type="datetimeFigureOut">
              <a:rPr lang="ru-RU" smtClean="0"/>
              <a:pPr/>
              <a:t>14.02.2014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AE5E23-B7E0-4686-B570-058DEE53C5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B065CB3-C9F4-4314-A488-E0C709B7BC83}" type="datetimeFigureOut">
              <a:rPr lang="ru-RU" smtClean="0"/>
              <a:pPr/>
              <a:t>14.02.2014</a:t>
            </a:fld>
            <a:endParaRPr lang="ru-RU"/>
          </a:p>
        </p:txBody>
      </p:sp>
      <p:sp>
        <p:nvSpPr>
          <p:cNvPr id="22" name="Номер слайда 21"/>
          <p:cNvSpPr>
            <a:spLocks noGrp="1"/>
          </p:cNvSpPr>
          <p:nvPr>
            <p:ph type="sldNum" sz="quarter" idx="15"/>
          </p:nvPr>
        </p:nvSpPr>
        <p:spPr/>
        <p:txBody>
          <a:bodyPr rtlCol="0"/>
          <a:lstStyle/>
          <a:p>
            <a:fld id="{FDAE5E23-B7E0-4686-B570-058DEE53C56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B065CB3-C9F4-4314-A488-E0C709B7BC83}" type="datetimeFigureOut">
              <a:rPr lang="ru-RU" smtClean="0"/>
              <a:pPr/>
              <a:t>14.02.2014</a:t>
            </a:fld>
            <a:endParaRPr lang="ru-RU"/>
          </a:p>
        </p:txBody>
      </p:sp>
      <p:sp>
        <p:nvSpPr>
          <p:cNvPr id="18" name="Номер слайда 17"/>
          <p:cNvSpPr>
            <a:spLocks noGrp="1"/>
          </p:cNvSpPr>
          <p:nvPr>
            <p:ph type="sldNum" sz="quarter" idx="11"/>
          </p:nvPr>
        </p:nvSpPr>
        <p:spPr/>
        <p:txBody>
          <a:bodyPr rtlCol="0"/>
          <a:lstStyle/>
          <a:p>
            <a:fld id="{FDAE5E23-B7E0-4686-B570-058DEE53C56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B065CB3-C9F4-4314-A488-E0C709B7BC83}" type="datetimeFigureOut">
              <a:rPr lang="ru-RU" smtClean="0"/>
              <a:pPr/>
              <a:t>14.02.2014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AE5E23-B7E0-4686-B570-058DEE53C56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AF%D0%B7%D1%8B%D0%BA" TargetMode="External"/><Relationship Id="rId2" Type="http://schemas.openxmlformats.org/officeDocument/2006/relationships/hyperlink" Target="http://ru.wikipedia.org/wiki/%D0%9E%D0%B1%D1%89%D0%B5%D0%BD%D0%B8%D0%B5"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836712"/>
            <a:ext cx="7851648" cy="4032448"/>
          </a:xfrm>
        </p:spPr>
        <p:txBody>
          <a:bodyPr>
            <a:noAutofit/>
          </a:bodyPr>
          <a:lstStyle/>
          <a:p>
            <a:pPr algn="r"/>
            <a:r>
              <a:rPr lang="ru-RU" sz="4800" dirty="0" smtClean="0">
                <a:solidFill>
                  <a:schemeClr val="accent3">
                    <a:lumMod val="75000"/>
                  </a:schemeClr>
                </a:solidFill>
                <a:latin typeface="Monotype Corsiva" pitchFamily="66" charset="0"/>
              </a:rPr>
              <a:t>Роль сказки в формировании связной речи детей старшего дошкольного возраста</a:t>
            </a:r>
            <a:r>
              <a:rPr lang="ru-RU" sz="4800" dirty="0" smtClean="0">
                <a:solidFill>
                  <a:srgbClr val="FFC000"/>
                </a:solidFill>
              </a:rPr>
              <a:t/>
            </a:r>
            <a:br>
              <a:rPr lang="ru-RU" sz="4800" dirty="0" smtClean="0">
                <a:solidFill>
                  <a:srgbClr val="FFC000"/>
                </a:solidFill>
              </a:rPr>
            </a:br>
            <a:r>
              <a:rPr lang="ru-RU" sz="4800" dirty="0" smtClean="0">
                <a:solidFill>
                  <a:srgbClr val="00B050"/>
                </a:solidFill>
              </a:rPr>
              <a:t/>
            </a:r>
            <a:br>
              <a:rPr lang="ru-RU" sz="4800" dirty="0" smtClean="0">
                <a:solidFill>
                  <a:srgbClr val="00B050"/>
                </a:solidFill>
              </a:rPr>
            </a:br>
            <a:r>
              <a:rPr lang="ru-RU" sz="1600" dirty="0" smtClean="0">
                <a:solidFill>
                  <a:schemeClr val="accent6">
                    <a:lumMod val="50000"/>
                  </a:schemeClr>
                </a:solidFill>
              </a:rPr>
              <a:t>Презентацию подготовила</a:t>
            </a:r>
            <a:br>
              <a:rPr lang="ru-RU" sz="1600" dirty="0" smtClean="0">
                <a:solidFill>
                  <a:schemeClr val="accent6">
                    <a:lumMod val="50000"/>
                  </a:schemeClr>
                </a:solidFill>
              </a:rPr>
            </a:br>
            <a:r>
              <a:rPr lang="ru-RU" sz="1600" dirty="0" smtClean="0">
                <a:solidFill>
                  <a:schemeClr val="accent6">
                    <a:lumMod val="50000"/>
                  </a:schemeClr>
                </a:solidFill>
              </a:rPr>
              <a:t> воспитатель </a:t>
            </a:r>
            <a:r>
              <a:rPr lang="ru-RU" sz="1600" dirty="0" err="1" smtClean="0">
                <a:solidFill>
                  <a:schemeClr val="accent6">
                    <a:lumMod val="50000"/>
                  </a:schemeClr>
                </a:solidFill>
              </a:rPr>
              <a:t>гр.№</a:t>
            </a:r>
            <a:r>
              <a:rPr lang="ru-RU" sz="1600" dirty="0" smtClean="0">
                <a:solidFill>
                  <a:schemeClr val="accent6">
                    <a:lumMod val="50000"/>
                  </a:schemeClr>
                </a:solidFill>
              </a:rPr>
              <a:t> 7 </a:t>
            </a:r>
            <a:br>
              <a:rPr lang="ru-RU" sz="1600" dirty="0" smtClean="0">
                <a:solidFill>
                  <a:schemeClr val="accent6">
                    <a:lumMod val="50000"/>
                  </a:schemeClr>
                </a:solidFill>
              </a:rPr>
            </a:br>
            <a:r>
              <a:rPr lang="ru-RU" sz="1600" dirty="0" smtClean="0">
                <a:solidFill>
                  <a:schemeClr val="accent6">
                    <a:lumMod val="50000"/>
                  </a:schemeClr>
                </a:solidFill>
              </a:rPr>
              <a:t>Белова Юлия Анатольевна</a:t>
            </a:r>
            <a:endParaRPr lang="ru-RU" sz="16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628800"/>
            <a:ext cx="3456384" cy="3659832"/>
          </a:xfrm>
        </p:spPr>
        <p:txBody>
          <a:bodyPr>
            <a:noAutofit/>
          </a:bodyPr>
          <a:lstStyle/>
          <a:p>
            <a:pPr algn="ctr"/>
            <a:r>
              <a:rPr lang="ru-RU" sz="1800" dirty="0" smtClean="0">
                <a:solidFill>
                  <a:srgbClr val="FFFF00"/>
                </a:solidFill>
              </a:rPr>
              <a:t/>
            </a:r>
            <a:br>
              <a:rPr lang="ru-RU" sz="1800" dirty="0" smtClean="0">
                <a:solidFill>
                  <a:srgbClr val="FFFF00"/>
                </a:solidFill>
              </a:rPr>
            </a:br>
            <a:r>
              <a:rPr lang="ru-RU" sz="1800" dirty="0" smtClean="0">
                <a:solidFill>
                  <a:srgbClr val="FFFF00"/>
                </a:solidFill>
              </a:rPr>
              <a:t/>
            </a:r>
            <a:br>
              <a:rPr lang="ru-RU" sz="1800" dirty="0" smtClean="0">
                <a:solidFill>
                  <a:srgbClr val="FFFF00"/>
                </a:solidFill>
              </a:rPr>
            </a:br>
            <a:r>
              <a:rPr lang="ru-RU" sz="1800" dirty="0" smtClean="0">
                <a:solidFill>
                  <a:srgbClr val="FFFF00"/>
                </a:solidFill>
              </a:rPr>
              <a:t/>
            </a:r>
            <a:br>
              <a:rPr lang="ru-RU" sz="1800" dirty="0" smtClean="0">
                <a:solidFill>
                  <a:srgbClr val="FFFF00"/>
                </a:solidFill>
              </a:rPr>
            </a:br>
            <a:r>
              <a:rPr lang="ru-RU" sz="1800" dirty="0" smtClean="0">
                <a:solidFill>
                  <a:srgbClr val="FFFF00"/>
                </a:solidFill>
              </a:rPr>
              <a:t/>
            </a:r>
            <a:br>
              <a:rPr lang="ru-RU" sz="1800" dirty="0" smtClean="0">
                <a:solidFill>
                  <a:srgbClr val="FFFF00"/>
                </a:solidFill>
              </a:rPr>
            </a:br>
            <a:r>
              <a:rPr lang="ru-RU" sz="1800" dirty="0" smtClean="0">
                <a:solidFill>
                  <a:srgbClr val="002060"/>
                </a:solidFill>
              </a:rPr>
              <a:t>Основными формами связной речи является монолог и диалог.</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Исследователи выделяют четыре типа монолога:</a:t>
            </a:r>
            <a:br>
              <a:rPr lang="ru-RU" sz="1800" dirty="0" smtClean="0">
                <a:solidFill>
                  <a:srgbClr val="002060"/>
                </a:solidFill>
              </a:rPr>
            </a:br>
            <a:r>
              <a:rPr lang="ru-RU" sz="1800" dirty="0" smtClean="0">
                <a:solidFill>
                  <a:srgbClr val="002060"/>
                </a:solidFill>
              </a:rPr>
              <a:t>-описание;</a:t>
            </a:r>
            <a:br>
              <a:rPr lang="ru-RU" sz="1800" dirty="0" smtClean="0">
                <a:solidFill>
                  <a:srgbClr val="002060"/>
                </a:solidFill>
              </a:rPr>
            </a:br>
            <a:r>
              <a:rPr lang="ru-RU" sz="1800" dirty="0" smtClean="0">
                <a:solidFill>
                  <a:srgbClr val="002060"/>
                </a:solidFill>
              </a:rPr>
              <a:t>-повествование;</a:t>
            </a:r>
            <a:br>
              <a:rPr lang="ru-RU" sz="1800" dirty="0" smtClean="0">
                <a:solidFill>
                  <a:srgbClr val="002060"/>
                </a:solidFill>
              </a:rPr>
            </a:br>
            <a:r>
              <a:rPr lang="ru-RU" sz="1800" dirty="0" smtClean="0">
                <a:solidFill>
                  <a:srgbClr val="002060"/>
                </a:solidFill>
              </a:rPr>
              <a:t>-рассуждение;</a:t>
            </a:r>
            <a:br>
              <a:rPr lang="ru-RU" sz="1800" dirty="0" smtClean="0">
                <a:solidFill>
                  <a:srgbClr val="002060"/>
                </a:solidFill>
              </a:rPr>
            </a:br>
            <a:r>
              <a:rPr lang="ru-RU" sz="1800" dirty="0" smtClean="0">
                <a:solidFill>
                  <a:srgbClr val="002060"/>
                </a:solidFill>
              </a:rPr>
              <a:t>-контаминацию (смешанные тексты).</a:t>
            </a:r>
            <a:br>
              <a:rPr lang="ru-RU" sz="1800" dirty="0" smtClean="0">
                <a:solidFill>
                  <a:srgbClr val="002060"/>
                </a:solidFill>
              </a:rPr>
            </a:br>
            <a:r>
              <a:rPr lang="ru-RU" sz="1800" dirty="0" smtClean="0">
                <a:solidFill>
                  <a:srgbClr val="002060"/>
                </a:solidFill>
              </a:rPr>
              <a:t>Для дошкольного возраста характерны именно </a:t>
            </a:r>
            <a:r>
              <a:rPr lang="ru-RU" sz="1800" dirty="0" err="1" smtClean="0">
                <a:solidFill>
                  <a:srgbClr val="002060"/>
                </a:solidFill>
              </a:rPr>
              <a:t>контаминированные</a:t>
            </a:r>
            <a:r>
              <a:rPr lang="ru-RU" sz="1800" dirty="0" smtClean="0">
                <a:solidFill>
                  <a:srgbClr val="002060"/>
                </a:solidFill>
              </a:rPr>
              <a:t> тексты.</a:t>
            </a:r>
            <a:br>
              <a:rPr lang="ru-RU" sz="1800" dirty="0" smtClean="0">
                <a:solidFill>
                  <a:srgbClr val="002060"/>
                </a:solidFill>
              </a:rPr>
            </a:br>
            <a:endParaRPr lang="ru-RU" sz="1800" dirty="0">
              <a:solidFill>
                <a:srgbClr val="002060"/>
              </a:solidFill>
            </a:endParaRPr>
          </a:p>
        </p:txBody>
      </p:sp>
      <p:pic>
        <p:nvPicPr>
          <p:cNvPr id="4" name="Picture 3" descr="C:\Users\User\Downloads\c60c5aea2783.jpg"/>
          <p:cNvPicPr>
            <a:picLocks noChangeAspect="1" noChangeArrowheads="1"/>
          </p:cNvPicPr>
          <p:nvPr/>
        </p:nvPicPr>
        <p:blipFill>
          <a:blip r:embed="rId2" cstate="print"/>
          <a:srcRect/>
          <a:stretch>
            <a:fillRect/>
          </a:stretch>
        </p:blipFill>
        <p:spPr bwMode="auto">
          <a:xfrm>
            <a:off x="4283968" y="1556792"/>
            <a:ext cx="4442793" cy="33843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4211960" y="3284984"/>
            <a:ext cx="4317104" cy="2867744"/>
          </a:xfrm>
        </p:spPr>
        <p:txBody>
          <a:bodyPr>
            <a:normAutofit fontScale="90000"/>
          </a:bodyPr>
          <a:lstStyle/>
          <a:p>
            <a:pPr algn="ctr"/>
            <a:r>
              <a:rPr lang="ru-RU" sz="2000" i="1" dirty="0" smtClean="0">
                <a:solidFill>
                  <a:srgbClr val="002060"/>
                </a:solidFill>
              </a:rPr>
              <a:t>Использование художественной литературы как средства развития связной речи у дошкольников.</a:t>
            </a:r>
            <a:r>
              <a:rPr lang="ru-RU" sz="2000" dirty="0" smtClean="0">
                <a:solidFill>
                  <a:srgbClr val="002060"/>
                </a:solidFill>
              </a:rPr>
              <a:t/>
            </a:r>
            <a:br>
              <a:rPr lang="ru-RU" sz="2000" dirty="0" smtClean="0">
                <a:solidFill>
                  <a:srgbClr val="002060"/>
                </a:solidFill>
              </a:rPr>
            </a:br>
            <a:r>
              <a:rPr lang="ru-RU" sz="2800" dirty="0" smtClean="0">
                <a:solidFill>
                  <a:srgbClr val="002060"/>
                </a:solidFill>
              </a:rPr>
              <a:t/>
            </a:r>
            <a:br>
              <a:rPr lang="ru-RU" sz="2800" dirty="0" smtClean="0">
                <a:solidFill>
                  <a:srgbClr val="002060"/>
                </a:solidFill>
              </a:rPr>
            </a:br>
            <a:r>
              <a:rPr lang="ru-RU" sz="1600" dirty="0" smtClean="0">
                <a:solidFill>
                  <a:srgbClr val="002060"/>
                </a:solidFill>
              </a:rPr>
              <a:t>Бывает, что взрослые и даже педагоги недопонимают, насколько обширен этот материал, и полагают, будто он может быть усвоен ребенком  в повседневном общении со взрослыми и с книгой. Но этого недостаточно: необходима система обогащения и развития речи детей. </a:t>
            </a:r>
            <a:br>
              <a:rPr lang="ru-RU" sz="1600" dirty="0" smtClean="0">
                <a:solidFill>
                  <a:srgbClr val="002060"/>
                </a:solidFill>
              </a:rPr>
            </a:br>
            <a:r>
              <a:rPr lang="ru-RU" sz="1600" dirty="0" smtClean="0">
                <a:solidFill>
                  <a:srgbClr val="002060"/>
                </a:solidFill>
              </a:rPr>
              <a:t>Нужна планомерная работа, четко и определенно дозирующая материал по обогащению словаря, по построению синтаксических конструкций, по формированию умений составления связного текста – во всем этом может нам помочь использование в процессе развития речи произведений художественной литературы и, конечно же, сказок.</a:t>
            </a:r>
            <a:br>
              <a:rPr lang="ru-RU" sz="1600" dirty="0" smtClean="0">
                <a:solidFill>
                  <a:srgbClr val="002060"/>
                </a:solidFill>
              </a:rPr>
            </a:br>
            <a:r>
              <a:rPr lang="ru-RU" sz="1800" dirty="0" smtClean="0"/>
              <a:t> </a:t>
            </a:r>
            <a:br>
              <a:rPr lang="ru-RU" sz="1800" dirty="0" smtClean="0"/>
            </a:br>
            <a:endParaRPr lang="ru-RU" sz="1800" dirty="0"/>
          </a:p>
        </p:txBody>
      </p:sp>
      <p:pic>
        <p:nvPicPr>
          <p:cNvPr id="3" name="Picture 2" descr="J:\Нечистая сила в русских сказках\баба-яга кощей.jpg"/>
          <p:cNvPicPr>
            <a:picLocks noChangeAspect="1" noChangeArrowheads="1"/>
          </p:cNvPicPr>
          <p:nvPr/>
        </p:nvPicPr>
        <p:blipFill>
          <a:blip r:embed="rId2" cstate="print"/>
          <a:srcRect/>
          <a:stretch>
            <a:fillRect/>
          </a:stretch>
        </p:blipFill>
        <p:spPr bwMode="auto">
          <a:xfrm>
            <a:off x="179512" y="260648"/>
            <a:ext cx="4032448" cy="30243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4"/>
            <a:ext cx="7851648" cy="4320480"/>
          </a:xfrm>
        </p:spPr>
        <p:txBody>
          <a:bodyPr>
            <a:normAutofit fontScale="90000"/>
          </a:bodyPr>
          <a:lstStyle/>
          <a:p>
            <a:r>
              <a:rPr lang="ru-RU" sz="1800" dirty="0" smtClean="0">
                <a:solidFill>
                  <a:srgbClr val="002060"/>
                </a:solidFill>
              </a:rPr>
              <a:t>Дети дошкольного возраста – слушатели, а не читатели, сказки доносит до них педагог, поэтому владение им навыками выразительного чтения приобретает особое значение.</a:t>
            </a:r>
            <a:br>
              <a:rPr lang="ru-RU" sz="1800" dirty="0" smtClean="0">
                <a:solidFill>
                  <a:srgbClr val="002060"/>
                </a:solidFill>
              </a:rPr>
            </a:br>
            <a:r>
              <a:rPr lang="ru-RU" sz="1800" dirty="0" smtClean="0">
                <a:solidFill>
                  <a:srgbClr val="002060"/>
                </a:solidFill>
              </a:rPr>
              <a:t>Перед воспитателем стоит сложная задача – каждую сказку донести до детей как произведение искусства, раскрыть ее замысел, заразить слушателей эмоциональным отношением к сказочным персонажам, их чувствам, поступкам или к лирическим переживаниям автора. А для этого необходимо самому воспитателю, прежде чем знакомить детей со сказкой, понять и прочувствовать ее, суметь проанализировать со стороны содержания и художественной формы. И, конечно, педагог должен владеть техникой чтения и рассказывания – четкой дикцией, средствами интонационной выразительности (правильно расставлять логические ударения, паузы, владеть темпом, умея ускорять или замедлять его, в нужных местах повышать или понижать голос).</a:t>
            </a:r>
            <a:br>
              <a:rPr lang="ru-RU" sz="1800" dirty="0" smtClean="0">
                <a:solidFill>
                  <a:srgbClr val="002060"/>
                </a:solidFill>
              </a:rPr>
            </a:br>
            <a:endParaRPr lang="ru-RU" sz="18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4182616" cy="4577680"/>
          </a:xfrm>
        </p:spPr>
        <p:txBody>
          <a:bodyPr>
            <a:normAutofit fontScale="90000"/>
          </a:bodyPr>
          <a:lstStyle/>
          <a:p>
            <a:pPr algn="just"/>
            <a:r>
              <a:rPr lang="ru-RU" sz="2000" dirty="0" smtClean="0">
                <a:solidFill>
                  <a:srgbClr val="002060"/>
                </a:solidFill>
              </a:rPr>
              <a:t>Подготовка дошкольников к восприятию новой сказки осуществляется по-разному.</a:t>
            </a:r>
            <a:br>
              <a:rPr lang="ru-RU" sz="2000" dirty="0" smtClean="0">
                <a:solidFill>
                  <a:srgbClr val="002060"/>
                </a:solidFill>
              </a:rPr>
            </a:br>
            <a:r>
              <a:rPr lang="ru-RU" sz="2000" dirty="0" smtClean="0">
                <a:solidFill>
                  <a:srgbClr val="002060"/>
                </a:solidFill>
              </a:rPr>
              <a:t> </a:t>
            </a:r>
            <a:br>
              <a:rPr lang="ru-RU" sz="2000" dirty="0" smtClean="0">
                <a:solidFill>
                  <a:srgbClr val="002060"/>
                </a:solidFill>
              </a:rPr>
            </a:br>
            <a:r>
              <a:rPr lang="ru-RU" sz="1300" dirty="0" smtClean="0">
                <a:solidFill>
                  <a:srgbClr val="002060"/>
                </a:solidFill>
              </a:rPr>
              <a:t>1.  Воспитатель помещает в книжном уголке новую книгу, если есть возможность, - отдельно рисунки художников к этому произведению. Дети, рассматривая иллюстрации, пытаются определить, что это за книга, о чем она. В начале занятия педагог расспрашивает детей об их предположениях, хвалит за наблюдательность, догадливость. Называет произведение.</a:t>
            </a:r>
            <a:br>
              <a:rPr lang="ru-RU" sz="1300" dirty="0" smtClean="0">
                <a:solidFill>
                  <a:srgbClr val="002060"/>
                </a:solidFill>
              </a:rPr>
            </a:br>
            <a:r>
              <a:rPr lang="ru-RU" sz="1300" dirty="0" smtClean="0">
                <a:solidFill>
                  <a:srgbClr val="002060"/>
                </a:solidFill>
              </a:rPr>
              <a:t>2.  Педагог демонстрирует игрушки, предметы, имеющие отношение к содержанию сказки, помогает запомнить их названия, объясняет назначение, рассказывает об особенностях.</a:t>
            </a:r>
            <a:br>
              <a:rPr lang="ru-RU" sz="1300" dirty="0" smtClean="0">
                <a:solidFill>
                  <a:srgbClr val="002060"/>
                </a:solidFill>
              </a:rPr>
            </a:br>
            <a:r>
              <a:rPr lang="ru-RU" sz="1300" dirty="0" smtClean="0">
                <a:solidFill>
                  <a:srgbClr val="002060"/>
                </a:solidFill>
              </a:rPr>
              <a:t>3.  Воспитатель проводит специальное речевое упражнение, помогающее детям осваивать новые слова. Предлагает детям самим придумать слова, характеризующие очень крупные предметы. Просит заканчивать фразы, которые она будет произносить (У кота усы, у тигра? – усищи, у кота лапа, у льва? – лапища»). </a:t>
            </a:r>
            <a:endParaRPr lang="ru-RU" sz="1300" dirty="0">
              <a:solidFill>
                <a:srgbClr val="002060"/>
              </a:solidFill>
            </a:endParaRPr>
          </a:p>
        </p:txBody>
      </p:sp>
      <p:pic>
        <p:nvPicPr>
          <p:cNvPr id="3074" name="Picture 2" descr="J:\74213433_deti_chitayut.jpg"/>
          <p:cNvPicPr>
            <a:picLocks noChangeAspect="1" noChangeArrowheads="1"/>
          </p:cNvPicPr>
          <p:nvPr/>
        </p:nvPicPr>
        <p:blipFill>
          <a:blip r:embed="rId2" cstate="print"/>
          <a:srcRect/>
          <a:stretch>
            <a:fillRect/>
          </a:stretch>
        </p:blipFill>
        <p:spPr bwMode="auto">
          <a:xfrm>
            <a:off x="4860032" y="1772816"/>
            <a:ext cx="3960440" cy="33843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7851648" cy="3960440"/>
          </a:xfrm>
        </p:spPr>
        <p:txBody>
          <a:bodyPr>
            <a:normAutofit fontScale="90000"/>
          </a:bodyPr>
          <a:lstStyle/>
          <a:p>
            <a:pPr algn="l"/>
            <a:r>
              <a:rPr lang="ru-RU" sz="2000" dirty="0" smtClean="0">
                <a:solidFill>
                  <a:srgbClr val="002060"/>
                </a:solidFill>
              </a:rPr>
              <a:t>М.М.Конина выделяет несколько типов занятий:</a:t>
            </a:r>
            <a:br>
              <a:rPr lang="ru-RU" sz="2000" dirty="0" smtClean="0">
                <a:solidFill>
                  <a:srgbClr val="002060"/>
                </a:solidFill>
              </a:rPr>
            </a:br>
            <a:r>
              <a:rPr lang="ru-RU" sz="1300" dirty="0" smtClean="0">
                <a:solidFill>
                  <a:srgbClr val="002060"/>
                </a:solidFill>
              </a:rPr>
              <a:t/>
            </a:r>
            <a:br>
              <a:rPr lang="ru-RU" sz="1300" dirty="0" smtClean="0">
                <a:solidFill>
                  <a:srgbClr val="002060"/>
                </a:solidFill>
              </a:rPr>
            </a:br>
            <a:r>
              <a:rPr lang="ru-RU" sz="1300" dirty="0" smtClean="0">
                <a:solidFill>
                  <a:srgbClr val="002060"/>
                </a:solidFill>
              </a:rPr>
              <a:t>1. Чтение или рассказывание одного произведения.</a:t>
            </a:r>
            <a:br>
              <a:rPr lang="ru-RU" sz="1300" dirty="0" smtClean="0">
                <a:solidFill>
                  <a:srgbClr val="002060"/>
                </a:solidFill>
              </a:rPr>
            </a:br>
            <a:r>
              <a:rPr lang="ru-RU" sz="1300" dirty="0" smtClean="0">
                <a:solidFill>
                  <a:srgbClr val="002060"/>
                </a:solidFill>
              </a:rPr>
              <a:t>2. Чтение нескольких произведений, объединенных единой тематикой или единством образов. Можно объединять произведения одного жанра или несколько жанров. На таких занятиях объединяют новый и уже знакомый материал.</a:t>
            </a:r>
            <a:br>
              <a:rPr lang="ru-RU" sz="1300" dirty="0" smtClean="0">
                <a:solidFill>
                  <a:srgbClr val="002060"/>
                </a:solidFill>
              </a:rPr>
            </a:br>
            <a:r>
              <a:rPr lang="ru-RU" sz="1300" dirty="0" smtClean="0">
                <a:solidFill>
                  <a:srgbClr val="002060"/>
                </a:solidFill>
              </a:rPr>
              <a:t>3.Объединение произведений, принадлежащих к разным видам искусства:</a:t>
            </a:r>
            <a:br>
              <a:rPr lang="ru-RU" sz="1300" dirty="0" smtClean="0">
                <a:solidFill>
                  <a:srgbClr val="002060"/>
                </a:solidFill>
              </a:rPr>
            </a:br>
            <a:r>
              <a:rPr lang="ru-RU" sz="1300" dirty="0" smtClean="0">
                <a:solidFill>
                  <a:srgbClr val="002060"/>
                </a:solidFill>
              </a:rPr>
              <a:t>- чтение литературного произведения и рассматривание репродукций с картины известного художника;</a:t>
            </a:r>
            <a:br>
              <a:rPr lang="ru-RU" sz="1300" dirty="0" smtClean="0">
                <a:solidFill>
                  <a:srgbClr val="002060"/>
                </a:solidFill>
              </a:rPr>
            </a:br>
            <a:r>
              <a:rPr lang="ru-RU" sz="1300" dirty="0" smtClean="0">
                <a:solidFill>
                  <a:srgbClr val="002060"/>
                </a:solidFill>
              </a:rPr>
              <a:t>- чтение в сочетании с музыкой.</a:t>
            </a:r>
            <a:br>
              <a:rPr lang="ru-RU" sz="1300" dirty="0" smtClean="0">
                <a:solidFill>
                  <a:srgbClr val="002060"/>
                </a:solidFill>
              </a:rPr>
            </a:br>
            <a:r>
              <a:rPr lang="ru-RU" sz="1300" dirty="0" smtClean="0">
                <a:solidFill>
                  <a:srgbClr val="002060"/>
                </a:solidFill>
              </a:rPr>
              <a:t>4. Чтение и рассказывание с использованием наглядного материала:</a:t>
            </a:r>
            <a:br>
              <a:rPr lang="ru-RU" sz="1300" dirty="0" smtClean="0">
                <a:solidFill>
                  <a:srgbClr val="002060"/>
                </a:solidFill>
              </a:rPr>
            </a:br>
            <a:r>
              <a:rPr lang="ru-RU" sz="1300" dirty="0" smtClean="0">
                <a:solidFill>
                  <a:srgbClr val="002060"/>
                </a:solidFill>
              </a:rPr>
              <a:t>- чтение и рассказывание с игрушками (сопровождается показом игрушек и действий с ними);</a:t>
            </a:r>
            <a:br>
              <a:rPr lang="ru-RU" sz="1300" dirty="0" smtClean="0">
                <a:solidFill>
                  <a:srgbClr val="002060"/>
                </a:solidFill>
              </a:rPr>
            </a:br>
            <a:r>
              <a:rPr lang="ru-RU" sz="1300" dirty="0" smtClean="0">
                <a:solidFill>
                  <a:srgbClr val="002060"/>
                </a:solidFill>
              </a:rPr>
              <a:t>- настольный театр (картонный или фанерный, например по сказке «Репка»);</a:t>
            </a:r>
            <a:br>
              <a:rPr lang="ru-RU" sz="1300" dirty="0" smtClean="0">
                <a:solidFill>
                  <a:srgbClr val="002060"/>
                </a:solidFill>
              </a:rPr>
            </a:br>
            <a:r>
              <a:rPr lang="ru-RU" sz="1300" dirty="0" smtClean="0">
                <a:solidFill>
                  <a:srgbClr val="002060"/>
                </a:solidFill>
              </a:rPr>
              <a:t>- кукольный и теневой театр, </a:t>
            </a:r>
            <a:r>
              <a:rPr lang="ru-RU" sz="1300" dirty="0" err="1" smtClean="0">
                <a:solidFill>
                  <a:srgbClr val="002060"/>
                </a:solidFill>
              </a:rPr>
              <a:t>фланелеграф</a:t>
            </a:r>
            <a:r>
              <a:rPr lang="ru-RU" sz="1300" dirty="0" smtClean="0">
                <a:solidFill>
                  <a:srgbClr val="002060"/>
                </a:solidFill>
              </a:rPr>
              <a:t>;</a:t>
            </a:r>
            <a:br>
              <a:rPr lang="ru-RU" sz="1300" dirty="0" smtClean="0">
                <a:solidFill>
                  <a:srgbClr val="002060"/>
                </a:solidFill>
              </a:rPr>
            </a:br>
            <a:r>
              <a:rPr lang="ru-RU" sz="1300" dirty="0" smtClean="0">
                <a:solidFill>
                  <a:srgbClr val="002060"/>
                </a:solidFill>
              </a:rPr>
              <a:t>-  диафильмы, диапозитивы, кинофильмы.</a:t>
            </a:r>
            <a:br>
              <a:rPr lang="ru-RU" sz="1300" dirty="0" smtClean="0">
                <a:solidFill>
                  <a:srgbClr val="002060"/>
                </a:solidFill>
              </a:rPr>
            </a:br>
            <a:r>
              <a:rPr lang="ru-RU" sz="1300" dirty="0" smtClean="0">
                <a:solidFill>
                  <a:srgbClr val="002060"/>
                </a:solidFill>
              </a:rPr>
              <a:t>5. Чтение как часть занятия по развитию речи:</a:t>
            </a:r>
            <a:br>
              <a:rPr lang="ru-RU" sz="1300" dirty="0" smtClean="0">
                <a:solidFill>
                  <a:srgbClr val="002060"/>
                </a:solidFill>
              </a:rPr>
            </a:br>
            <a:r>
              <a:rPr lang="ru-RU" sz="1300" dirty="0" smtClean="0">
                <a:solidFill>
                  <a:srgbClr val="002060"/>
                </a:solidFill>
              </a:rPr>
              <a:t>-  оно может быть логически связано с содержанием занятия;</a:t>
            </a:r>
            <a:br>
              <a:rPr lang="ru-RU" sz="1300" dirty="0" smtClean="0">
                <a:solidFill>
                  <a:srgbClr val="002060"/>
                </a:solidFill>
              </a:rPr>
            </a:br>
            <a:r>
              <a:rPr lang="ru-RU" sz="1300" dirty="0" smtClean="0">
                <a:solidFill>
                  <a:srgbClr val="002060"/>
                </a:solidFill>
              </a:rPr>
              <a:t>- чтение может быть самостоятельной частью занятия.</a:t>
            </a:r>
            <a:br>
              <a:rPr lang="ru-RU" sz="1300" dirty="0" smtClean="0">
                <a:solidFill>
                  <a:srgbClr val="002060"/>
                </a:solidFill>
              </a:rPr>
            </a:br>
            <a:r>
              <a:rPr lang="ru-RU" sz="1300" dirty="0" smtClean="0">
                <a:solidFill>
                  <a:srgbClr val="002060"/>
                </a:solidFill>
              </a:rPr>
              <a:t>В методике занятий следует выделить такие вопросы, как подготовка к занятию и методические требования к нему, беседа о прочитанном, повторное чтение, использование иллюстраций.</a:t>
            </a:r>
            <a:endParaRPr lang="ru-RU" sz="1300" dirty="0">
              <a:solidFill>
                <a:srgbClr val="002060"/>
              </a:solidFill>
            </a:endParaRPr>
          </a:p>
        </p:txBody>
      </p:sp>
      <p:pic>
        <p:nvPicPr>
          <p:cNvPr id="5122" name="Picture 2" descr="H:\7 группа 12-14г\7 гр. фото\7 гр.театрализованная деятельность\P1170274.JPG"/>
          <p:cNvPicPr>
            <a:picLocks noChangeAspect="1" noChangeArrowheads="1"/>
          </p:cNvPicPr>
          <p:nvPr/>
        </p:nvPicPr>
        <p:blipFill>
          <a:blip r:embed="rId2" cstate="print"/>
          <a:srcRect/>
          <a:stretch>
            <a:fillRect/>
          </a:stretch>
        </p:blipFill>
        <p:spPr bwMode="auto">
          <a:xfrm>
            <a:off x="4572000" y="4221088"/>
            <a:ext cx="3096344" cy="23316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04664"/>
            <a:ext cx="7851648" cy="648072"/>
          </a:xfrm>
        </p:spPr>
        <p:txBody>
          <a:bodyPr>
            <a:normAutofit/>
          </a:bodyPr>
          <a:lstStyle/>
          <a:p>
            <a:r>
              <a:rPr lang="ru-RU" sz="1800" dirty="0" smtClean="0">
                <a:solidFill>
                  <a:schemeClr val="accent1">
                    <a:lumMod val="50000"/>
                  </a:schemeClr>
                </a:solidFill>
              </a:rPr>
              <a:t>приемы, которые являются наиболее эффективными в беседах по сказкам</a:t>
            </a:r>
            <a:r>
              <a:rPr lang="ru-RU" sz="1400" dirty="0" smtClean="0"/>
              <a:t>.</a:t>
            </a:r>
            <a:endParaRPr lang="ru-RU" sz="1400" dirty="0"/>
          </a:p>
        </p:txBody>
      </p:sp>
      <p:sp>
        <p:nvSpPr>
          <p:cNvPr id="3" name="Подзаголовок 2"/>
          <p:cNvSpPr>
            <a:spLocks noGrp="1"/>
          </p:cNvSpPr>
          <p:nvPr>
            <p:ph type="subTitle" idx="1"/>
          </p:nvPr>
        </p:nvSpPr>
        <p:spPr>
          <a:xfrm>
            <a:off x="533400" y="1484784"/>
            <a:ext cx="7854696" cy="3496352"/>
          </a:xfrm>
        </p:spPr>
        <p:txBody>
          <a:bodyPr>
            <a:normAutofit fontScale="40000" lnSpcReduction="20000"/>
          </a:bodyPr>
          <a:lstStyle/>
          <a:p>
            <a:pPr marL="457200" indent="-457200"/>
            <a:r>
              <a:rPr lang="ru-RU" sz="3400" dirty="0" smtClean="0"/>
              <a:t>1. Вопросы. Они должны быть разнообразными по своей направленности. Они помогают детям точнее охарактеризовать героев сказки, помочь детям почувствовать главную идею произведения.</a:t>
            </a:r>
          </a:p>
          <a:p>
            <a:pPr marL="457200" indent="-457200">
              <a:buAutoNum type="arabicPeriod"/>
            </a:pPr>
            <a:endParaRPr lang="ru-RU" sz="3400" dirty="0" smtClean="0"/>
          </a:p>
          <a:p>
            <a:pPr marL="342900" indent="-342900" algn="l"/>
            <a:r>
              <a:rPr lang="ru-RU" sz="3400" dirty="0" smtClean="0"/>
              <a:t> 2. Рассматривание иллюстраций и накапливание у дошкольников представлений о том, как рисунки художников помогают понять произведение.</a:t>
            </a:r>
          </a:p>
          <a:p>
            <a:pPr algn="l"/>
            <a:r>
              <a:rPr lang="ru-RU" sz="3400" dirty="0" smtClean="0"/>
              <a:t>3. Словесные зарисовки. Детям предлагают вообразить себя художниками-иллюстраторами, подумать и рассказать, какие картинки они хотели бы нарисовать к сказке.</a:t>
            </a:r>
          </a:p>
          <a:p>
            <a:pPr algn="l"/>
            <a:endParaRPr lang="ru-RU" sz="3400" dirty="0" smtClean="0"/>
          </a:p>
          <a:p>
            <a:pPr algn="l"/>
            <a:r>
              <a:rPr lang="ru-RU" sz="3400" dirty="0" smtClean="0"/>
              <a:t>4. Повторное чтение отрывков из текста .</a:t>
            </a:r>
          </a:p>
          <a:p>
            <a:pPr algn="l"/>
            <a:endParaRPr lang="ru-RU" sz="3400" dirty="0" smtClean="0"/>
          </a:p>
          <a:p>
            <a:pPr algn="l"/>
            <a:r>
              <a:rPr lang="ru-RU" sz="3400" dirty="0" smtClean="0"/>
              <a:t>5. Драматизация отрывков, наиболее интересных в плане обогащения и активизации словарного запаса. </a:t>
            </a:r>
          </a:p>
          <a:p>
            <a:pPr algn="l"/>
            <a:endParaRPr lang="ru-RU" sz="2300" dirty="0" smtClean="0"/>
          </a:p>
          <a:p>
            <a:pPr algn="l"/>
            <a:endParaRPr lang="ru-RU" sz="1600" dirty="0"/>
          </a:p>
        </p:txBody>
      </p:sp>
      <p:pic>
        <p:nvPicPr>
          <p:cNvPr id="9218" name="Picture 2" descr="G:\ba29b54e0839.gif"/>
          <p:cNvPicPr>
            <a:picLocks noChangeAspect="1" noChangeArrowheads="1" noCrop="1"/>
          </p:cNvPicPr>
          <p:nvPr/>
        </p:nvPicPr>
        <p:blipFill>
          <a:blip r:embed="rId2" cstate="print"/>
          <a:srcRect/>
          <a:stretch>
            <a:fillRect/>
          </a:stretch>
        </p:blipFill>
        <p:spPr bwMode="auto">
          <a:xfrm>
            <a:off x="4860032" y="4581128"/>
            <a:ext cx="1914525" cy="1905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96752"/>
            <a:ext cx="6172200" cy="1894362"/>
          </a:xfrm>
        </p:spPr>
        <p:txBody>
          <a:bodyPr>
            <a:noAutofit/>
          </a:bodyPr>
          <a:lstStyle/>
          <a:p>
            <a:r>
              <a:rPr lang="ru-RU" sz="2000" dirty="0" smtClean="0"/>
              <a:t>Рассказывание по сериям сюжетных картинок формирует у детей умение развивать сюжетную линию, придумывать к рассказу название, соответствующее его содержанию, соединять отдельные предложения и части  высказывания в повествовательный текст. </a:t>
            </a:r>
            <a:endParaRPr lang="ru-RU" sz="2000" dirty="0"/>
          </a:p>
        </p:txBody>
      </p:sp>
      <p:pic>
        <p:nvPicPr>
          <p:cNvPr id="6146" name="Picture 2" descr="H:\7 группа 12-14г\7 гр. рассказ по картинке\P1170396.JPG"/>
          <p:cNvPicPr>
            <a:picLocks noChangeAspect="1" noChangeArrowheads="1"/>
          </p:cNvPicPr>
          <p:nvPr/>
        </p:nvPicPr>
        <p:blipFill>
          <a:blip r:embed="rId2" cstate="print"/>
          <a:srcRect/>
          <a:stretch>
            <a:fillRect/>
          </a:stretch>
        </p:blipFill>
        <p:spPr bwMode="auto">
          <a:xfrm>
            <a:off x="2195736" y="-4347864"/>
            <a:ext cx="4320480" cy="3456384"/>
          </a:xfrm>
          <a:prstGeom prst="rect">
            <a:avLst/>
          </a:prstGeom>
          <a:noFill/>
        </p:spPr>
      </p:pic>
      <p:pic>
        <p:nvPicPr>
          <p:cNvPr id="6147" name="Picture 3" descr="H:\7 группа 12-14г\7 гр. рассказ по картинке\P1170396.JPG"/>
          <p:cNvPicPr>
            <a:picLocks noChangeAspect="1" noChangeArrowheads="1"/>
          </p:cNvPicPr>
          <p:nvPr/>
        </p:nvPicPr>
        <p:blipFill>
          <a:blip r:embed="rId3" cstate="print"/>
          <a:srcRect/>
          <a:stretch>
            <a:fillRect/>
          </a:stretch>
        </p:blipFill>
        <p:spPr bwMode="auto">
          <a:xfrm>
            <a:off x="2339752" y="3789040"/>
            <a:ext cx="2664296" cy="2520280"/>
          </a:xfrm>
          <a:prstGeom prst="rect">
            <a:avLst/>
          </a:prstGeom>
          <a:noFill/>
        </p:spPr>
      </p:pic>
      <p:pic>
        <p:nvPicPr>
          <p:cNvPr id="6148" name="Picture 4" descr="H:\7 группа 12-14г\7 гр. рассказ по картинке\P1170418.JPG"/>
          <p:cNvPicPr>
            <a:picLocks noChangeAspect="1" noChangeArrowheads="1"/>
          </p:cNvPicPr>
          <p:nvPr/>
        </p:nvPicPr>
        <p:blipFill>
          <a:blip r:embed="rId4" cstate="print"/>
          <a:srcRect/>
          <a:stretch>
            <a:fillRect/>
          </a:stretch>
        </p:blipFill>
        <p:spPr bwMode="auto">
          <a:xfrm>
            <a:off x="5076056" y="2492896"/>
            <a:ext cx="3491880" cy="25922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764704"/>
            <a:ext cx="6172200" cy="1894362"/>
          </a:xfrm>
        </p:spPr>
        <p:txBody>
          <a:bodyPr>
            <a:normAutofit/>
          </a:bodyPr>
          <a:lstStyle/>
          <a:p>
            <a:r>
              <a:rPr lang="ru-RU" sz="2000" dirty="0" smtClean="0"/>
              <a:t>В старшей группе дети также составляют рассказы и сказки об игрушках, дают их описание и характеристику, соблюдая требования к композиции, к выразительности речи. </a:t>
            </a:r>
            <a:endParaRPr lang="ru-RU" sz="2000" dirty="0"/>
          </a:p>
        </p:txBody>
      </p:sp>
      <p:pic>
        <p:nvPicPr>
          <p:cNvPr id="4098" name="Picture 2" descr="H:\7 группа 12-14г\7 гр. фото\7 гр. разв. речи. составление рассказа, сказки по игрушке\P1170276.JPG"/>
          <p:cNvPicPr>
            <a:picLocks noChangeAspect="1" noChangeArrowheads="1"/>
          </p:cNvPicPr>
          <p:nvPr/>
        </p:nvPicPr>
        <p:blipFill>
          <a:blip r:embed="rId2" cstate="print"/>
          <a:srcRect/>
          <a:stretch>
            <a:fillRect/>
          </a:stretch>
        </p:blipFill>
        <p:spPr bwMode="auto">
          <a:xfrm>
            <a:off x="5436096" y="1988840"/>
            <a:ext cx="3203848" cy="2448272"/>
          </a:xfrm>
          <a:prstGeom prst="rect">
            <a:avLst/>
          </a:prstGeom>
          <a:noFill/>
        </p:spPr>
      </p:pic>
      <p:pic>
        <p:nvPicPr>
          <p:cNvPr id="4099" name="Picture 3" descr="H:\7 группа 12-14г\7 гр. фото\7 гр. разв. речи. составление рассказа, сказки по игрушке\P1170294.JPG"/>
          <p:cNvPicPr>
            <a:picLocks noChangeAspect="1" noChangeArrowheads="1"/>
          </p:cNvPicPr>
          <p:nvPr/>
        </p:nvPicPr>
        <p:blipFill>
          <a:blip r:embed="rId3" cstate="print"/>
          <a:srcRect/>
          <a:stretch>
            <a:fillRect/>
          </a:stretch>
        </p:blipFill>
        <p:spPr bwMode="auto">
          <a:xfrm>
            <a:off x="2627784" y="3861048"/>
            <a:ext cx="3744416" cy="26642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851648" cy="3960440"/>
          </a:xfrm>
        </p:spPr>
        <p:txBody>
          <a:bodyPr>
            <a:noAutofit/>
          </a:bodyPr>
          <a:lstStyle/>
          <a:p>
            <a:pPr algn="l"/>
            <a:r>
              <a:rPr lang="ru-RU" sz="2000" dirty="0" smtClean="0">
                <a:solidFill>
                  <a:schemeClr val="accent1">
                    <a:lumMod val="50000"/>
                  </a:schemeClr>
                </a:solidFill>
              </a:rPr>
              <a:t>Изучая методику ознакомления с книгой на занятиях, следует  тщательно изучить литературу, обратив внимание на такие вопросы:</a:t>
            </a:r>
            <a:r>
              <a:rPr lang="ru-RU" sz="2400" dirty="0" smtClean="0">
                <a:solidFill>
                  <a:srgbClr val="002060"/>
                </a:solidFill>
              </a:rPr>
              <a:t/>
            </a:r>
            <a:br>
              <a:rPr lang="ru-RU" sz="2400" dirty="0" smtClean="0">
                <a:solidFill>
                  <a:srgbClr val="002060"/>
                </a:solidFill>
              </a:rPr>
            </a:br>
            <a:r>
              <a:rPr lang="ru-RU" sz="1600" dirty="0" smtClean="0">
                <a:solidFill>
                  <a:srgbClr val="002060"/>
                </a:solidFill>
              </a:rPr>
              <a:t>– подготовка воспитателя и детей к занятию по чтению и рассказыванию художественной литературы;</a:t>
            </a:r>
            <a:br>
              <a:rPr lang="ru-RU" sz="1600" dirty="0" smtClean="0">
                <a:solidFill>
                  <a:srgbClr val="002060"/>
                </a:solidFill>
              </a:rPr>
            </a:br>
            <a:r>
              <a:rPr lang="ru-RU" sz="1600" dirty="0" smtClean="0">
                <a:solidFill>
                  <a:srgbClr val="002060"/>
                </a:solidFill>
              </a:rPr>
              <a:t>– подача произведения детям;</a:t>
            </a:r>
            <a:br>
              <a:rPr lang="ru-RU" sz="1600" dirty="0" smtClean="0">
                <a:solidFill>
                  <a:srgbClr val="002060"/>
                </a:solidFill>
              </a:rPr>
            </a:br>
            <a:r>
              <a:rPr lang="ru-RU" sz="1600" dirty="0" smtClean="0">
                <a:solidFill>
                  <a:srgbClr val="002060"/>
                </a:solidFill>
              </a:rPr>
              <a:t>– повторность чтения;</a:t>
            </a:r>
            <a:br>
              <a:rPr lang="ru-RU" sz="1600" dirty="0" smtClean="0">
                <a:solidFill>
                  <a:srgbClr val="002060"/>
                </a:solidFill>
              </a:rPr>
            </a:br>
            <a:r>
              <a:rPr lang="ru-RU" sz="1600" dirty="0" smtClean="0">
                <a:solidFill>
                  <a:srgbClr val="002060"/>
                </a:solidFill>
              </a:rPr>
              <a:t>– сочетание нескольких произведений на одном занятии;</a:t>
            </a:r>
            <a:br>
              <a:rPr lang="ru-RU" sz="1600" dirty="0" smtClean="0">
                <a:solidFill>
                  <a:srgbClr val="002060"/>
                </a:solidFill>
              </a:rPr>
            </a:br>
            <a:r>
              <a:rPr lang="ru-RU" sz="1600" dirty="0" smtClean="0">
                <a:solidFill>
                  <a:srgbClr val="002060"/>
                </a:solidFill>
              </a:rPr>
              <a:t>– структура занятия по ознакомлению с литературным произведением;</a:t>
            </a:r>
            <a:br>
              <a:rPr lang="ru-RU" sz="1600" dirty="0" smtClean="0">
                <a:solidFill>
                  <a:srgbClr val="002060"/>
                </a:solidFill>
              </a:rPr>
            </a:br>
            <a:r>
              <a:rPr lang="ru-RU" sz="1600" dirty="0" smtClean="0">
                <a:solidFill>
                  <a:srgbClr val="002060"/>
                </a:solidFill>
              </a:rPr>
              <a:t>– беседы в связи с чтением;</a:t>
            </a:r>
            <a:br>
              <a:rPr lang="ru-RU" sz="1600" dirty="0" smtClean="0">
                <a:solidFill>
                  <a:srgbClr val="002060"/>
                </a:solidFill>
              </a:rPr>
            </a:br>
            <a:r>
              <a:rPr lang="ru-RU" sz="1600" dirty="0" smtClean="0">
                <a:solidFill>
                  <a:srgbClr val="002060"/>
                </a:solidFill>
              </a:rPr>
              <a:t>– время и место чтения;</a:t>
            </a:r>
            <a:br>
              <a:rPr lang="ru-RU" sz="1600" dirty="0" smtClean="0">
                <a:solidFill>
                  <a:srgbClr val="002060"/>
                </a:solidFill>
              </a:rPr>
            </a:br>
            <a:r>
              <a:rPr lang="ru-RU" sz="1600" dirty="0" smtClean="0">
                <a:solidFill>
                  <a:srgbClr val="002060"/>
                </a:solidFill>
              </a:rPr>
              <a:t>– техника художественного чтения и рассказывания.</a:t>
            </a:r>
            <a:br>
              <a:rPr lang="ru-RU" sz="1600" dirty="0" smtClean="0">
                <a:solidFill>
                  <a:srgbClr val="002060"/>
                </a:solidFill>
              </a:rPr>
            </a:br>
            <a:endParaRPr lang="ru-RU" sz="1600" dirty="0">
              <a:solidFill>
                <a:srgbClr val="002060"/>
              </a:solidFill>
            </a:endParaRPr>
          </a:p>
        </p:txBody>
      </p:sp>
      <p:pic>
        <p:nvPicPr>
          <p:cNvPr id="7170" name="Picture 2" descr="G:\04.jpg"/>
          <p:cNvPicPr>
            <a:picLocks noChangeAspect="1" noChangeArrowheads="1"/>
          </p:cNvPicPr>
          <p:nvPr/>
        </p:nvPicPr>
        <p:blipFill>
          <a:blip r:embed="rId2" cstate="print"/>
          <a:srcRect/>
          <a:stretch>
            <a:fillRect/>
          </a:stretch>
        </p:blipFill>
        <p:spPr bwMode="auto">
          <a:xfrm>
            <a:off x="6012160" y="4077072"/>
            <a:ext cx="2781672" cy="25017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3124200"/>
            <a:ext cx="7270576" cy="1894362"/>
          </a:xfrm>
        </p:spPr>
        <p:txBody>
          <a:bodyPr>
            <a:noAutofit/>
          </a:bodyPr>
          <a:lstStyle/>
          <a:p>
            <a:pPr algn="ctr"/>
            <a:r>
              <a:rPr lang="ru-RU" sz="2000" dirty="0" smtClean="0">
                <a:solidFill>
                  <a:schemeClr val="accent1">
                    <a:lumMod val="75000"/>
                  </a:schemeClr>
                </a:solidFill>
              </a:rPr>
              <a:t>Детская книга рассматривается как средство умственного, нравственного и эстетического воспитания. </a:t>
            </a:r>
            <a:br>
              <a:rPr lang="ru-RU" sz="2000" dirty="0" smtClean="0">
                <a:solidFill>
                  <a:schemeClr val="accent1">
                    <a:lumMod val="75000"/>
                  </a:schemeClr>
                </a:solidFill>
              </a:rPr>
            </a:br>
            <a:r>
              <a:rPr lang="ru-RU" sz="2000" dirty="0" smtClean="0">
                <a:solidFill>
                  <a:schemeClr val="accent1">
                    <a:lumMod val="75000"/>
                  </a:schemeClr>
                </a:solidFill>
              </a:rPr>
              <a:t>Детский поэт И. </a:t>
            </a:r>
            <a:r>
              <a:rPr lang="ru-RU" sz="2000" dirty="0" err="1" smtClean="0">
                <a:solidFill>
                  <a:schemeClr val="accent1">
                    <a:lumMod val="75000"/>
                  </a:schemeClr>
                </a:solidFill>
              </a:rPr>
              <a:t>Токмакова</a:t>
            </a:r>
            <a:r>
              <a:rPr lang="ru-RU" sz="2000" dirty="0" smtClean="0">
                <a:solidFill>
                  <a:schemeClr val="accent1">
                    <a:lumMod val="75000"/>
                  </a:schemeClr>
                </a:solidFill>
              </a:rPr>
              <a:t> называет детскую литературу первоосновой воспитания. </a:t>
            </a:r>
            <a:br>
              <a:rPr lang="ru-RU" sz="2000" dirty="0" smtClean="0">
                <a:solidFill>
                  <a:schemeClr val="accent1">
                    <a:lumMod val="75000"/>
                  </a:schemeClr>
                </a:solidFill>
              </a:rPr>
            </a:br>
            <a:r>
              <a:rPr lang="ru-RU" sz="2000" dirty="0" smtClean="0">
                <a:solidFill>
                  <a:schemeClr val="accent1">
                    <a:lumMod val="75000"/>
                  </a:schemeClr>
                </a:solidFill>
              </a:rPr>
              <a:t/>
            </a:r>
            <a:br>
              <a:rPr lang="ru-RU" sz="2000" dirty="0" smtClean="0">
                <a:solidFill>
                  <a:schemeClr val="accent1">
                    <a:lumMod val="75000"/>
                  </a:schemeClr>
                </a:solidFill>
              </a:rPr>
            </a:br>
            <a:r>
              <a:rPr lang="ru-RU" sz="2000" dirty="0" smtClean="0">
                <a:solidFill>
                  <a:schemeClr val="accent1">
                    <a:lumMod val="75000"/>
                  </a:schemeClr>
                </a:solidFill>
              </a:rPr>
              <a:t>По словам В.А. Сухомлинского, «чтение книг – тропинка, по которой умелый, умный, думающий воспитатель находит путь к сердцу ребенка». </a:t>
            </a:r>
            <a:br>
              <a:rPr lang="ru-RU" sz="2000" dirty="0" smtClean="0">
                <a:solidFill>
                  <a:schemeClr val="accent1">
                    <a:lumMod val="75000"/>
                  </a:schemeClr>
                </a:solidFill>
              </a:rPr>
            </a:br>
            <a:r>
              <a:rPr lang="ru-RU" sz="2000" dirty="0" smtClean="0">
                <a:solidFill>
                  <a:schemeClr val="accent1">
                    <a:lumMod val="75000"/>
                  </a:schemeClr>
                </a:solidFill>
              </a:rPr>
              <a:t/>
            </a:r>
            <a:br>
              <a:rPr lang="ru-RU" sz="2000" dirty="0" smtClean="0">
                <a:solidFill>
                  <a:schemeClr val="accent1">
                    <a:lumMod val="75000"/>
                  </a:schemeClr>
                </a:solidFill>
              </a:rPr>
            </a:br>
            <a:r>
              <a:rPr lang="ru-RU" sz="2000" dirty="0" smtClean="0">
                <a:solidFill>
                  <a:schemeClr val="accent1">
                    <a:lumMod val="75000"/>
                  </a:schemeClr>
                </a:solidFill>
              </a:rPr>
              <a:t>Художественная литература,  а в частности сказки, формируют нравственные чувства и оценки, нормы нравственного поведения, воспитывают эстетическое восприятие.</a:t>
            </a:r>
            <a:endParaRPr lang="ru-RU" sz="2000" dirty="0">
              <a:solidFill>
                <a:schemeClr val="accent1">
                  <a:lumMod val="75000"/>
                </a:schemeClr>
              </a:solidFill>
            </a:endParaRPr>
          </a:p>
        </p:txBody>
      </p:sp>
      <p:pic>
        <p:nvPicPr>
          <p:cNvPr id="8194" name="Picture 2" descr="G:\i.jpg"/>
          <p:cNvPicPr>
            <a:picLocks noChangeAspect="1" noChangeArrowheads="1"/>
          </p:cNvPicPr>
          <p:nvPr/>
        </p:nvPicPr>
        <p:blipFill>
          <a:blip r:embed="rId2" cstate="print"/>
          <a:srcRect/>
          <a:stretch>
            <a:fillRect/>
          </a:stretch>
        </p:blipFill>
        <p:spPr bwMode="auto">
          <a:xfrm>
            <a:off x="3851920" y="4941168"/>
            <a:ext cx="1504950" cy="1428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72816"/>
            <a:ext cx="7851648" cy="1828800"/>
          </a:xfrm>
        </p:spPr>
        <p:txBody>
          <a:bodyPr>
            <a:noAutofit/>
          </a:bodyPr>
          <a:lstStyle/>
          <a:p>
            <a:pPr algn="ctr"/>
            <a:r>
              <a:rPr lang="ru-RU" sz="2000" dirty="0" smtClean="0">
                <a:solidFill>
                  <a:schemeClr val="accent1">
                    <a:lumMod val="75000"/>
                  </a:schemeClr>
                </a:solidFill>
              </a:rPr>
              <a:t> Речь - исторически сложившаяся форма </a:t>
            </a:r>
            <a:r>
              <a:rPr lang="ru-RU" sz="2000" dirty="0" smtClean="0">
                <a:solidFill>
                  <a:schemeClr val="accent1">
                    <a:lumMod val="75000"/>
                  </a:schemeClr>
                </a:solidFill>
                <a:hlinkClick r:id="rId2" tooltip="Общение"/>
              </a:rPr>
              <a:t>общения</a:t>
            </a:r>
            <a:r>
              <a:rPr lang="ru-RU" sz="2000" dirty="0" smtClean="0">
                <a:solidFill>
                  <a:schemeClr val="accent1">
                    <a:lumMod val="75000"/>
                  </a:schemeClr>
                </a:solidFill>
              </a:rPr>
              <a:t> людей посредством </a:t>
            </a:r>
            <a:r>
              <a:rPr lang="ru-RU" sz="2000" dirty="0" smtClean="0">
                <a:solidFill>
                  <a:schemeClr val="accent1">
                    <a:lumMod val="75000"/>
                  </a:schemeClr>
                </a:solidFill>
                <a:hlinkClick r:id="rId3" tooltip="Язык"/>
              </a:rPr>
              <a:t>языковых</a:t>
            </a:r>
            <a:r>
              <a:rPr lang="ru-RU" sz="2000" dirty="0" smtClean="0">
                <a:solidFill>
                  <a:schemeClr val="accent1">
                    <a:lumMod val="75000"/>
                  </a:schemeClr>
                </a:solidFill>
              </a:rPr>
              <a:t> конструкций. </a:t>
            </a:r>
            <a:br>
              <a:rPr lang="ru-RU" sz="2000" dirty="0" smtClean="0">
                <a:solidFill>
                  <a:schemeClr val="accent1">
                    <a:lumMod val="75000"/>
                  </a:schemeClr>
                </a:solidFill>
              </a:rPr>
            </a:br>
            <a:r>
              <a:rPr lang="ru-RU" sz="2000" dirty="0" smtClean="0">
                <a:solidFill>
                  <a:schemeClr val="accent1">
                    <a:lumMod val="75000"/>
                  </a:schemeClr>
                </a:solidFill>
              </a:rPr>
              <a:t/>
            </a:r>
            <a:br>
              <a:rPr lang="ru-RU" sz="2000" dirty="0" smtClean="0">
                <a:solidFill>
                  <a:schemeClr val="accent1">
                    <a:lumMod val="75000"/>
                  </a:schemeClr>
                </a:solidFill>
              </a:rPr>
            </a:br>
            <a:r>
              <a:rPr lang="ru-RU" sz="2000" dirty="0" smtClean="0">
                <a:solidFill>
                  <a:schemeClr val="accent1">
                    <a:lumMod val="75000"/>
                  </a:schemeClr>
                </a:solidFill>
              </a:rPr>
              <a:t>Для ребенка хорошо сформированная связная речь – это успех в обучении. </a:t>
            </a:r>
            <a:br>
              <a:rPr lang="ru-RU" sz="2000" dirty="0" smtClean="0">
                <a:solidFill>
                  <a:schemeClr val="accent1">
                    <a:lumMod val="75000"/>
                  </a:schemeClr>
                </a:solidFill>
              </a:rPr>
            </a:br>
            <a:r>
              <a:rPr lang="ru-RU" sz="2000" dirty="0" smtClean="0">
                <a:solidFill>
                  <a:schemeClr val="accent1">
                    <a:lumMod val="75000"/>
                  </a:schemeClr>
                </a:solidFill>
              </a:rPr>
              <a:t>В возрасте 5-6 лет  речь детей должна быть сформирована полностью, они должны не только правильно строить предложения, но и правильно отвечать на вопросы и рассказывать о своих наблюдениях.</a:t>
            </a:r>
            <a:endParaRPr lang="ru-RU" sz="2000" dirty="0">
              <a:solidFill>
                <a:schemeClr val="accent1">
                  <a:lumMod val="75000"/>
                </a:schemeClr>
              </a:solidFill>
            </a:endParaRPr>
          </a:p>
        </p:txBody>
      </p:sp>
      <p:sp>
        <p:nvSpPr>
          <p:cNvPr id="3" name="Подзаголовок 2"/>
          <p:cNvSpPr>
            <a:spLocks noGrp="1"/>
          </p:cNvSpPr>
          <p:nvPr>
            <p:ph type="subTitle" idx="1"/>
          </p:nvPr>
        </p:nvSpPr>
        <p:spPr>
          <a:xfrm>
            <a:off x="683568" y="4293096"/>
            <a:ext cx="7854696" cy="1752600"/>
          </a:xfrm>
        </p:spPr>
        <p:txBody>
          <a:bodyPr>
            <a:normAutofit lnSpcReduction="10000"/>
          </a:bodyPr>
          <a:lstStyle/>
          <a:p>
            <a:pPr algn="just"/>
            <a:r>
              <a:rPr lang="ru-RU" sz="2000" dirty="0" smtClean="0">
                <a:solidFill>
                  <a:srgbClr val="002060"/>
                </a:solidFill>
              </a:rPr>
              <a:t>Детей с самого раннего возраста привлекает смысловая сторона языка.  Они придумывают новые слова, сами того не замечая. Но не у всех детей к определенному возрасту достигается определенный уровень развития речи. И вот здесь одну из главных ролей могут сыграть сказки.</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chemeClr val="accent3">
                    <a:lumMod val="75000"/>
                  </a:schemeClr>
                </a:solidFill>
              </a:rPr>
              <a:t>Спасибо за внимание!</a:t>
            </a:r>
            <a:endParaRPr lang="ru-RU" dirty="0">
              <a:solidFill>
                <a:schemeClr val="accent3">
                  <a:lumMod val="75000"/>
                </a:schemeClr>
              </a:solidFill>
            </a:endParaRPr>
          </a:p>
        </p:txBody>
      </p:sp>
      <p:pic>
        <p:nvPicPr>
          <p:cNvPr id="2050" name="Picture 2" descr="G:\UPRIGHT.jpg"/>
          <p:cNvPicPr>
            <a:picLocks noChangeAspect="1" noChangeArrowheads="1"/>
          </p:cNvPicPr>
          <p:nvPr/>
        </p:nvPicPr>
        <p:blipFill>
          <a:blip r:embed="rId2" cstate="print"/>
          <a:srcRect/>
          <a:stretch>
            <a:fillRect/>
          </a:stretch>
        </p:blipFill>
        <p:spPr bwMode="auto">
          <a:xfrm>
            <a:off x="3059832" y="1052736"/>
            <a:ext cx="3481387" cy="23098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48680"/>
            <a:ext cx="7851648" cy="864096"/>
          </a:xfrm>
        </p:spPr>
        <p:txBody>
          <a:bodyPr>
            <a:normAutofit fontScale="90000"/>
          </a:bodyPr>
          <a:lstStyle/>
          <a:p>
            <a:pPr algn="l"/>
            <a:r>
              <a:rPr lang="ru-RU" sz="2000" dirty="0" smtClean="0">
                <a:solidFill>
                  <a:schemeClr val="accent1">
                    <a:lumMod val="75000"/>
                  </a:schemeClr>
                </a:solidFill>
              </a:rPr>
              <a:t>Мир сказки удивителен и уникален. В этом мире уживается добро и зло. Именно сказка учит детей нравственным нормам поведения. </a:t>
            </a:r>
            <a:endParaRPr lang="ru-RU" sz="2000" dirty="0">
              <a:solidFill>
                <a:schemeClr val="accent1">
                  <a:lumMod val="75000"/>
                </a:schemeClr>
              </a:solidFill>
            </a:endParaRPr>
          </a:p>
        </p:txBody>
      </p:sp>
      <p:sp>
        <p:nvSpPr>
          <p:cNvPr id="3" name="Подзаголовок 2"/>
          <p:cNvSpPr>
            <a:spLocks noGrp="1"/>
          </p:cNvSpPr>
          <p:nvPr>
            <p:ph type="subTitle" idx="1"/>
          </p:nvPr>
        </p:nvSpPr>
        <p:spPr>
          <a:xfrm>
            <a:off x="1043608" y="4869160"/>
            <a:ext cx="7854696" cy="1752600"/>
          </a:xfrm>
        </p:spPr>
        <p:txBody>
          <a:bodyPr/>
          <a:lstStyle/>
          <a:p>
            <a:r>
              <a:rPr lang="ru-RU" sz="2000" dirty="0" smtClean="0">
                <a:solidFill>
                  <a:srgbClr val="FF0000"/>
                </a:solidFill>
              </a:rPr>
              <a:t>Дети черпают из сказок множество познаний: первые представления о времени и пространстве, о связи человека с природой, с предметным миром</a:t>
            </a:r>
            <a:r>
              <a:rPr lang="ru-RU" dirty="0" smtClean="0">
                <a:solidFill>
                  <a:srgbClr val="FF0000"/>
                </a:solidFill>
              </a:rPr>
              <a:t>.</a:t>
            </a:r>
            <a:endParaRPr lang="ru-RU" dirty="0">
              <a:solidFill>
                <a:srgbClr val="FF0000"/>
              </a:solidFill>
            </a:endParaRPr>
          </a:p>
        </p:txBody>
      </p:sp>
      <p:pic>
        <p:nvPicPr>
          <p:cNvPr id="7" name="Picture 3" descr="C:\Users\User\Downloads\i_013.png"/>
          <p:cNvPicPr>
            <a:picLocks noChangeAspect="1" noChangeArrowheads="1"/>
          </p:cNvPicPr>
          <p:nvPr/>
        </p:nvPicPr>
        <p:blipFill>
          <a:blip r:embed="rId2" cstate="print"/>
          <a:srcRect/>
          <a:stretch>
            <a:fillRect/>
          </a:stretch>
        </p:blipFill>
        <p:spPr bwMode="auto">
          <a:xfrm>
            <a:off x="1907704" y="1412776"/>
            <a:ext cx="4238625" cy="33051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36712"/>
            <a:ext cx="4248472" cy="5544616"/>
          </a:xfrm>
        </p:spPr>
        <p:txBody>
          <a:bodyPr>
            <a:normAutofit fontScale="90000"/>
          </a:bodyPr>
          <a:lstStyle/>
          <a:p>
            <a:pPr algn="just"/>
            <a:r>
              <a:rPr lang="ru-RU" sz="2000" dirty="0" smtClean="0">
                <a:solidFill>
                  <a:srgbClr val="FFFF00"/>
                </a:solidFill>
              </a:rPr>
              <a:t> </a:t>
            </a:r>
            <a:r>
              <a:rPr lang="ru-RU" sz="1800" dirty="0" smtClean="0">
                <a:solidFill>
                  <a:schemeClr val="accent1">
                    <a:lumMod val="50000"/>
                  </a:schemeClr>
                </a:solidFill>
              </a:rPr>
              <a:t>К сожалению, сказки подаются дошкольникам недостаточно разнообразно, в основном – это чтение, рассказывание, в лучшем случае пересказ в лицах или драматизация, просмотр театральных спектаклей, мультфильмов, кинофильмов по мотивам знакомых сказок.</a:t>
            </a:r>
            <a:br>
              <a:rPr lang="ru-RU" sz="1800" dirty="0" smtClean="0">
                <a:solidFill>
                  <a:schemeClr val="accent1">
                    <a:lumMod val="50000"/>
                  </a:schemeClr>
                </a:solidFill>
              </a:rPr>
            </a:br>
            <a:r>
              <a:rPr lang="ru-RU" sz="1800" dirty="0" smtClean="0">
                <a:solidFill>
                  <a:schemeClr val="accent1">
                    <a:lumMod val="50000"/>
                  </a:schemeClr>
                </a:solidFill>
              </a:rPr>
              <a:t/>
            </a:r>
            <a:br>
              <a:rPr lang="ru-RU" sz="1800" dirty="0" smtClean="0">
                <a:solidFill>
                  <a:schemeClr val="accent1">
                    <a:lumMod val="50000"/>
                  </a:schemeClr>
                </a:solidFill>
              </a:rPr>
            </a:br>
            <a:r>
              <a:rPr lang="ru-RU" sz="1800" dirty="0" smtClean="0">
                <a:solidFill>
                  <a:schemeClr val="accent1">
                    <a:lumMod val="50000"/>
                  </a:schemeClr>
                </a:solidFill>
              </a:rPr>
              <a:t>Сказки не в полной мере используются для развития у детей воображения, мышления, связной речи и воспитания добрых чувств.</a:t>
            </a:r>
            <a:br>
              <a:rPr lang="ru-RU" sz="1800" dirty="0" smtClean="0">
                <a:solidFill>
                  <a:schemeClr val="accent1">
                    <a:lumMod val="50000"/>
                  </a:schemeClr>
                </a:solidFill>
              </a:rPr>
            </a:br>
            <a:r>
              <a:rPr lang="ru-RU" sz="1800" dirty="0" smtClean="0">
                <a:solidFill>
                  <a:schemeClr val="accent1">
                    <a:lumMod val="50000"/>
                  </a:schemeClr>
                </a:solidFill>
              </a:rPr>
              <a:t>С развитием массового телевидения читать детям стали значительно меньше. Ребенок чаще сидит у телевизора, чем с книгой: смотреть зрелище легче и интереснее.</a:t>
            </a:r>
            <a:br>
              <a:rPr lang="ru-RU" sz="1800" dirty="0" smtClean="0">
                <a:solidFill>
                  <a:schemeClr val="accent1">
                    <a:lumMod val="50000"/>
                  </a:schemeClr>
                </a:solidFill>
              </a:rPr>
            </a:br>
            <a:endParaRPr lang="ru-RU" sz="1800" dirty="0">
              <a:solidFill>
                <a:schemeClr val="accent1">
                  <a:lumMod val="50000"/>
                </a:schemeClr>
              </a:solidFill>
            </a:endParaRPr>
          </a:p>
        </p:txBody>
      </p:sp>
      <p:pic>
        <p:nvPicPr>
          <p:cNvPr id="1026" name="Picture 2" descr="F:\7 группа 12-14г\7 группа\P1170439.JPG"/>
          <p:cNvPicPr>
            <a:picLocks noChangeAspect="1" noChangeArrowheads="1"/>
          </p:cNvPicPr>
          <p:nvPr/>
        </p:nvPicPr>
        <p:blipFill>
          <a:blip r:embed="rId2" cstate="print"/>
          <a:srcRect/>
          <a:stretch>
            <a:fillRect/>
          </a:stretch>
        </p:blipFill>
        <p:spPr bwMode="auto">
          <a:xfrm>
            <a:off x="5148064" y="1844824"/>
            <a:ext cx="3312368" cy="27363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07904" y="836712"/>
            <a:ext cx="4680520" cy="5544616"/>
          </a:xfrm>
        </p:spPr>
        <p:txBody>
          <a:bodyPr>
            <a:noAutofit/>
          </a:bodyPr>
          <a:lstStyle/>
          <a:p>
            <a:pPr algn="just"/>
            <a:r>
              <a:rPr lang="ru-RU" sz="1600" dirty="0" smtClean="0">
                <a:solidFill>
                  <a:schemeClr val="tx2">
                    <a:lumMod val="10000"/>
                  </a:schemeClr>
                </a:solidFill>
              </a:rPr>
              <a:t>А между тем сказки раскрывают перед детьми меткость и выразительность языка, показывают, как богата родная речь юмором, живыми и образными выражениями.</a:t>
            </a:r>
            <a:br>
              <a:rPr lang="ru-RU" sz="1600" dirty="0" smtClean="0">
                <a:solidFill>
                  <a:schemeClr val="tx2">
                    <a:lumMod val="10000"/>
                  </a:schemeClr>
                </a:solidFill>
              </a:rPr>
            </a:br>
            <a:r>
              <a:rPr lang="ru-RU" sz="1600" dirty="0" smtClean="0">
                <a:solidFill>
                  <a:schemeClr val="tx2">
                    <a:lumMod val="10000"/>
                  </a:schemeClr>
                </a:solidFill>
              </a:rPr>
              <a:t>Сказка – ложь оказывается самой настоящей правдой: она учит нас быть добрыми и справедливыми, противостоять злу, презирать хитрецов и льстецов. Она утверждает народные принципы жизни.</a:t>
            </a:r>
            <a:br>
              <a:rPr lang="ru-RU" sz="1600" dirty="0" smtClean="0">
                <a:solidFill>
                  <a:schemeClr val="tx2">
                    <a:lumMod val="10000"/>
                  </a:schemeClr>
                </a:solidFill>
              </a:rPr>
            </a:br>
            <a:r>
              <a:rPr lang="ru-RU" sz="1600" dirty="0" smtClean="0">
                <a:solidFill>
                  <a:schemeClr val="tx2">
                    <a:lumMod val="10000"/>
                  </a:schemeClr>
                </a:solidFill>
              </a:rPr>
              <a:t> Из сказки ребенок узнает много новых слов, образных выражений, его речь обогащается эмоциональной и поэтической лексикой. Сказка помогает детям излагать свое отношение к прослушанному, используя сравнения, метафоры, эпитеты и другие средства образной выразительности.</a:t>
            </a:r>
            <a:r>
              <a:rPr lang="ru-RU" sz="2000" dirty="0" smtClean="0">
                <a:solidFill>
                  <a:schemeClr val="tx2">
                    <a:lumMod val="10000"/>
                  </a:schemeClr>
                </a:solidFill>
              </a:rPr>
              <a:t/>
            </a:r>
            <a:br>
              <a:rPr lang="ru-RU" sz="2000" dirty="0" smtClean="0">
                <a:solidFill>
                  <a:schemeClr val="tx2">
                    <a:lumMod val="10000"/>
                  </a:schemeClr>
                </a:solidFill>
              </a:rPr>
            </a:br>
            <a:endParaRPr lang="ru-RU" sz="2000" dirty="0">
              <a:solidFill>
                <a:schemeClr val="tx2">
                  <a:lumMod val="10000"/>
                </a:schemeClr>
              </a:solidFill>
            </a:endParaRPr>
          </a:p>
        </p:txBody>
      </p:sp>
      <p:pic>
        <p:nvPicPr>
          <p:cNvPr id="4" name="Picture 2" descr="C:\Users\User\Downloads\i (1).jpg"/>
          <p:cNvPicPr>
            <a:picLocks noChangeAspect="1" noChangeArrowheads="1"/>
          </p:cNvPicPr>
          <p:nvPr/>
        </p:nvPicPr>
        <p:blipFill>
          <a:blip r:embed="rId2" cstate="print"/>
          <a:srcRect/>
          <a:stretch>
            <a:fillRect/>
          </a:stretch>
        </p:blipFill>
        <p:spPr bwMode="auto">
          <a:xfrm>
            <a:off x="179512" y="2204864"/>
            <a:ext cx="3097212"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3894584" cy="5081736"/>
          </a:xfrm>
        </p:spPr>
        <p:txBody>
          <a:bodyPr>
            <a:noAutofit/>
          </a:bodyPr>
          <a:lstStyle/>
          <a:p>
            <a:r>
              <a:rPr lang="ru-RU" sz="2000" dirty="0" smtClean="0">
                <a:solidFill>
                  <a:schemeClr val="accent1">
                    <a:lumMod val="50000"/>
                  </a:schemeClr>
                </a:solidFill>
                <a:latin typeface="Comic Sans MS" pitchFamily="66" charset="0"/>
              </a:rPr>
              <a:t>Проблемами развития речи детей дошкольного возраста занимались такие ученые как Л.С. </a:t>
            </a:r>
            <a:r>
              <a:rPr lang="ru-RU" sz="2000" dirty="0" err="1" smtClean="0">
                <a:solidFill>
                  <a:schemeClr val="accent1">
                    <a:lumMod val="50000"/>
                  </a:schemeClr>
                </a:solidFill>
                <a:latin typeface="Comic Sans MS" pitchFamily="66" charset="0"/>
              </a:rPr>
              <a:t>Выготский</a:t>
            </a:r>
            <a:r>
              <a:rPr lang="ru-RU" sz="2000" dirty="0" smtClean="0">
                <a:solidFill>
                  <a:schemeClr val="accent1">
                    <a:lumMod val="50000"/>
                  </a:schemeClr>
                </a:solidFill>
                <a:latin typeface="Comic Sans MS" pitchFamily="66" charset="0"/>
              </a:rPr>
              <a:t>, </a:t>
            </a:r>
            <a:br>
              <a:rPr lang="ru-RU" sz="2000" dirty="0" smtClean="0">
                <a:solidFill>
                  <a:schemeClr val="accent1">
                    <a:lumMod val="50000"/>
                  </a:schemeClr>
                </a:solidFill>
                <a:latin typeface="Comic Sans MS" pitchFamily="66" charset="0"/>
              </a:rPr>
            </a:br>
            <a:r>
              <a:rPr lang="ru-RU" sz="2000" dirty="0" smtClean="0">
                <a:solidFill>
                  <a:schemeClr val="accent1">
                    <a:lumMod val="50000"/>
                  </a:schemeClr>
                </a:solidFill>
                <a:latin typeface="Comic Sans MS" pitchFamily="66" charset="0"/>
              </a:rPr>
              <a:t>А.А. Леонтьев, </a:t>
            </a:r>
            <a:br>
              <a:rPr lang="ru-RU" sz="2000" dirty="0" smtClean="0">
                <a:solidFill>
                  <a:schemeClr val="accent1">
                    <a:lumMod val="50000"/>
                  </a:schemeClr>
                </a:solidFill>
                <a:latin typeface="Comic Sans MS" pitchFamily="66" charset="0"/>
              </a:rPr>
            </a:br>
            <a:r>
              <a:rPr lang="ru-RU" sz="2000" dirty="0" smtClean="0">
                <a:solidFill>
                  <a:schemeClr val="accent1">
                    <a:lumMod val="50000"/>
                  </a:schemeClr>
                </a:solidFill>
                <a:latin typeface="Comic Sans MS" pitchFamily="66" charset="0"/>
              </a:rPr>
              <a:t>Д.Б. </a:t>
            </a:r>
            <a:r>
              <a:rPr lang="ru-RU" sz="2000" dirty="0" err="1" smtClean="0">
                <a:solidFill>
                  <a:schemeClr val="accent1">
                    <a:lumMod val="50000"/>
                  </a:schemeClr>
                </a:solidFill>
                <a:latin typeface="Comic Sans MS" pitchFamily="66" charset="0"/>
              </a:rPr>
              <a:t>Эльконин</a:t>
            </a:r>
            <a:r>
              <a:rPr lang="ru-RU" sz="2000" dirty="0" smtClean="0">
                <a:solidFill>
                  <a:schemeClr val="accent1">
                    <a:lumMod val="50000"/>
                  </a:schemeClr>
                </a:solidFill>
                <a:latin typeface="Comic Sans MS" pitchFamily="66" charset="0"/>
              </a:rPr>
              <a:t>, </a:t>
            </a:r>
            <a:br>
              <a:rPr lang="ru-RU" sz="2000" dirty="0" smtClean="0">
                <a:solidFill>
                  <a:schemeClr val="accent1">
                    <a:lumMod val="50000"/>
                  </a:schemeClr>
                </a:solidFill>
                <a:latin typeface="Comic Sans MS" pitchFamily="66" charset="0"/>
              </a:rPr>
            </a:br>
            <a:r>
              <a:rPr lang="ru-RU" sz="2000" dirty="0" smtClean="0">
                <a:solidFill>
                  <a:schemeClr val="accent1">
                    <a:lumMod val="50000"/>
                  </a:schemeClr>
                </a:solidFill>
                <a:latin typeface="Comic Sans MS" pitchFamily="66" charset="0"/>
              </a:rPr>
              <a:t>Е.И. Тихеева, </a:t>
            </a:r>
            <a:br>
              <a:rPr lang="ru-RU" sz="2000" dirty="0" smtClean="0">
                <a:solidFill>
                  <a:schemeClr val="accent1">
                    <a:lumMod val="50000"/>
                  </a:schemeClr>
                </a:solidFill>
                <a:latin typeface="Comic Sans MS" pitchFamily="66" charset="0"/>
              </a:rPr>
            </a:br>
            <a:r>
              <a:rPr lang="ru-RU" sz="2000" dirty="0" smtClean="0">
                <a:solidFill>
                  <a:schemeClr val="accent1">
                    <a:lumMod val="50000"/>
                  </a:schemeClr>
                </a:solidFill>
                <a:latin typeface="Comic Sans MS" pitchFamily="66" charset="0"/>
              </a:rPr>
              <a:t>С.Л. Рубинштейн, </a:t>
            </a:r>
            <a:br>
              <a:rPr lang="ru-RU" sz="2000" dirty="0" smtClean="0">
                <a:solidFill>
                  <a:schemeClr val="accent1">
                    <a:lumMod val="50000"/>
                  </a:schemeClr>
                </a:solidFill>
                <a:latin typeface="Comic Sans MS" pitchFamily="66" charset="0"/>
              </a:rPr>
            </a:br>
            <a:r>
              <a:rPr lang="ru-RU" sz="2000" dirty="0" smtClean="0">
                <a:solidFill>
                  <a:schemeClr val="accent1">
                    <a:lumMod val="50000"/>
                  </a:schemeClr>
                </a:solidFill>
                <a:latin typeface="Comic Sans MS" pitchFamily="66" charset="0"/>
              </a:rPr>
              <a:t>О.И. Соловьева и др.</a:t>
            </a:r>
            <a:br>
              <a:rPr lang="ru-RU" sz="2000" dirty="0" smtClean="0">
                <a:solidFill>
                  <a:schemeClr val="accent1">
                    <a:lumMod val="50000"/>
                  </a:schemeClr>
                </a:solidFill>
                <a:latin typeface="Comic Sans MS" pitchFamily="66" charset="0"/>
              </a:rPr>
            </a:br>
            <a:r>
              <a:rPr lang="ru-RU" sz="2000" dirty="0" smtClean="0">
                <a:solidFill>
                  <a:schemeClr val="accent1">
                    <a:lumMod val="50000"/>
                  </a:schemeClr>
                </a:solidFill>
                <a:latin typeface="Comic Sans MS" pitchFamily="66" charset="0"/>
              </a:rPr>
              <a:t>Они считали, что овладение речью, а тем более развитие связной речи является первым важнейшим условием становления у ребенка полноценной психики и дальнейшего правильного её развития. </a:t>
            </a:r>
            <a:br>
              <a:rPr lang="ru-RU" sz="2000" dirty="0" smtClean="0">
                <a:solidFill>
                  <a:schemeClr val="accent1">
                    <a:lumMod val="50000"/>
                  </a:schemeClr>
                </a:solidFill>
                <a:latin typeface="Comic Sans MS" pitchFamily="66" charset="0"/>
              </a:rPr>
            </a:br>
            <a:r>
              <a:rPr lang="ru-RU" sz="2000" dirty="0" smtClean="0">
                <a:solidFill>
                  <a:srgbClr val="FFC000"/>
                </a:solidFill>
              </a:rPr>
              <a:t/>
            </a:r>
            <a:br>
              <a:rPr lang="ru-RU" sz="2000" dirty="0" smtClean="0">
                <a:solidFill>
                  <a:srgbClr val="FFC000"/>
                </a:solidFill>
              </a:rPr>
            </a:br>
            <a:endParaRPr lang="ru-RU" sz="2000" dirty="0">
              <a:solidFill>
                <a:srgbClr val="FFC000"/>
              </a:solidFill>
            </a:endParaRPr>
          </a:p>
        </p:txBody>
      </p:sp>
      <p:pic>
        <p:nvPicPr>
          <p:cNvPr id="2050" name="Picture 2" descr="C:\Users\User\Downloads\93508590_0_6fd01_9387dd10_L.png"/>
          <p:cNvPicPr>
            <a:picLocks noChangeAspect="1" noChangeArrowheads="1"/>
          </p:cNvPicPr>
          <p:nvPr/>
        </p:nvPicPr>
        <p:blipFill>
          <a:blip r:embed="rId2" cstate="print"/>
          <a:srcRect/>
          <a:stretch>
            <a:fillRect/>
          </a:stretch>
        </p:blipFill>
        <p:spPr bwMode="auto">
          <a:xfrm>
            <a:off x="4427984" y="1772816"/>
            <a:ext cx="4464496" cy="43599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556792"/>
            <a:ext cx="2958480" cy="2376264"/>
          </a:xfrm>
        </p:spPr>
        <p:txBody>
          <a:bodyPr>
            <a:normAutofit fontScale="90000"/>
          </a:bodyPr>
          <a:lstStyle/>
          <a:p>
            <a:r>
              <a:rPr lang="ru-RU" sz="2000" dirty="0" smtClean="0">
                <a:solidFill>
                  <a:schemeClr val="accent1">
                    <a:lumMod val="50000"/>
                  </a:schemeClr>
                </a:solidFill>
              </a:rPr>
              <a:t>Сегодня речь дошкольника развивается в стихийных условиях (в семье, на улице, при помощи СМК).</a:t>
            </a:r>
            <a:br>
              <a:rPr lang="ru-RU" sz="2000" dirty="0" smtClean="0">
                <a:solidFill>
                  <a:schemeClr val="accent1">
                    <a:lumMod val="50000"/>
                  </a:schemeClr>
                </a:solidFill>
              </a:rPr>
            </a:br>
            <a:r>
              <a:rPr lang="ru-RU" sz="2000" dirty="0" smtClean="0">
                <a:solidFill>
                  <a:schemeClr val="accent1">
                    <a:lumMod val="50000"/>
                  </a:schemeClr>
                </a:solidFill>
              </a:rPr>
              <a:t>А между тем необходимо, чтобы ребенок мог строить связные, понятные красивые предложения.</a:t>
            </a:r>
            <a:endParaRPr lang="ru-RU" sz="2000" dirty="0">
              <a:solidFill>
                <a:schemeClr val="accent1">
                  <a:lumMod val="50000"/>
                </a:schemeClr>
              </a:solidFill>
            </a:endParaRPr>
          </a:p>
        </p:txBody>
      </p:sp>
      <p:pic>
        <p:nvPicPr>
          <p:cNvPr id="4" name="Picture 2" descr="C:\Users\User\Downloads\child-and-tv.jpg"/>
          <p:cNvPicPr>
            <a:picLocks noChangeAspect="1" noChangeArrowheads="1"/>
          </p:cNvPicPr>
          <p:nvPr/>
        </p:nvPicPr>
        <p:blipFill>
          <a:blip r:embed="rId2" cstate="print"/>
          <a:srcRect/>
          <a:stretch>
            <a:fillRect/>
          </a:stretch>
        </p:blipFill>
        <p:spPr bwMode="auto">
          <a:xfrm>
            <a:off x="4644008" y="764704"/>
            <a:ext cx="3286125" cy="49339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08720"/>
            <a:ext cx="7851648" cy="3096344"/>
          </a:xfrm>
        </p:spPr>
        <p:txBody>
          <a:bodyPr>
            <a:noAutofit/>
          </a:bodyPr>
          <a:lstStyle/>
          <a:p>
            <a:pPr algn="just"/>
            <a:r>
              <a:rPr lang="ru-RU" sz="2000" dirty="0" smtClean="0">
                <a:solidFill>
                  <a:schemeClr val="tx2">
                    <a:lumMod val="10000"/>
                  </a:schemeClr>
                </a:solidFill>
              </a:rPr>
              <a:t>Связная речь – смысловое, развернутое высказывание, которое должно обеспечивать взаимопонимание между людьми. Связная речь должна быть понятна для собеседника. </a:t>
            </a:r>
            <a:br>
              <a:rPr lang="ru-RU" sz="2000" dirty="0" smtClean="0">
                <a:solidFill>
                  <a:schemeClr val="tx2">
                    <a:lumMod val="10000"/>
                  </a:schemeClr>
                </a:solidFill>
              </a:rPr>
            </a:br>
            <a:r>
              <a:rPr lang="ru-RU" sz="2000" dirty="0" smtClean="0">
                <a:solidFill>
                  <a:schemeClr val="tx2">
                    <a:lumMod val="10000"/>
                  </a:schemeClr>
                </a:solidFill>
              </a:rPr>
              <a:t>Она развивается медленно. Ее развитие протекает совместно с развитием мышления и именно она (связная речь) отражает содержание предметного мира. </a:t>
            </a:r>
            <a:br>
              <a:rPr lang="ru-RU" sz="2000" dirty="0" smtClean="0">
                <a:solidFill>
                  <a:schemeClr val="tx2">
                    <a:lumMod val="10000"/>
                  </a:schemeClr>
                </a:solidFill>
              </a:rPr>
            </a:br>
            <a:r>
              <a:rPr lang="ru-RU" sz="2000" dirty="0" smtClean="0">
                <a:solidFill>
                  <a:schemeClr val="tx2">
                    <a:lumMod val="10000"/>
                  </a:schemeClr>
                </a:solidFill>
              </a:rPr>
              <a:t>Основной ее функцией является коммуникативная функция, которая напрямую связана с общением и взаимопониманием. </a:t>
            </a:r>
            <a:endParaRPr lang="ru-RU" sz="2000" dirty="0">
              <a:solidFill>
                <a:schemeClr val="tx2">
                  <a:lumMod val="10000"/>
                </a:schemeClr>
              </a:solidFill>
            </a:endParaRPr>
          </a:p>
        </p:txBody>
      </p:sp>
      <p:pic>
        <p:nvPicPr>
          <p:cNvPr id="1026" name="Picture 2" descr="G:\0a0d5e31a6bf5fbcc99b03e0f4db2dbb.jpg"/>
          <p:cNvPicPr>
            <a:picLocks noChangeAspect="1" noChangeArrowheads="1"/>
          </p:cNvPicPr>
          <p:nvPr/>
        </p:nvPicPr>
        <p:blipFill>
          <a:blip r:embed="rId2" cstate="print"/>
          <a:srcRect/>
          <a:stretch>
            <a:fillRect/>
          </a:stretch>
        </p:blipFill>
        <p:spPr bwMode="auto">
          <a:xfrm>
            <a:off x="2843808" y="4005064"/>
            <a:ext cx="3383657" cy="2619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836712"/>
            <a:ext cx="4173088" cy="5184576"/>
          </a:xfrm>
        </p:spPr>
        <p:txBody>
          <a:bodyPr>
            <a:noAutofit/>
          </a:bodyPr>
          <a:lstStyle/>
          <a:p>
            <a:pPr algn="l"/>
            <a:r>
              <a:rPr lang="ru-RU" sz="1800" dirty="0" smtClean="0">
                <a:solidFill>
                  <a:schemeClr val="accent1">
                    <a:lumMod val="50000"/>
                  </a:schemeClr>
                </a:solidFill>
                <a:effectLst/>
                <a:cs typeface="Angsana New" pitchFamily="18" charset="-34"/>
              </a:rPr>
              <a:t>Речь помогает ребенку не только общаться с другими людьми, но и познавать мир. </a:t>
            </a:r>
            <a:br>
              <a:rPr lang="ru-RU" sz="1800" dirty="0" smtClean="0">
                <a:solidFill>
                  <a:schemeClr val="accent1">
                    <a:lumMod val="50000"/>
                  </a:schemeClr>
                </a:solidFill>
                <a:effectLst/>
                <a:cs typeface="Angsana New" pitchFamily="18" charset="-34"/>
              </a:rPr>
            </a:br>
            <a:r>
              <a:rPr lang="ru-RU" sz="1800" dirty="0" smtClean="0">
                <a:solidFill>
                  <a:schemeClr val="accent1">
                    <a:lumMod val="50000"/>
                  </a:schemeClr>
                </a:solidFill>
                <a:effectLst/>
                <a:cs typeface="Angsana New" pitchFamily="18" charset="-34"/>
              </a:rPr>
              <a:t>Овладение речью - это способ познания действительности.</a:t>
            </a:r>
            <a:br>
              <a:rPr lang="ru-RU" sz="1800" dirty="0" smtClean="0">
                <a:solidFill>
                  <a:schemeClr val="accent1">
                    <a:lumMod val="50000"/>
                  </a:schemeClr>
                </a:solidFill>
                <a:effectLst/>
                <a:cs typeface="Angsana New" pitchFamily="18" charset="-34"/>
              </a:rPr>
            </a:br>
            <a:r>
              <a:rPr lang="ru-RU" sz="1800" dirty="0" smtClean="0">
                <a:solidFill>
                  <a:schemeClr val="accent1">
                    <a:lumMod val="50000"/>
                  </a:schemeClr>
                </a:solidFill>
                <a:effectLst/>
                <a:cs typeface="Angsana New" pitchFamily="18" charset="-34"/>
              </a:rPr>
              <a:t> </a:t>
            </a:r>
            <a:br>
              <a:rPr lang="ru-RU" sz="1800" dirty="0" smtClean="0">
                <a:solidFill>
                  <a:schemeClr val="accent1">
                    <a:lumMod val="50000"/>
                  </a:schemeClr>
                </a:solidFill>
                <a:effectLst/>
                <a:cs typeface="Angsana New" pitchFamily="18" charset="-34"/>
              </a:rPr>
            </a:br>
            <a:r>
              <a:rPr lang="ru-RU" sz="1800" dirty="0" smtClean="0">
                <a:solidFill>
                  <a:schemeClr val="accent1">
                    <a:lumMod val="50000"/>
                  </a:schemeClr>
                </a:solidFill>
                <a:effectLst/>
                <a:cs typeface="Angsana New" pitchFamily="18" charset="-34"/>
              </a:rPr>
              <a:t>Чем полнее усваиваются богатства языка, чем свободнее человек пользуется ими, тем лучше он познает сложные связи в природе и в обществе. </a:t>
            </a:r>
            <a:br>
              <a:rPr lang="ru-RU" sz="1800" dirty="0" smtClean="0">
                <a:solidFill>
                  <a:schemeClr val="accent1">
                    <a:lumMod val="50000"/>
                  </a:schemeClr>
                </a:solidFill>
                <a:effectLst/>
                <a:cs typeface="Angsana New" pitchFamily="18" charset="-34"/>
              </a:rPr>
            </a:br>
            <a:r>
              <a:rPr lang="ru-RU" sz="1800" dirty="0" smtClean="0">
                <a:solidFill>
                  <a:schemeClr val="accent1">
                    <a:lumMod val="50000"/>
                  </a:schemeClr>
                </a:solidFill>
                <a:effectLst/>
                <a:cs typeface="Angsana New" pitchFamily="18" charset="-34"/>
              </a:rPr>
              <a:t>Для ребенка хорошая речь - залог успешного обучения и развития. </a:t>
            </a:r>
            <a:br>
              <a:rPr lang="ru-RU" sz="1800" dirty="0" smtClean="0">
                <a:solidFill>
                  <a:schemeClr val="accent1">
                    <a:lumMod val="50000"/>
                  </a:schemeClr>
                </a:solidFill>
                <a:effectLst/>
                <a:cs typeface="Angsana New" pitchFamily="18" charset="-34"/>
              </a:rPr>
            </a:br>
            <a:r>
              <a:rPr lang="ru-RU" sz="1800" dirty="0" smtClean="0">
                <a:solidFill>
                  <a:schemeClr val="accent1">
                    <a:lumMod val="50000"/>
                  </a:schemeClr>
                </a:solidFill>
                <a:effectLst/>
                <a:cs typeface="Angsana New" pitchFamily="18" charset="-34"/>
              </a:rPr>
              <a:t/>
            </a:r>
            <a:br>
              <a:rPr lang="ru-RU" sz="1800" dirty="0" smtClean="0">
                <a:solidFill>
                  <a:schemeClr val="accent1">
                    <a:lumMod val="50000"/>
                  </a:schemeClr>
                </a:solidFill>
                <a:effectLst/>
                <a:cs typeface="Angsana New" pitchFamily="18" charset="-34"/>
              </a:rPr>
            </a:br>
            <a:r>
              <a:rPr lang="ru-RU" sz="1800" dirty="0" smtClean="0">
                <a:solidFill>
                  <a:schemeClr val="accent1">
                    <a:lumMod val="50000"/>
                  </a:schemeClr>
                </a:solidFill>
                <a:effectLst/>
                <a:cs typeface="Angsana New" pitchFamily="18" charset="-34"/>
              </a:rPr>
              <a:t>Кому не известно, что дети с плохо развитой речью нередко оказываются неуспевающими по разным предметам.</a:t>
            </a:r>
            <a:r>
              <a:rPr lang="ru-RU" sz="2000" dirty="0" smtClean="0">
                <a:solidFill>
                  <a:schemeClr val="tx2">
                    <a:lumMod val="10000"/>
                  </a:schemeClr>
                </a:solidFill>
                <a:effectLst/>
                <a:cs typeface="Angsana New" pitchFamily="18" charset="-34"/>
              </a:rPr>
              <a:t/>
            </a:r>
            <a:br>
              <a:rPr lang="ru-RU" sz="2000" dirty="0" smtClean="0">
                <a:solidFill>
                  <a:schemeClr val="tx2">
                    <a:lumMod val="10000"/>
                  </a:schemeClr>
                </a:solidFill>
                <a:effectLst/>
                <a:cs typeface="Angsana New" pitchFamily="18" charset="-34"/>
              </a:rPr>
            </a:br>
            <a:endParaRPr lang="ru-RU" sz="2000" dirty="0">
              <a:solidFill>
                <a:schemeClr val="tx2">
                  <a:lumMod val="10000"/>
                </a:schemeClr>
              </a:solidFill>
              <a:effectLst/>
              <a:cs typeface="Angsana New" pitchFamily="18" charset="-34"/>
            </a:endParaRPr>
          </a:p>
        </p:txBody>
      </p:sp>
      <p:pic>
        <p:nvPicPr>
          <p:cNvPr id="3074" name="Picture 2" descr="C:\Users\User\Downloads\image (1).jpg"/>
          <p:cNvPicPr>
            <a:picLocks noChangeAspect="1" noChangeArrowheads="1"/>
          </p:cNvPicPr>
          <p:nvPr/>
        </p:nvPicPr>
        <p:blipFill>
          <a:blip r:embed="rId2" cstate="print"/>
          <a:srcRect/>
          <a:stretch>
            <a:fillRect/>
          </a:stretch>
        </p:blipFill>
        <p:spPr bwMode="auto">
          <a:xfrm>
            <a:off x="323529" y="404664"/>
            <a:ext cx="3816424" cy="268585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442</TotalTime>
  <Words>492</Words>
  <Application>Microsoft Office PowerPoint</Application>
  <PresentationFormat>Экран (4:3)</PresentationFormat>
  <Paragraphs>30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Роль сказки в формировании связной речи детей старшего дошкольного возраста  Презентацию подготовила  воспитатель гр.№ 7  Белова Юлия Анатольевна</vt:lpstr>
      <vt:lpstr> Речь - исторически сложившаяся форма общения людей посредством языковых конструкций.   Для ребенка хорошо сформированная связная речь – это успех в обучении.  В возрасте 5-6 лет  речь детей должна быть сформирована полностью, они должны не только правильно строить предложения, но и правильно отвечать на вопросы и рассказывать о своих наблюдениях.</vt:lpstr>
      <vt:lpstr>Мир сказки удивителен и уникален. В этом мире уживается добро и зло. Именно сказка учит детей нравственным нормам поведения. </vt:lpstr>
      <vt:lpstr> К сожалению, сказки подаются дошкольникам недостаточно разнообразно, в основном – это чтение, рассказывание, в лучшем случае пересказ в лицах или драматизация, просмотр театральных спектаклей, мультфильмов, кинофильмов по мотивам знакомых сказок.  Сказки не в полной мере используются для развития у детей воображения, мышления, связной речи и воспитания добрых чувств. С развитием массового телевидения читать детям стали значительно меньше. Ребенок чаще сидит у телевизора, чем с книгой: смотреть зрелище легче и интереснее. </vt:lpstr>
      <vt:lpstr>А между тем сказки раскрывают перед детьми меткость и выразительность языка, показывают, как богата родная речь юмором, живыми и образными выражениями. Сказка – ложь оказывается самой настоящей правдой: она учит нас быть добрыми и справедливыми, противостоять злу, презирать хитрецов и льстецов. Она утверждает народные принципы жизни.  Из сказки ребенок узнает много новых слов, образных выражений, его речь обогащается эмоциональной и поэтической лексикой. Сказка помогает детям излагать свое отношение к прослушанному, используя сравнения, метафоры, эпитеты и другие средства образной выразительности. </vt:lpstr>
      <vt:lpstr>Проблемами развития речи детей дошкольного возраста занимались такие ученые как Л.С. Выготский,  А.А. Леонтьев,  Д.Б. Эльконин,  Е.И. Тихеева,  С.Л. Рубинштейн,  О.И. Соловьева и др. Они считали, что овладение речью, а тем более развитие связной речи является первым важнейшим условием становления у ребенка полноценной психики и дальнейшего правильного её развития.   </vt:lpstr>
      <vt:lpstr>Сегодня речь дошкольника развивается в стихийных условиях (в семье, на улице, при помощи СМК). А между тем необходимо, чтобы ребенок мог строить связные, понятные красивые предложения.</vt:lpstr>
      <vt:lpstr>Связная речь – смысловое, развернутое высказывание, которое должно обеспечивать взаимопонимание между людьми. Связная речь должна быть понятна для собеседника.  Она развивается медленно. Ее развитие протекает совместно с развитием мышления и именно она (связная речь) отражает содержание предметного мира.  Основной ее функцией является коммуникативная функция, которая напрямую связана с общением и взаимопониманием. </vt:lpstr>
      <vt:lpstr>Речь помогает ребенку не только общаться с другими людьми, но и познавать мир.  Овладение речью - это способ познания действительности.   Чем полнее усваиваются богатства языка, чем свободнее человек пользуется ими, тем лучше он познает сложные связи в природе и в обществе.  Для ребенка хорошая речь - залог успешного обучения и развития.   Кому не известно, что дети с плохо развитой речью нередко оказываются неуспевающими по разным предметам. </vt:lpstr>
      <vt:lpstr>    Основными формами связной речи является монолог и диалог.  Исследователи выделяют четыре типа монолога: -описание; -повествование; -рассуждение; -контаминацию (смешанные тексты). Для дошкольного возраста характерны именно контаминированные тексты. </vt:lpstr>
      <vt:lpstr>Использование художественной литературы как средства развития связной речи у дошкольников.  Бывает, что взрослые и даже педагоги недопонимают, насколько обширен этот материал, и полагают, будто он может быть усвоен ребенком  в повседневном общении со взрослыми и с книгой. Но этого недостаточно: необходима система обогащения и развития речи детей.  Нужна планомерная работа, четко и определенно дозирующая материал по обогащению словаря, по построению синтаксических конструкций, по формированию умений составления связного текста – во всем этом может нам помочь использование в процессе развития речи произведений художественной литературы и, конечно же, сказок.   </vt:lpstr>
      <vt:lpstr>Дети дошкольного возраста – слушатели, а не читатели, сказки доносит до них педагог, поэтому владение им навыками выразительного чтения приобретает особое значение. Перед воспитателем стоит сложная задача – каждую сказку донести до детей как произведение искусства, раскрыть ее замысел, заразить слушателей эмоциональным отношением к сказочным персонажам, их чувствам, поступкам или к лирическим переживаниям автора. А для этого необходимо самому воспитателю, прежде чем знакомить детей со сказкой, понять и прочувствовать ее, суметь проанализировать со стороны содержания и художественной формы. И, конечно, педагог должен владеть техникой чтения и рассказывания – четкой дикцией, средствами интонационной выразительности (правильно расставлять логические ударения, паузы, владеть темпом, умея ускорять или замедлять его, в нужных местах повышать или понижать голос). </vt:lpstr>
      <vt:lpstr>Подготовка дошкольников к восприятию новой сказки осуществляется по-разному.   1.  Воспитатель помещает в книжном уголке новую книгу, если есть возможность, - отдельно рисунки художников к этому произведению. Дети, рассматривая иллюстрации, пытаются определить, что это за книга, о чем она. В начале занятия педагог расспрашивает детей об их предположениях, хвалит за наблюдательность, догадливость. Называет произведение. 2.  Педагог демонстрирует игрушки, предметы, имеющие отношение к содержанию сказки, помогает запомнить их названия, объясняет назначение, рассказывает об особенностях. 3.  Воспитатель проводит специальное речевое упражнение, помогающее детям осваивать новые слова. Предлагает детям самим придумать слова, характеризующие очень крупные предметы. Просит заканчивать фразы, которые она будет произносить (У кота усы, у тигра? – усищи, у кота лапа, у льва? – лапища»). </vt:lpstr>
      <vt:lpstr>М.М.Конина выделяет несколько типов занятий:  1. Чтение или рассказывание одного произведения. 2. Чтение нескольких произведений, объединенных единой тематикой или единством образов. Можно объединять произведения одного жанра или несколько жанров. На таких занятиях объединяют новый и уже знакомый материал. 3.Объединение произведений, принадлежащих к разным видам искусства: - чтение литературного произведения и рассматривание репродукций с картины известного художника; - чтение в сочетании с музыкой. 4. Чтение и рассказывание с использованием наглядного материала: - чтение и рассказывание с игрушками (сопровождается показом игрушек и действий с ними); - настольный театр (картонный или фанерный, например по сказке «Репка»); - кукольный и теневой театр, фланелеграф; -  диафильмы, диапозитивы, кинофильмы. 5. Чтение как часть занятия по развитию речи: -  оно может быть логически связано с содержанием занятия; - чтение может быть самостоятельной частью занятия. В методике занятий следует выделить такие вопросы, как подготовка к занятию и методические требования к нему, беседа о прочитанном, повторное чтение, использование иллюстраций.</vt:lpstr>
      <vt:lpstr>приемы, которые являются наиболее эффективными в беседах по сказкам.</vt:lpstr>
      <vt:lpstr>Рассказывание по сериям сюжетных картинок формирует у детей умение развивать сюжетную линию, придумывать к рассказу название, соответствующее его содержанию, соединять отдельные предложения и части  высказывания в повествовательный текст. </vt:lpstr>
      <vt:lpstr>В старшей группе дети также составляют рассказы и сказки об игрушках, дают их описание и характеристику, соблюдая требования к композиции, к выразительности речи. </vt:lpstr>
      <vt:lpstr>Изучая методику ознакомления с книгой на занятиях, следует  тщательно изучить литературу, обратив внимание на такие вопросы: – подготовка воспитателя и детей к занятию по чтению и рассказыванию художественной литературы; – подача произведения детям; – повторность чтения; – сочетание нескольких произведений на одном занятии; – структура занятия по ознакомлению с литературным произведением; – беседы в связи с чтением; – время и место чтения; – техника художественного чтения и рассказывания. </vt:lpstr>
      <vt:lpstr>Детская книга рассматривается как средство умственного, нравственного и эстетического воспитания.  Детский поэт И. Токмакова называет детскую литературу первоосновой воспитания.   По словам В.А. Сухомлинского, «чтение книг – тропинка, по которой умелый, умный, думающий воспитатель находит путь к сердцу ребенка».   Художественная литература,  а в частности сказки, формируют нравственные чувства и оценки, нормы нравственного поведения, воспитывают эстетическое восприятие.</vt:lpstr>
      <vt:lpstr>Спасибо за внимание!</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сказки в формировании связной речи детей старшего дошкольного возраста. Презентацию подготовила воспитатель</dc:title>
  <dc:creator>User</dc:creator>
  <cp:lastModifiedBy>юлия</cp:lastModifiedBy>
  <cp:revision>50</cp:revision>
  <dcterms:created xsi:type="dcterms:W3CDTF">2013-04-09T05:35:17Z</dcterms:created>
  <dcterms:modified xsi:type="dcterms:W3CDTF">2014-02-14T10:03:33Z</dcterms:modified>
</cp:coreProperties>
</file>