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6"/>
  </p:notesMasterIdLst>
  <p:sldIdLst>
    <p:sldId id="256" r:id="rId2"/>
    <p:sldId id="258" r:id="rId3"/>
    <p:sldId id="277" r:id="rId4"/>
    <p:sldId id="278" r:id="rId5"/>
    <p:sldId id="260" r:id="rId6"/>
    <p:sldId id="276" r:id="rId7"/>
    <p:sldId id="268" r:id="rId8"/>
    <p:sldId id="259" r:id="rId9"/>
    <p:sldId id="266" r:id="rId10"/>
    <p:sldId id="262" r:id="rId11"/>
    <p:sldId id="270" r:id="rId12"/>
    <p:sldId id="269" r:id="rId13"/>
    <p:sldId id="275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692E"/>
    <a:srgbClr val="004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87" autoAdjust="0"/>
  </p:normalViewPr>
  <p:slideViewPr>
    <p:cSldViewPr>
      <p:cViewPr>
        <p:scale>
          <a:sx n="91" d="100"/>
          <a:sy n="91" d="100"/>
        </p:scale>
        <p:origin x="-1374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969DC4-991A-4120-ADAA-C765F1CE012C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2ED63E-E0D9-4110-8E3E-0C323BED57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457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ED63E-E0D9-4110-8E3E-0C323BED57B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519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smiles.33b.ru/smile.38491.html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gif"/><Relationship Id="rId5" Type="http://schemas.openxmlformats.org/officeDocument/2006/relationships/hyperlink" Target="http://smiles.33b.ru/smile.38507.html" TargetMode="External"/><Relationship Id="rId4" Type="http://schemas.openxmlformats.org/officeDocument/2006/relationships/image" Target="../media/image40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-24194" y="1412776"/>
            <a:ext cx="835767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indent="0" algn="ctr">
              <a:buNone/>
            </a:pPr>
            <a:r>
              <a:rPr lang="ru-RU" sz="4800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48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Развивающая </a:t>
            </a:r>
            <a:r>
              <a:rPr lang="en-US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предметно</a:t>
            </a:r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-</a:t>
            </a:r>
            <a: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пространственная </a:t>
            </a:r>
            <a:b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</a:br>
            <a:r>
              <a:rPr lang="en-US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сред</a:t>
            </a:r>
            <a: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а</a:t>
            </a:r>
            <a:endParaRPr lang="ru-RU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Monotype Corsiva" pitchFamily="66" charset="0"/>
              <a:ea typeface="Angsana New"/>
              <a:cs typeface="Angsana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7559" y="4941168"/>
            <a:ext cx="3052439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7030A0"/>
                </a:solidFill>
                <a:latin typeface="Monotype Corsiva" pitchFamily="66" charset="0"/>
              </a:rPr>
              <a:t>ГБДОУ №1 </a:t>
            </a:r>
            <a:br>
              <a:rPr lang="ru-RU" sz="2000" dirty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000" dirty="0">
                <a:solidFill>
                  <a:srgbClr val="7030A0"/>
                </a:solidFill>
                <a:latin typeface="Monotype Corsiva" pitchFamily="66" charset="0"/>
              </a:rPr>
              <a:t>младшая группа №3 </a:t>
            </a:r>
            <a:endParaRPr lang="ru-RU" sz="2000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r>
              <a:rPr lang="ru-RU" sz="2000" dirty="0" smtClean="0">
                <a:solidFill>
                  <a:srgbClr val="7030A0"/>
                </a:solidFill>
                <a:latin typeface="Monotype Corsiva" pitchFamily="66" charset="0"/>
              </a:rPr>
              <a:t>Воспитатель</a:t>
            </a:r>
            <a:r>
              <a:rPr lang="ru-RU" sz="2000" dirty="0">
                <a:solidFill>
                  <a:srgbClr val="7030A0"/>
                </a:solidFill>
                <a:latin typeface="Monotype Corsiva" pitchFamily="66" charset="0"/>
              </a:rPr>
              <a:t>: </a:t>
            </a:r>
            <a:br>
              <a:rPr lang="ru-RU" sz="2000" dirty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000" dirty="0">
                <a:solidFill>
                  <a:srgbClr val="7030A0"/>
                </a:solidFill>
                <a:latin typeface="Monotype Corsiva" pitchFamily="66" charset="0"/>
              </a:rPr>
              <a:t>Жарких Виктория Андреевна</a:t>
            </a:r>
            <a:r>
              <a:rPr lang="ru-RU" dirty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dirty="0">
                <a:solidFill>
                  <a:srgbClr val="C00000"/>
                </a:solidFill>
                <a:latin typeface="Monotype Corsiva" pitchFamily="66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22714"/>
            <a:ext cx="9144001" cy="6833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39413" y="22714"/>
            <a:ext cx="39132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Музыкальный уголок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75856" y="4631263"/>
            <a:ext cx="3143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нашей группе все актеры,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Кукловоды и танцоры. 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Каждый день и каждый час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 хотим играть для Вас!!!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Андрей\Desktop\аттестация\DSC0673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3040273" cy="457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Андрей\Desktop\Безымянный2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836712"/>
            <a:ext cx="4392488" cy="365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550706"/>
            <a:ext cx="9156008" cy="647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76777" y="44624"/>
            <a:ext cx="88583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11692E"/>
                </a:solidFill>
                <a:effectLst/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Театральный уголок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11692E"/>
              </a:solidFill>
              <a:effectLst/>
              <a:latin typeface="Monotype Corsiva" panose="03010101010201010101" pitchFamily="66" charset="0"/>
            </a:endParaRPr>
          </a:p>
        </p:txBody>
      </p:sp>
      <p:pic>
        <p:nvPicPr>
          <p:cNvPr id="10242" name="Picture 2" descr="C:\Users\Андрей\Desktop\аттестация\DSC0675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690954"/>
            <a:ext cx="3816424" cy="574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Андрей\Desktop\аттестация\DSC0675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5933" y="690955"/>
            <a:ext cx="3998516" cy="265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Андрей\Desktop\Безымянный3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0100" y="3589060"/>
            <a:ext cx="3994348" cy="289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85256" y="116632"/>
            <a:ext cx="5256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  <a:t>Оздоровительные мероприятия после сна</a:t>
            </a:r>
            <a:endParaRPr lang="ru-RU" sz="3600" dirty="0">
              <a:solidFill>
                <a:schemeClr val="accent5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1266" name="Picture 2" descr="C:\Users\Андрей\Desktop\аттестация\DSC0674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1940" y="1285540"/>
            <a:ext cx="2144643" cy="322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Андрей\Desktop\аттестация\DSC0674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999" y="1265932"/>
            <a:ext cx="2925733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Андрей\Desktop\аттестация\DSC0674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999" y="3789040"/>
            <a:ext cx="3539233" cy="235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Андрей\Desktop\аттестация\DSC0674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4508" y="4797152"/>
            <a:ext cx="2419505" cy="1607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Users\Андрей\Desktop\3242438-2a78cdb7861e2d0c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1285540"/>
            <a:ext cx="27241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C:\Users\Андрей\Desktop\аттестация\DSC06744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3509054"/>
            <a:ext cx="1935005" cy="291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332656"/>
            <a:ext cx="792088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  При </a:t>
            </a:r>
            <a:r>
              <a:rPr lang="ru-RU" sz="2400" dirty="0">
                <a:solidFill>
                  <a:srgbClr val="7030A0"/>
                </a:solidFill>
              </a:rPr>
              <a:t>организации предметно-развивающей </a:t>
            </a:r>
            <a:r>
              <a:rPr lang="ru-RU" sz="2400" dirty="0" smtClean="0">
                <a:solidFill>
                  <a:srgbClr val="7030A0"/>
                </a:solidFill>
              </a:rPr>
              <a:t>среды в </a:t>
            </a:r>
            <a:r>
              <a:rPr lang="ru-RU" sz="2400" dirty="0">
                <a:solidFill>
                  <a:srgbClr val="7030A0"/>
                </a:solidFill>
              </a:rPr>
              <a:t>дошкольном образовательном помещении, на территории детского сада педагоги старались учесть все, что будет способствовать становлению базовых характеристик личности каждого ребенка: закономерности психического развития, показатели здоровья дошкольников, психофизиологические и коммуникативные особенности, уровень общего и речевого развития, а также эмоционально-волевой сферы</a:t>
            </a:r>
            <a:r>
              <a:rPr lang="ru-RU" sz="2400" dirty="0" smtClean="0">
                <a:solidFill>
                  <a:srgbClr val="7030A0"/>
                </a:solidFill>
              </a:rPr>
              <a:t>.</a:t>
            </a:r>
          </a:p>
          <a:p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smtClean="0">
                <a:solidFill>
                  <a:srgbClr val="7030A0"/>
                </a:solidFill>
              </a:rPr>
              <a:t> Педагогический </a:t>
            </a:r>
            <a:r>
              <a:rPr lang="ru-RU" sz="2400" dirty="0">
                <a:solidFill>
                  <a:srgbClr val="7030A0"/>
                </a:solidFill>
              </a:rPr>
              <a:t>коллектив ДОУ не собирается останавливаться на достигнутом. Поиск инновационных подходов к организации предметно-развивающей среды продолжается, главными критериями при этом являются творчество, талант и фантазия.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1" descr="фон спасибо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14414" y="1785927"/>
            <a:ext cx="592935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Спасибо за внимание!</a:t>
            </a:r>
            <a:endParaRPr lang="ru-RU" sz="8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6" name="Picture 14" descr="cedea8846ab8fa420c8ee6a80126b022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64" y="3071810"/>
            <a:ext cx="1470025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7bd04ec4e2879100fa2fd49ac3384bec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3286124"/>
            <a:ext cx="20161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cedea8846ab8fa420c8ee6a80126b022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48" y="500042"/>
            <a:ext cx="1470025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>
          <a:xfrm>
            <a:off x="323528" y="116632"/>
            <a:ext cx="8424936" cy="6480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45720" indent="0">
              <a:buNone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Предметно-развивающая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среда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организуется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чтобы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каждый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ребёнок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имел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возможность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заниматься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любимым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делом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Размещение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оборудования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секторам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позволяет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детям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объединиться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подгруппами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общим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интересам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конструирование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рисование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ручной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труд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театрально-игровая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деятельность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экспериментирование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marL="45720" indent="0">
              <a:buNone/>
            </a:pP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Обязательными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оборудовании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являются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материалы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активизирующие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познавательную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деятельность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развивающие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игры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игрушки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т. д.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Широко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используются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материалы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побуждающие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освоению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грамоты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03648" y="116632"/>
            <a:ext cx="6237312" cy="825272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3600" dirty="0">
                <a:solidFill>
                  <a:srgbClr val="002060"/>
                </a:solidFill>
                <a:latin typeface="Monotype Corsiva" panose="03010101010201010101" pitchFamily="66" charset="0"/>
              </a:rPr>
              <a:t>Современный взгляд на определение предметно – пространственной среды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536" y="2060848"/>
            <a:ext cx="828092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Предметно-развивающая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среда – определенное пространство, организационно оформленное  и предметно насыщенное, предназначенное для удовлетворения потребностей ребенка в познании, общении, труде, физическом и духовном развитии в целом</a:t>
            </a:r>
            <a:b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Современное понимание среды включает в себя обеспечение активной жизнедеятельности ребенка, становления его субъектной позиции, развития творческих проявлений всеми доступными побуждениями к самовыражению средствами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dirty="0"/>
              <a:t>                              </a:t>
            </a:r>
            <a:r>
              <a:rPr lang="ru-RU" dirty="0" smtClean="0"/>
              <a:t>                           </a:t>
            </a:r>
            <a:r>
              <a:rPr lang="ru-RU" dirty="0"/>
              <a:t>(Программа «От рождения до школы»)</a:t>
            </a: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071563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404664"/>
            <a:ext cx="756084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Monotype Corsiva" panose="03010101010201010101" pitchFamily="66" charset="0"/>
              </a:rPr>
              <a:t>Требования к развивающей </a:t>
            </a:r>
            <a:r>
              <a:rPr lang="ru-RU" sz="36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предметно-</a:t>
            </a:r>
          </a:p>
          <a:p>
            <a:pPr algn="ctr"/>
            <a:r>
              <a:rPr lang="ru-RU" sz="36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пространственной </a:t>
            </a:r>
            <a:r>
              <a:rPr lang="ru-RU" sz="3600" dirty="0">
                <a:solidFill>
                  <a:srgbClr val="002060"/>
                </a:solidFill>
                <a:latin typeface="Monotype Corsiva" panose="03010101010201010101" pitchFamily="66" charset="0"/>
              </a:rPr>
              <a:t>среде </a:t>
            </a:r>
            <a:endParaRPr lang="ru-RU" sz="3600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algn="ctr"/>
            <a:endParaRPr lang="ru-RU" sz="3600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r>
              <a:rPr lang="ru-RU" sz="2000" dirty="0" smtClean="0"/>
              <a:t>     Развивающая </a:t>
            </a:r>
            <a:r>
              <a:rPr lang="ru-RU" sz="2000" dirty="0"/>
              <a:t>предметно- пространственная среда обеспечивает максимальную реализацию образовательного потенциала  пространства ДОУ, группы, участков,  материалов, оборудования, игрушек  и инвентаря для развития детей дошкольного возраста: </a:t>
            </a:r>
          </a:p>
          <a:p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7030A0"/>
                </a:solidFill>
              </a:rPr>
              <a:t>В соответствии с возрастными этапами</a:t>
            </a:r>
            <a:r>
              <a:rPr lang="ru-RU" sz="2000" dirty="0" smtClean="0">
                <a:solidFill>
                  <a:srgbClr val="7030A0"/>
                </a:solidFill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7030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7030A0"/>
                </a:solidFill>
              </a:rPr>
              <a:t>Охраны и укрепления из здоровья; </a:t>
            </a:r>
            <a:endParaRPr lang="ru-RU" sz="2000" dirty="0" smtClean="0">
              <a:solidFill>
                <a:srgbClr val="7030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7030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7030A0"/>
                </a:solidFill>
              </a:rPr>
              <a:t>Учета особенностей и коррекции недостатков и их развития </a:t>
            </a:r>
          </a:p>
          <a:p>
            <a:pPr algn="ctr"/>
            <a:endParaRPr lang="ru-RU" sz="3600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9312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15765"/>
            <a:ext cx="9140884" cy="6855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835696" y="476672"/>
            <a:ext cx="71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Информационный центр для родителей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charset="0"/>
            </a:endParaRPr>
          </a:p>
        </p:txBody>
      </p:sp>
      <p:pic>
        <p:nvPicPr>
          <p:cNvPr id="9218" name="Picture 2" descr="C:\Users\Андрей\Desktop\аттестация\DSC0675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1700808"/>
            <a:ext cx="3815925" cy="2535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Андрей\Desktop\аттестация\DSC0676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4690" y="4437112"/>
            <a:ext cx="3042644" cy="202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Андрей\Desktop\аттестация\DSC0676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566" y="1700808"/>
            <a:ext cx="2100263" cy="316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Андрей\Desktop\7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1641203"/>
            <a:ext cx="1891917" cy="197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Users\Андрей\Desktop\post-11-1328950925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4" y="4836190"/>
            <a:ext cx="1529665" cy="167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-25549"/>
            <a:ext cx="9164488" cy="688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85984" y="21429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Развивающий уголок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35896" y="2810809"/>
            <a:ext cx="37918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b="1" dirty="0" smtClean="0">
              <a:solidFill>
                <a:schemeClr val="bg2">
                  <a:lumMod val="50000"/>
                </a:schemeClr>
              </a:solidFill>
              <a:cs typeface="Arial" charset="0"/>
            </a:endParaRPr>
          </a:p>
          <a:p>
            <a:pPr>
              <a:defRPr/>
            </a:pP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с фигурами знакомы, </a:t>
            </a:r>
          </a:p>
          <a:p>
            <a:pPr>
              <a:defRPr/>
            </a:pP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 цифры много узнаём. </a:t>
            </a:r>
          </a:p>
          <a:p>
            <a:pPr>
              <a:defRPr/>
            </a:pP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математики законы </a:t>
            </a:r>
          </a:p>
          <a:p>
            <a:pPr>
              <a:defRPr/>
            </a:pP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Постигать не устаём! </a:t>
            </a:r>
          </a:p>
        </p:txBody>
      </p:sp>
      <p:pic>
        <p:nvPicPr>
          <p:cNvPr id="3074" name="Picture 2" descr="C:\Users\Андрей\Desktop\аттестация\DSC0673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492" y="1627906"/>
            <a:ext cx="2711615" cy="408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ндрей\Desktop\аттестация\DSC0673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1255" y="2810809"/>
            <a:ext cx="2203648" cy="331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Андрей\Desktop\аттестация\DSC0675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9268" y="1219715"/>
            <a:ext cx="2781394" cy="184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Андрей\Desktop\1368688302_766399_5.jpe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8727" y="1144910"/>
            <a:ext cx="1308703" cy="163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Андрей\Desktop\97969344_large_pavel_rednikov_741334977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2918" y="4557554"/>
            <a:ext cx="1378223" cy="151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Users\Андрей\Desktop\аттестация\DSC06753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6536" y="4468878"/>
            <a:ext cx="2457105" cy="163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203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714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357290" y="142852"/>
            <a:ext cx="67361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Уголок природы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03848" y="544522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2060"/>
                </a:solidFill>
                <a:cs typeface="Times New Roman" pitchFamily="18" charset="0"/>
              </a:rPr>
              <a:t>У нас почти, что зимний сад</a:t>
            </a:r>
            <a:endParaRPr lang="ru-RU" b="1" dirty="0">
              <a:solidFill>
                <a:srgbClr val="002060"/>
              </a:solidFill>
              <a:cs typeface="Arial" charset="0"/>
            </a:endParaRPr>
          </a:p>
          <a:p>
            <a:pPr eaLnBrk="0" hangingPunct="0">
              <a:defRPr/>
            </a:pPr>
            <a:r>
              <a:rPr lang="ru-RU" b="1" dirty="0">
                <a:solidFill>
                  <a:srgbClr val="002060"/>
                </a:solidFill>
                <a:cs typeface="Times New Roman" pitchFamily="18" charset="0"/>
              </a:rPr>
              <a:t>В природном уголке.</a:t>
            </a:r>
            <a:endParaRPr lang="ru-RU" b="1" dirty="0">
              <a:solidFill>
                <a:srgbClr val="002060"/>
              </a:solidFill>
              <a:cs typeface="Arial" charset="0"/>
            </a:endParaRPr>
          </a:p>
          <a:p>
            <a:pPr eaLnBrk="0" hangingPunct="0">
              <a:defRPr/>
            </a:pPr>
            <a:r>
              <a:rPr lang="ru-RU" b="1" dirty="0">
                <a:solidFill>
                  <a:srgbClr val="002060"/>
                </a:solidFill>
                <a:cs typeface="Times New Roman" pitchFamily="18" charset="0"/>
              </a:rPr>
              <a:t>Здесь потрудиться каждый рад,</a:t>
            </a:r>
            <a:endParaRPr lang="ru-RU" b="1" dirty="0">
              <a:solidFill>
                <a:srgbClr val="002060"/>
              </a:solidFill>
              <a:cs typeface="Arial" charset="0"/>
            </a:endParaRPr>
          </a:p>
          <a:p>
            <a:pPr eaLnBrk="0" hangingPunct="0">
              <a:defRPr/>
            </a:pPr>
            <a:r>
              <a:rPr lang="ru-RU" b="1" dirty="0">
                <a:solidFill>
                  <a:srgbClr val="002060"/>
                </a:solidFill>
                <a:cs typeface="Times New Roman" pitchFamily="18" charset="0"/>
              </a:rPr>
              <a:t>Помочь рука к руке</a:t>
            </a:r>
            <a:r>
              <a:rPr lang="ru-RU" b="1" dirty="0" smtClean="0">
                <a:solidFill>
                  <a:srgbClr val="002060"/>
                </a:solidFill>
                <a:cs typeface="Times New Roman" pitchFamily="18" charset="0"/>
              </a:rPr>
              <a:t>!</a:t>
            </a:r>
            <a:endParaRPr lang="ru-RU" b="1" dirty="0">
              <a:solidFill>
                <a:srgbClr val="002060"/>
              </a:solidFill>
              <a:cs typeface="Arial" charset="0"/>
            </a:endParaRPr>
          </a:p>
        </p:txBody>
      </p:sp>
      <p:pic>
        <p:nvPicPr>
          <p:cNvPr id="1026" name="Picture 2" descr="C:\Users\Андрей\Desktop\аттестация\DSC0672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824902"/>
            <a:ext cx="2543783" cy="382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ндрей\Desktop\аттестация\DSC0673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5394" y="805096"/>
            <a:ext cx="3083470" cy="464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Андрей\Desktop\10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188640"/>
            <a:ext cx="1967447" cy="186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-2821"/>
            <a:ext cx="9144000" cy="6884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57199" y="30802"/>
            <a:ext cx="7859217" cy="661894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 </a:t>
            </a:r>
            <a:r>
              <a:rPr lang="ru-RU" sz="3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Книжный уголок</a:t>
            </a:r>
            <a:endParaRPr lang="ru-RU" sz="3600" dirty="0">
              <a:solidFill>
                <a:schemeClr val="accent2">
                  <a:lumMod val="20000"/>
                  <a:lumOff val="8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63888" y="4368006"/>
            <a:ext cx="38909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за чудо эти книжки!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Очень любят их детишки!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Регулярно все читают,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Много знаний получают!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Андрей\Desktop\аттестация\DSC0672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1255717"/>
            <a:ext cx="3711631" cy="246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Андрей\Desktop\аттестация\DSC0672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248" y="785722"/>
            <a:ext cx="3096344" cy="465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85852" y="285728"/>
            <a:ext cx="6572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Уголок  по  ПДД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72132" y="5214950"/>
            <a:ext cx="31243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</a:rPr>
              <a:t>Выполняй закон простой:</a:t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>
                <a:solidFill>
                  <a:srgbClr val="002060"/>
                </a:solidFill>
              </a:rPr>
              <a:t>Красный свет зажегся – стой!</a:t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>
                <a:solidFill>
                  <a:srgbClr val="002060"/>
                </a:solidFill>
              </a:rPr>
              <a:t>Желтый вспыхнул – подожди!</a:t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>
                <a:solidFill>
                  <a:srgbClr val="002060"/>
                </a:solidFill>
              </a:rPr>
              <a:t>А зеленый свет – иди!</a:t>
            </a:r>
          </a:p>
        </p:txBody>
      </p:sp>
      <p:pic>
        <p:nvPicPr>
          <p:cNvPr id="2051" name="Picture 3" descr="C:\Users\Андрей\Desktop\Безымянный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0939" y="1052736"/>
            <a:ext cx="4262122" cy="401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Андрей\Desktop\0013-009-Spasibo-za-vnimani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1204925"/>
            <a:ext cx="1673988" cy="228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Андрей\Desktop\1305628058_49316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1800200" cy="225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Андрей\Desktop\405224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504" y="4725144"/>
            <a:ext cx="4938479" cy="222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588</TotalTime>
  <Words>345</Words>
  <Application>Microsoft Office PowerPoint</Application>
  <PresentationFormat>Экран (4:3)</PresentationFormat>
  <Paragraphs>45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 Развивающая предметно-пространственная  среда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JarkiX</dc:creator>
  <cp:lastModifiedBy>JarkiX</cp:lastModifiedBy>
  <cp:revision>62</cp:revision>
  <dcterms:modified xsi:type="dcterms:W3CDTF">2014-12-07T09:21:26Z</dcterms:modified>
</cp:coreProperties>
</file>