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74" r:id="rId5"/>
    <p:sldId id="259" r:id="rId6"/>
    <p:sldId id="260" r:id="rId7"/>
    <p:sldId id="263" r:id="rId8"/>
    <p:sldId id="275" r:id="rId9"/>
    <p:sldId id="265" r:id="rId10"/>
    <p:sldId id="267" r:id="rId11"/>
    <p:sldId id="268" r:id="rId12"/>
    <p:sldId id="269" r:id="rId13"/>
    <p:sldId id="266" r:id="rId14"/>
    <p:sldId id="270" r:id="rId15"/>
    <p:sldId id="271" r:id="rId16"/>
    <p:sldId id="272" r:id="rId17"/>
    <p:sldId id="273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8F7B2A7-10CE-48D3-BB8D-0494B48EA34E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C88857A-5584-4F2D-A6B8-D48C4F6A606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6513920" cy="14001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Семинар-практикум для педагогов 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208912" cy="2232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Образовательная область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«Чтение художественной литературы»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5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Структура занятия по заучиванию стихотворений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69371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И</a:t>
            </a:r>
            <a:r>
              <a:rPr lang="ru-RU" sz="1600" dirty="0" smtClean="0">
                <a:solidFill>
                  <a:schemeClr val="tx1"/>
                </a:solidFill>
              </a:rPr>
              <a:t>меет </a:t>
            </a:r>
            <a:r>
              <a:rPr lang="ru-RU" sz="1600" dirty="0">
                <a:solidFill>
                  <a:schemeClr val="tx1"/>
                </a:solidFill>
              </a:rPr>
              <a:t>много общего со структурой занятий по пересказу, где дети также учатся выразительно передавать прослушанный текст.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Вначале </a:t>
            </a:r>
            <a:r>
              <a:rPr lang="ru-RU" sz="1600" dirty="0">
                <a:solidFill>
                  <a:schemeClr val="tx1"/>
                </a:solidFill>
              </a:rPr>
              <a:t>желательно </a:t>
            </a:r>
            <a:r>
              <a:rPr lang="ru-RU" sz="1600" b="1" dirty="0">
                <a:solidFill>
                  <a:schemeClr val="tx1"/>
                </a:solidFill>
              </a:rPr>
              <a:t>подготовить детей к восприятию стихотворения:</a:t>
            </a:r>
            <a:r>
              <a:rPr lang="ru-RU" sz="1600" dirty="0">
                <a:solidFill>
                  <a:schemeClr val="tx1"/>
                </a:solidFill>
              </a:rPr>
              <a:t> провести кратковременную вводную беседу. Воспитатель обращается к образной, эмоциональной памяти детей, помогает припомнить созвучный образ (картины веселого праздника, золотую осень). Можно показать предмет, игрушку, картинку, близкие теме стихотворения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Затем </a:t>
            </a:r>
            <a:r>
              <a:rPr lang="ru-RU" sz="1600" b="1" dirty="0">
                <a:solidFill>
                  <a:schemeClr val="tx1"/>
                </a:solidFill>
              </a:rPr>
              <a:t>педагог выразительно читает стихотворение и повторяет его</a:t>
            </a:r>
            <a:r>
              <a:rPr lang="ru-RU" sz="1600" dirty="0">
                <a:solidFill>
                  <a:schemeClr val="tx1"/>
                </a:solidFill>
              </a:rPr>
              <a:t>. В старших группах перед повторным чтением детей предупреждают о том, что стихотворение нужно будет заучить (такая установка повышает качество запоминания), и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проводят </a:t>
            </a:r>
            <a:r>
              <a:rPr lang="ru-RU" sz="1600" b="1" dirty="0">
                <a:solidFill>
                  <a:schemeClr val="tx1"/>
                </a:solidFill>
              </a:rPr>
              <a:t>небольшую разъяснительную беседу </a:t>
            </a:r>
            <a:r>
              <a:rPr lang="ru-RU" sz="1600" dirty="0">
                <a:solidFill>
                  <a:schemeClr val="tx1"/>
                </a:solidFill>
              </a:rPr>
              <a:t>о самом стихотворении, о форме его чтения.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За </a:t>
            </a:r>
            <a:r>
              <a:rPr lang="ru-RU" sz="1600" dirty="0">
                <a:solidFill>
                  <a:schemeClr val="tx1"/>
                </a:solidFill>
              </a:rPr>
              <a:t>беседой вновь следует </a:t>
            </a:r>
            <a:r>
              <a:rPr lang="ru-RU" sz="1600" b="1" dirty="0">
                <a:solidFill>
                  <a:schemeClr val="tx1"/>
                </a:solidFill>
              </a:rPr>
              <a:t>чтение воспитателя. </a:t>
            </a:r>
            <a:r>
              <a:rPr lang="ru-RU" sz="1600" dirty="0">
                <a:solidFill>
                  <a:schemeClr val="tx1"/>
                </a:solidFill>
              </a:rPr>
              <a:t>Это способствует целостному восприятию произведения, особенностей исполнения. </a:t>
            </a:r>
          </a:p>
          <a:p>
            <a:r>
              <a:rPr lang="ru-RU" sz="1600" dirty="0">
                <a:solidFill>
                  <a:schemeClr val="tx1"/>
                </a:solidFill>
              </a:rPr>
              <a:t>Затем стихотворение </a:t>
            </a:r>
            <a:r>
              <a:rPr lang="ru-RU" sz="1600" b="1" dirty="0">
                <a:solidFill>
                  <a:schemeClr val="tx1"/>
                </a:solidFill>
              </a:rPr>
              <a:t>читают дети.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Закончить </a:t>
            </a:r>
            <a:r>
              <a:rPr lang="ru-RU" sz="1600" b="1" dirty="0">
                <a:solidFill>
                  <a:schemeClr val="tx1"/>
                </a:solidFill>
              </a:rPr>
              <a:t>занятие следует наиболее ярким исполнением</a:t>
            </a:r>
            <a:r>
              <a:rPr lang="ru-RU" sz="1600" dirty="0">
                <a:solidFill>
                  <a:schemeClr val="tx1"/>
                </a:solidFill>
              </a:rPr>
              <a:t>: вызвать выразительно читающего ребенка, внести любимую детьми игрушку, которой желающие могут прочитать новое стихотворение, и т. д.</a:t>
            </a:r>
          </a:p>
          <a:p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08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Требования к заучиванию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Стихотворение заучивается целиком </a:t>
            </a:r>
            <a:r>
              <a:rPr lang="ru-RU" dirty="0">
                <a:solidFill>
                  <a:schemeClr val="tx1"/>
                </a:solidFill>
              </a:rPr>
              <a:t>(не по строкам или строфам), что обеспечивает осмысленность чтения и правильную тренировку памяти.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Дети </a:t>
            </a:r>
            <a:r>
              <a:rPr lang="ru-RU" b="1" dirty="0">
                <a:solidFill>
                  <a:schemeClr val="tx1"/>
                </a:solidFill>
              </a:rPr>
              <a:t>повторяют стихотворение индивидуально, а не хором;</a:t>
            </a:r>
            <a:r>
              <a:rPr lang="ru-RU" dirty="0">
                <a:solidFill>
                  <a:schemeClr val="tx1"/>
                </a:solidFill>
              </a:rPr>
              <a:t> только так сохраняются самостоятельность ребенка в подборе средств выразительности и естественность последних.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По </a:t>
            </a:r>
            <a:r>
              <a:rPr lang="ru-RU" b="1" dirty="0">
                <a:solidFill>
                  <a:schemeClr val="tx1"/>
                </a:solidFill>
              </a:rPr>
              <a:t>ходу чтения воспитатель подсказывает текст, допускает </a:t>
            </a:r>
            <a:r>
              <a:rPr lang="ru-RU" b="1" dirty="0" err="1">
                <a:solidFill>
                  <a:schemeClr val="tx1"/>
                </a:solidFill>
              </a:rPr>
              <a:t>договаривание</a:t>
            </a:r>
            <a:r>
              <a:rPr lang="ru-RU" b="1" dirty="0">
                <a:solidFill>
                  <a:schemeClr val="tx1"/>
                </a:solidFill>
              </a:rPr>
              <a:t> строки детьми с места</a:t>
            </a:r>
            <a:r>
              <a:rPr lang="ru-RU" dirty="0">
                <a:solidFill>
                  <a:schemeClr val="tx1"/>
                </a:solidFill>
              </a:rPr>
              <a:t>, повторяет свои указания и разъяснения по поводу характера чтения. Иногда дает развернутую оценку некоторым ответам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 Если дети читают невыразительно</a:t>
            </a:r>
            <a:r>
              <a:rPr lang="ru-RU" dirty="0">
                <a:solidFill>
                  <a:schemeClr val="tx1"/>
                </a:solidFill>
              </a:rPr>
              <a:t>, педагог может вновь </a:t>
            </a:r>
            <a:r>
              <a:rPr lang="ru-RU" b="1" dirty="0">
                <a:solidFill>
                  <a:schemeClr val="tx1"/>
                </a:solidFill>
              </a:rPr>
              <a:t>предложить образец </a:t>
            </a:r>
            <a:r>
              <a:rPr lang="ru-RU" b="1" dirty="0" smtClean="0">
                <a:solidFill>
                  <a:schemeClr val="tx1"/>
                </a:solidFill>
              </a:rPr>
              <a:t>чтения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детьми, </a:t>
            </a:r>
            <a:r>
              <a:rPr lang="ru-RU" dirty="0">
                <a:solidFill>
                  <a:schemeClr val="tx1"/>
                </a:solidFill>
              </a:rPr>
              <a:t>которые быстро запоминают.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81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Методы </a:t>
            </a:r>
            <a:r>
              <a:rPr lang="ru-RU" b="1" dirty="0">
                <a:solidFill>
                  <a:schemeClr val="tx1"/>
                </a:solidFill>
              </a:rPr>
              <a:t>заучивания стихов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0405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Визуальный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картинный план, который появляется на глазах у ребенка одновременно с чтением </a:t>
            </a:r>
            <a:r>
              <a:rPr lang="ru-RU" sz="1600" dirty="0" smtClean="0">
                <a:solidFill>
                  <a:schemeClr val="tx1"/>
                </a:solidFill>
              </a:rPr>
              <a:t>стихотворения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b="1" dirty="0">
                <a:solidFill>
                  <a:schemeClr val="tx1"/>
                </a:solidFill>
              </a:rPr>
              <a:t>Двигательный</a:t>
            </a:r>
          </a:p>
          <a:p>
            <a:pPr marL="114300" indent="0"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даем </a:t>
            </a:r>
            <a:r>
              <a:rPr lang="ru-RU" sz="1600" dirty="0">
                <a:solidFill>
                  <a:schemeClr val="tx1"/>
                </a:solidFill>
              </a:rPr>
              <a:t>необходимую для запоминания опору - подкрепляем запоминание двигательным актом. </a:t>
            </a:r>
            <a:r>
              <a:rPr lang="ru-RU" sz="1600" dirty="0" smtClean="0">
                <a:solidFill>
                  <a:schemeClr val="tx1"/>
                </a:solidFill>
              </a:rPr>
              <a:t> (наматывание нитки</a:t>
            </a:r>
            <a:r>
              <a:rPr lang="ru-RU" sz="1600" dirty="0">
                <a:solidFill>
                  <a:schemeClr val="tx1"/>
                </a:solidFill>
              </a:rPr>
              <a:t>, класть в блюдо шарики, нанизывать пирамидку, </a:t>
            </a:r>
            <a:r>
              <a:rPr lang="ru-RU" sz="1600" dirty="0" smtClean="0">
                <a:solidFill>
                  <a:schemeClr val="tx1"/>
                </a:solidFill>
              </a:rPr>
              <a:t>бусы и т.д.)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Слуховой (самый распространённый)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Сначала </a:t>
            </a:r>
            <a:r>
              <a:rPr lang="ru-RU" sz="1600" dirty="0" smtClean="0">
                <a:solidFill>
                  <a:schemeClr val="tx1"/>
                </a:solidFill>
              </a:rPr>
              <a:t>ребёнок </a:t>
            </a:r>
            <a:r>
              <a:rPr lang="ru-RU" sz="1600" dirty="0">
                <a:solidFill>
                  <a:schemeClr val="tx1"/>
                </a:solidFill>
              </a:rPr>
              <a:t>послушает вас. Потом вы повторите этот отрывок вместе. Потом он один повторит, а за ним снова вы.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1600" b="1" dirty="0" smtClean="0">
                <a:solidFill>
                  <a:schemeClr val="tx1"/>
                </a:solidFill>
              </a:rPr>
              <a:t>Логический</a:t>
            </a:r>
          </a:p>
          <a:p>
            <a:pPr marL="11430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После предварительной работы, </a:t>
            </a:r>
            <a:r>
              <a:rPr lang="ru-RU" sz="1600" dirty="0" smtClean="0">
                <a:solidFill>
                  <a:schemeClr val="tx1"/>
                </a:solidFill>
              </a:rPr>
              <a:t>воспитатель  читает </a:t>
            </a:r>
            <a:r>
              <a:rPr lang="ru-RU" sz="1600" dirty="0">
                <a:solidFill>
                  <a:schemeClr val="tx1"/>
                </a:solidFill>
              </a:rPr>
              <a:t>первые строки произведения, а потом останавливаетесь и предлагаете малышу своими словами рассказать, что </a:t>
            </a:r>
            <a:r>
              <a:rPr lang="ru-RU" sz="1600" dirty="0" smtClean="0">
                <a:solidFill>
                  <a:schemeClr val="tx1"/>
                </a:solidFill>
              </a:rPr>
              <a:t>было, </a:t>
            </a:r>
            <a:r>
              <a:rPr lang="ru-RU" sz="1600" dirty="0">
                <a:solidFill>
                  <a:schemeClr val="tx1"/>
                </a:solidFill>
              </a:rPr>
              <a:t>как он запомнил. С того места, на котором он остановился, снова читаете строку произведения, а потом снова предлагаете рассказать, что </a:t>
            </a:r>
            <a:r>
              <a:rPr lang="ru-RU" sz="1600" dirty="0" smtClean="0">
                <a:solidFill>
                  <a:schemeClr val="tx1"/>
                </a:solidFill>
              </a:rPr>
              <a:t>было. </a:t>
            </a:r>
            <a:r>
              <a:rPr lang="ru-RU" sz="1600" dirty="0">
                <a:solidFill>
                  <a:schemeClr val="tx1"/>
                </a:solidFill>
              </a:rPr>
              <a:t>Вы побуждаете ребенка опираться на смысловые связи. Во второй раз, после вашего прочтения четверостишия, пусть он вспомнит, как точно автор говорит, какими словами, об этом явлении или событии.</a:t>
            </a:r>
          </a:p>
        </p:txBody>
      </p:sp>
    </p:spTree>
    <p:extLst>
      <p:ext uri="{BB962C8B-B14F-4D97-AF65-F5344CB8AC3E}">
        <p14:creationId xmlns:p14="http://schemas.microsoft.com/office/powerpoint/2010/main" val="140896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обучение </a:t>
            </a:r>
            <a:r>
              <a:rPr lang="ru-RU" b="1" dirty="0">
                <a:solidFill>
                  <a:schemeClr val="tx1"/>
                </a:solidFill>
              </a:rPr>
              <a:t>пересказу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Методика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0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требования к тексту для пересказов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Каждое </a:t>
            </a:r>
            <a:r>
              <a:rPr lang="ru-RU" b="1" dirty="0">
                <a:solidFill>
                  <a:schemeClr val="tx1"/>
                </a:solidFill>
              </a:rPr>
              <a:t>произведение должно учить чему-то </a:t>
            </a:r>
            <a:r>
              <a:rPr lang="ru-RU" b="1" dirty="0" smtClean="0">
                <a:solidFill>
                  <a:schemeClr val="tx1"/>
                </a:solidFill>
              </a:rPr>
              <a:t>полезному.</a:t>
            </a:r>
          </a:p>
          <a:p>
            <a:r>
              <a:rPr lang="ru-RU" dirty="0" smtClean="0"/>
              <a:t>Нужно</a:t>
            </a:r>
            <a:r>
              <a:rPr lang="ru-RU" dirty="0"/>
              <a:t>, чтобы в произведениях </a:t>
            </a:r>
            <a:r>
              <a:rPr lang="ru-RU" b="1" dirty="0">
                <a:solidFill>
                  <a:schemeClr val="tx1"/>
                </a:solidFill>
              </a:rPr>
              <a:t>присутствовали знакомые детям </a:t>
            </a:r>
            <a:r>
              <a:rPr lang="ru-RU" b="1" dirty="0" smtClean="0">
                <a:solidFill>
                  <a:schemeClr val="tx1"/>
                </a:solidFill>
              </a:rPr>
              <a:t> персонажи.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Произведения следует подбирать сюжетные</a:t>
            </a:r>
            <a:r>
              <a:rPr lang="ru-RU" dirty="0">
                <a:solidFill>
                  <a:schemeClr val="tx1"/>
                </a:solidFill>
              </a:rPr>
              <a:t>, с четкой композицией, с хорошо выраженной последовательностью действий.</a:t>
            </a:r>
          </a:p>
          <a:p>
            <a:r>
              <a:rPr lang="ru-RU" b="1" dirty="0">
                <a:solidFill>
                  <a:schemeClr val="tx1"/>
                </a:solidFill>
              </a:rPr>
              <a:t> Язык произведений для пересказа должен характеризоваться доступным детям словарем</a:t>
            </a:r>
            <a:r>
              <a:rPr lang="ru-RU" dirty="0">
                <a:solidFill>
                  <a:schemeClr val="tx1"/>
                </a:solidFill>
              </a:rPr>
              <a:t>, короткими, четкими фразами, отсутствием сложных грамматических форм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Еще ряд обязательных </a:t>
            </a:r>
            <a:r>
              <a:rPr lang="ru-RU" b="1" dirty="0">
                <a:solidFill>
                  <a:schemeClr val="tx1"/>
                </a:solidFill>
              </a:rPr>
              <a:t>требований к языку произведения </a:t>
            </a:r>
            <a:r>
              <a:rPr lang="ru-RU" dirty="0">
                <a:solidFill>
                  <a:schemeClr val="tx1"/>
                </a:solidFill>
              </a:rPr>
              <a:t>— </a:t>
            </a:r>
            <a:r>
              <a:rPr lang="ru-RU" b="1" dirty="0">
                <a:solidFill>
                  <a:schemeClr val="tx1"/>
                </a:solidFill>
              </a:rPr>
              <a:t>выразительность, наличие богатых и точных определений, сравнений, свежесть</a:t>
            </a:r>
            <a:r>
              <a:rPr lang="ru-RU" dirty="0">
                <a:solidFill>
                  <a:schemeClr val="tx1"/>
                </a:solidFill>
              </a:rPr>
              <a:t>; желательно также </a:t>
            </a:r>
            <a:r>
              <a:rPr lang="ru-RU" b="1" dirty="0">
                <a:solidFill>
                  <a:schemeClr val="tx1"/>
                </a:solidFill>
              </a:rPr>
              <a:t>наличие несложных форм прямой речи</a:t>
            </a:r>
            <a:r>
              <a:rPr lang="ru-RU" dirty="0">
                <a:solidFill>
                  <a:schemeClr val="tx1"/>
                </a:solidFill>
              </a:rPr>
              <a:t>, что способствует формированию выразительности речи детей.</a:t>
            </a:r>
          </a:p>
          <a:p>
            <a:r>
              <a:rPr lang="ru-RU" dirty="0">
                <a:solidFill>
                  <a:schemeClr val="tx1"/>
                </a:solidFill>
              </a:rPr>
              <a:t> Произведения для пересказа должны быть </a:t>
            </a:r>
            <a:r>
              <a:rPr lang="ru-RU" b="1" dirty="0">
                <a:solidFill>
                  <a:schemeClr val="tx1"/>
                </a:solidFill>
              </a:rPr>
              <a:t>доступными по размеру</a:t>
            </a:r>
            <a:r>
              <a:rPr lang="ru-RU" dirty="0">
                <a:solidFill>
                  <a:schemeClr val="tx1"/>
                </a:solidFill>
              </a:rPr>
              <a:t>, их подбирают </a:t>
            </a:r>
            <a:r>
              <a:rPr lang="ru-RU" b="1" dirty="0">
                <a:solidFill>
                  <a:schemeClr val="tx1"/>
                </a:solidFill>
              </a:rPr>
              <a:t>с учетом особенностей детского внимания в памяти.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Пересказ </a:t>
            </a:r>
            <a:r>
              <a:rPr lang="ru-RU" b="1" dirty="0">
                <a:solidFill>
                  <a:schemeClr val="tx1"/>
                </a:solidFill>
              </a:rPr>
              <a:t>проводится примерно 1—2 раза в месяц как часть занятия </a:t>
            </a:r>
            <a:r>
              <a:rPr lang="ru-RU" dirty="0">
                <a:solidFill>
                  <a:schemeClr val="tx1"/>
                </a:solidFill>
              </a:rPr>
              <a:t>(имеется в виду и пересказ новых произведений, и повторный).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72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Структура занятия по пересказу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1. Вводная часть. </a:t>
            </a:r>
            <a:r>
              <a:rPr lang="ru-RU" dirty="0">
                <a:solidFill>
                  <a:schemeClr val="tx1"/>
                </a:solidFill>
              </a:rPr>
              <a:t>Подготовка детей к восприятию нового произведения,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b="1" dirty="0">
                <a:solidFill>
                  <a:schemeClr val="tx1"/>
                </a:solidFill>
              </a:rPr>
              <a:t>Первичное чтение без предупреждения о последующем пересказе</a:t>
            </a:r>
            <a:r>
              <a:rPr lang="ru-RU" dirty="0">
                <a:solidFill>
                  <a:schemeClr val="tx1"/>
                </a:solidFill>
              </a:rPr>
              <a:t>, чтобы обеспечить свободное художественное восприятие.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b="1" dirty="0">
                <a:solidFill>
                  <a:schemeClr val="tx1"/>
                </a:solidFill>
              </a:rPr>
              <a:t>Вторичное чтение с установкой на запоминание и последующий пересказ.</a:t>
            </a:r>
          </a:p>
          <a:p>
            <a:r>
              <a:rPr lang="ru-RU" dirty="0">
                <a:solidFill>
                  <a:schemeClr val="tx1"/>
                </a:solidFill>
              </a:rPr>
              <a:t> 4. </a:t>
            </a:r>
            <a:r>
              <a:rPr lang="ru-RU" b="1" dirty="0">
                <a:solidFill>
                  <a:schemeClr val="tx1"/>
                </a:solidFill>
              </a:rPr>
              <a:t>Подготовительная беседа </a:t>
            </a:r>
            <a:r>
              <a:rPr lang="ru-RU" dirty="0">
                <a:solidFill>
                  <a:schemeClr val="tx1"/>
                </a:solidFill>
              </a:rPr>
              <a:t>(разбор произведения).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b="1" dirty="0">
                <a:solidFill>
                  <a:schemeClr val="tx1"/>
                </a:solidFill>
              </a:rPr>
              <a:t>Повторное чтение</a:t>
            </a:r>
            <a:r>
              <a:rPr lang="ru-RU" dirty="0">
                <a:solidFill>
                  <a:schemeClr val="tx1"/>
                </a:solidFill>
              </a:rPr>
              <a:t>, суммирующее результаты разбора. Иногда перед ним уместна установка: «Вслушивайтесь, как я читаю».</a:t>
            </a:r>
          </a:p>
          <a:p>
            <a:r>
              <a:rPr lang="ru-RU" dirty="0">
                <a:solidFill>
                  <a:schemeClr val="tx1"/>
                </a:solidFill>
              </a:rPr>
              <a:t> 6. </a:t>
            </a:r>
            <a:r>
              <a:rPr lang="ru-RU" b="1" dirty="0">
                <a:solidFill>
                  <a:schemeClr val="tx1"/>
                </a:solidFill>
              </a:rPr>
              <a:t>Пауза</a:t>
            </a:r>
            <a:r>
              <a:rPr lang="ru-RU" dirty="0">
                <a:solidFill>
                  <a:schemeClr val="tx1"/>
                </a:solidFill>
              </a:rPr>
              <a:t> для подготовки детей к ответам, для запоминания текста (несколько секунд).</a:t>
            </a:r>
          </a:p>
          <a:p>
            <a:r>
              <a:rPr lang="ru-RU" dirty="0">
                <a:solidFill>
                  <a:schemeClr val="tx1"/>
                </a:solidFill>
              </a:rPr>
              <a:t> 7. </a:t>
            </a:r>
            <a:r>
              <a:rPr lang="ru-RU" b="1" dirty="0">
                <a:solidFill>
                  <a:schemeClr val="tx1"/>
                </a:solidFill>
              </a:rPr>
              <a:t>Пересказ</a:t>
            </a:r>
            <a:r>
              <a:rPr lang="ru-RU" dirty="0">
                <a:solidFill>
                  <a:schemeClr val="tx1"/>
                </a:solidFill>
              </a:rPr>
              <a:t> (3—7 человек).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395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Приемы обучения пересказу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Установочные </a:t>
            </a:r>
            <a:r>
              <a:rPr lang="ru-RU" b="1" dirty="0">
                <a:solidFill>
                  <a:schemeClr val="tx1"/>
                </a:solidFill>
              </a:rPr>
              <a:t>приёмы </a:t>
            </a:r>
            <a:r>
              <a:rPr lang="ru-RU" dirty="0" smtClean="0">
                <a:solidFill>
                  <a:schemeClr val="tx1"/>
                </a:solidFill>
              </a:rPr>
              <a:t>используются </a:t>
            </a:r>
            <a:r>
              <a:rPr lang="ru-RU" dirty="0">
                <a:solidFill>
                  <a:schemeClr val="tx1"/>
                </a:solidFill>
              </a:rPr>
              <a:t>при разборе произведения в подготовительной </a:t>
            </a:r>
            <a:r>
              <a:rPr lang="ru-RU" dirty="0" smtClean="0">
                <a:solidFill>
                  <a:schemeClr val="tx1"/>
                </a:solidFill>
              </a:rPr>
              <a:t>беседе, готовят </a:t>
            </a:r>
            <a:r>
              <a:rPr lang="ru-RU" dirty="0">
                <a:solidFill>
                  <a:schemeClr val="tx1"/>
                </a:solidFill>
              </a:rPr>
              <a:t>детей к предстоящему выразительному пересказу. Он </a:t>
            </a:r>
            <a:r>
              <a:rPr lang="ru-RU" dirty="0" smtClean="0">
                <a:solidFill>
                  <a:schemeClr val="tx1"/>
                </a:solidFill>
              </a:rPr>
              <a:t>сопровождается выборочным чтением наиболее значимых или трудных отрывков, фраз, индивидуальные </a:t>
            </a:r>
            <a:r>
              <a:rPr lang="ru-RU" dirty="0">
                <a:solidFill>
                  <a:schemeClr val="tx1"/>
                </a:solidFill>
              </a:rPr>
              <a:t>и хоровые повторения слов и фраз, варианты произнесения, выбор наиболее подходящей интонации и др. Возможны обращения к личному опыту детей, показ наглядного </a:t>
            </a:r>
            <a:r>
              <a:rPr lang="ru-RU" dirty="0" smtClean="0">
                <a:solidFill>
                  <a:schemeClr val="tx1"/>
                </a:solidFill>
              </a:rPr>
              <a:t>материала.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83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Приемы обучения пересказу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тренировочные </a:t>
            </a:r>
            <a:r>
              <a:rPr lang="ru-RU" dirty="0" smtClean="0">
                <a:solidFill>
                  <a:schemeClr val="tx1"/>
                </a:solidFill>
              </a:rPr>
              <a:t>применяют </a:t>
            </a:r>
            <a:r>
              <a:rPr lang="ru-RU" dirty="0">
                <a:solidFill>
                  <a:schemeClr val="tx1"/>
                </a:solidFill>
              </a:rPr>
              <a:t>с целью обеспечить полное воспроизведение детьми </a:t>
            </a:r>
            <a:r>
              <a:rPr lang="ru-RU" dirty="0" smtClean="0">
                <a:solidFill>
                  <a:schemeClr val="tx1"/>
                </a:solidFill>
              </a:rPr>
              <a:t>текста ( </a:t>
            </a:r>
            <a:r>
              <a:rPr lang="ru-RU" dirty="0">
                <a:solidFill>
                  <a:schemeClr val="tx1"/>
                </a:solidFill>
              </a:rPr>
              <a:t>совместный пересказ педагога и ребенка, отраженный пересказ, пересказ по частям</a:t>
            </a:r>
            <a:r>
              <a:rPr lang="ru-RU" dirty="0" smtClean="0">
                <a:solidFill>
                  <a:schemeClr val="tx1"/>
                </a:solidFill>
              </a:rPr>
              <a:t>,  </a:t>
            </a:r>
            <a:r>
              <a:rPr lang="ru-RU" dirty="0">
                <a:solidFill>
                  <a:schemeClr val="tx1"/>
                </a:solidFill>
              </a:rPr>
              <a:t>пересказ по ролям (в </a:t>
            </a:r>
            <a:r>
              <a:rPr lang="ru-RU" dirty="0" smtClean="0">
                <a:solidFill>
                  <a:schemeClr val="tx1"/>
                </a:solidFill>
              </a:rPr>
              <a:t>лицах), передача </a:t>
            </a:r>
            <a:r>
              <a:rPr lang="ru-RU" dirty="0">
                <a:solidFill>
                  <a:schemeClr val="tx1"/>
                </a:solidFill>
              </a:rPr>
              <a:t>текста от первого лица или лица разных его героев, а также построение пересказа по аналогии с прочитанным, с включением другого героя.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b="1" dirty="0" smtClean="0">
                <a:solidFill>
                  <a:schemeClr val="tx1"/>
                </a:solidFill>
              </a:rPr>
              <a:t>оценочные</a:t>
            </a:r>
            <a:r>
              <a:rPr lang="ru-RU" dirty="0" smtClean="0">
                <a:solidFill>
                  <a:schemeClr val="tx1"/>
                </a:solidFill>
              </a:rPr>
              <a:t>, где педагог </a:t>
            </a:r>
            <a:r>
              <a:rPr lang="ru-RU" dirty="0">
                <a:solidFill>
                  <a:schemeClr val="tx1"/>
                </a:solidFill>
              </a:rPr>
              <a:t>сравнивает два последовательно прозвучавших пересказа, привлекая к оценке детей. Нужно помнить, что оценка творческой художественной деятельности, какой является пересказ, должна быть особенно тактичной, допускающей вариативность исполнения. Следует подсказать детям подходящие формулировки их оценочных суждений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игра-драматизация </a:t>
            </a:r>
            <a:r>
              <a:rPr lang="ru-RU" b="1" dirty="0">
                <a:solidFill>
                  <a:schemeClr val="tx1"/>
                </a:solidFill>
              </a:rPr>
              <a:t>или инсценировка текста с использованием игрушек, силуэтов.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58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Практикум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(задача воспитателей показать методику)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Заучивание стихотворения 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err="1" smtClean="0">
                <a:solidFill>
                  <a:schemeClr val="tx1"/>
                </a:solidFill>
              </a:rPr>
              <a:t>Огуречик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огуречик</a:t>
            </a:r>
            <a:r>
              <a:rPr lang="ru-RU" dirty="0" smtClean="0">
                <a:solidFill>
                  <a:schemeClr val="tx1"/>
                </a:solidFill>
              </a:rPr>
              <a:t>» (2-я </a:t>
            </a:r>
            <a:r>
              <a:rPr lang="ru-RU" dirty="0" err="1" smtClean="0">
                <a:solidFill>
                  <a:schemeClr val="tx1"/>
                </a:solidFill>
              </a:rPr>
              <a:t>мл.гр</a:t>
            </a:r>
            <a:r>
              <a:rPr lang="ru-RU" dirty="0" smtClean="0">
                <a:solidFill>
                  <a:schemeClr val="tx1"/>
                </a:solidFill>
              </a:rPr>
              <a:t>.), «Дед хотел уху сварить» (</a:t>
            </a:r>
            <a:r>
              <a:rPr lang="ru-RU" dirty="0" err="1" smtClean="0">
                <a:solidFill>
                  <a:schemeClr val="tx1"/>
                </a:solidFill>
              </a:rPr>
              <a:t>ср.гр</a:t>
            </a:r>
            <a:r>
              <a:rPr lang="ru-RU" dirty="0" smtClean="0">
                <a:solidFill>
                  <a:schemeClr val="tx1"/>
                </a:solidFill>
              </a:rPr>
              <a:t>.), «У лукоморья дуб зелёный..» (</a:t>
            </a:r>
            <a:r>
              <a:rPr lang="ru-RU" dirty="0" err="1" smtClean="0">
                <a:solidFill>
                  <a:schemeClr val="tx1"/>
                </a:solidFill>
              </a:rPr>
              <a:t>ст.гр</a:t>
            </a:r>
            <a:r>
              <a:rPr lang="ru-RU" dirty="0" smtClean="0">
                <a:solidFill>
                  <a:schemeClr val="tx1"/>
                </a:solidFill>
              </a:rPr>
              <a:t>.),</a:t>
            </a:r>
            <a:r>
              <a:rPr lang="ru-RU" dirty="0" err="1" smtClean="0">
                <a:solidFill>
                  <a:schemeClr val="tx1"/>
                </a:solidFill>
              </a:rPr>
              <a:t>Е.Благинина</a:t>
            </a:r>
            <a:r>
              <a:rPr lang="ru-RU" dirty="0" smtClean="0">
                <a:solidFill>
                  <a:schemeClr val="tx1"/>
                </a:solidFill>
              </a:rPr>
              <a:t> «Шинель» (</a:t>
            </a:r>
            <a:r>
              <a:rPr lang="ru-RU" dirty="0" err="1" smtClean="0">
                <a:solidFill>
                  <a:schemeClr val="tx1"/>
                </a:solidFill>
              </a:rPr>
              <a:t>подг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г</a:t>
            </a:r>
            <a:r>
              <a:rPr lang="ru-RU" dirty="0" smtClean="0">
                <a:solidFill>
                  <a:schemeClr val="tx1"/>
                </a:solidFill>
              </a:rPr>
              <a:t>р.), используя один из методов.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Пересказ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текста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украин</a:t>
            </a:r>
            <a:r>
              <a:rPr lang="ru-RU" dirty="0" smtClean="0">
                <a:solidFill>
                  <a:schemeClr val="tx1"/>
                </a:solidFill>
              </a:rPr>
              <a:t>. сказка «Колосок» (</a:t>
            </a:r>
            <a:r>
              <a:rPr lang="ru-RU" dirty="0" err="1" smtClean="0">
                <a:solidFill>
                  <a:schemeClr val="tx1"/>
                </a:solidFill>
              </a:rPr>
              <a:t>ст.гр</a:t>
            </a:r>
            <a:r>
              <a:rPr lang="ru-RU" dirty="0" smtClean="0">
                <a:solidFill>
                  <a:schemeClr val="tx1"/>
                </a:solidFill>
              </a:rPr>
              <a:t>.), </a:t>
            </a:r>
            <a:r>
              <a:rPr lang="ru-RU" dirty="0" err="1" smtClean="0">
                <a:solidFill>
                  <a:schemeClr val="tx1"/>
                </a:solidFill>
              </a:rPr>
              <a:t>Л.Толстой</a:t>
            </a:r>
            <a:r>
              <a:rPr lang="ru-RU" dirty="0" smtClean="0">
                <a:solidFill>
                  <a:schemeClr val="tx1"/>
                </a:solidFill>
              </a:rPr>
              <a:t> «Белка прыгала с ветки на ветку» (</a:t>
            </a:r>
            <a:r>
              <a:rPr lang="ru-RU" dirty="0" err="1" smtClean="0">
                <a:solidFill>
                  <a:schemeClr val="tx1"/>
                </a:solidFill>
              </a:rPr>
              <a:t>подг.гр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Чтение текста </a:t>
            </a:r>
            <a:r>
              <a:rPr lang="ru-RU" dirty="0" smtClean="0">
                <a:solidFill>
                  <a:schemeClr val="tx1"/>
                </a:solidFill>
              </a:rPr>
              <a:t>«Петушок и бобовое зёрны</a:t>
            </a:r>
            <a:r>
              <a:rPr lang="ru-RU" dirty="0">
                <a:solidFill>
                  <a:schemeClr val="tx1"/>
                </a:solidFill>
              </a:rPr>
              <a:t>ш</a:t>
            </a:r>
            <a:r>
              <a:rPr lang="ru-RU" dirty="0" smtClean="0">
                <a:solidFill>
                  <a:schemeClr val="tx1"/>
                </a:solidFill>
              </a:rPr>
              <a:t>ко» (</a:t>
            </a:r>
            <a:r>
              <a:rPr lang="ru-RU" dirty="0" err="1" smtClean="0">
                <a:solidFill>
                  <a:schemeClr val="tx1"/>
                </a:solidFill>
              </a:rPr>
              <a:t>ср.гр</a:t>
            </a:r>
            <a:r>
              <a:rPr lang="ru-RU" dirty="0" smtClean="0">
                <a:solidFill>
                  <a:schemeClr val="tx1"/>
                </a:solidFill>
              </a:rPr>
              <a:t>.) «Не плюй в колодец –пригодится воды напиться» обр. </a:t>
            </a:r>
            <a:r>
              <a:rPr lang="ru-RU" dirty="0" err="1" smtClean="0">
                <a:solidFill>
                  <a:schemeClr val="tx1"/>
                </a:solidFill>
              </a:rPr>
              <a:t>К.Ушинского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подг.гр</a:t>
            </a:r>
            <a:r>
              <a:rPr lang="ru-RU" dirty="0" smtClean="0">
                <a:solidFill>
                  <a:schemeClr val="tx1"/>
                </a:solidFill>
              </a:rPr>
              <a:t>.)</a:t>
            </a:r>
          </a:p>
          <a:p>
            <a:endParaRPr lang="ru-RU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4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Содержание Образовательной области </a:t>
            </a:r>
            <a:r>
              <a:rPr lang="ru-RU" sz="2400" b="1" dirty="0">
                <a:solidFill>
                  <a:schemeClr val="tx1"/>
                </a:solidFill>
              </a:rPr>
              <a:t/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«Чтение художественной литературы»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Цель</a:t>
            </a:r>
            <a:r>
              <a:rPr lang="ru-RU" dirty="0" smtClean="0">
                <a:solidFill>
                  <a:schemeClr val="tx1"/>
                </a:solidFill>
              </a:rPr>
              <a:t> - формирование интереса и потребности в чтении (восприятии) книг.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формирование целостной картины мира, в том числе первичных ценностных представлений;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развитие литературной речи;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приобщение к словесному искусству, в том числе художественного восприятия и эстетического вкуса.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26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Требования к организации Книжного уголка в группе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1.  Наличие списка детских художественных и познавательных  книг для чтения и заучивания наизусть детской литературы в соответствии возраста детей ( старший возраст допускается электронный каталог).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2. Эстетика оформления книжного уголка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3. Папки с писателями и поэтами.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i="1" dirty="0" smtClean="0">
                <a:solidFill>
                  <a:schemeClr val="tx1"/>
                </a:solidFill>
              </a:rPr>
              <a:t>Книги: </a:t>
            </a:r>
            <a:r>
              <a:rPr lang="ru-RU" dirty="0" smtClean="0">
                <a:solidFill>
                  <a:schemeClr val="tx1"/>
                </a:solidFill>
              </a:rPr>
              <a:t>русский фольклор, фольклор народов мира, произведения поэтов и писателей России, произведения поэтов и писателей разных стран. 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5. Альбомы с книжными иллюстрациями, картинками, (игрушки, персонажи настольного театра в 1-й младшей группе).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6. Тексты для инсценировок и драматизаций, для чтения в лицах.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7. Со второй половины года в конце каждого месяца целесообразно проводить </a:t>
            </a:r>
            <a:r>
              <a:rPr lang="ru-RU" b="1" dirty="0" smtClean="0">
                <a:solidFill>
                  <a:schemeClr val="tx1"/>
                </a:solidFill>
              </a:rPr>
              <a:t>итоговые занятия в форме литературных калейдоскопов</a:t>
            </a: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348880"/>
            <a:ext cx="8712968" cy="223224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Чтени</a:t>
            </a:r>
            <a:r>
              <a:rPr lang="ru-RU" sz="3600" b="1" dirty="0" smtClean="0">
                <a:solidFill>
                  <a:schemeClr val="tx1"/>
                </a:solidFill>
              </a:rPr>
              <a:t>е 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художественной литературы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Методика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81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Работа с текстом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Цель: </a:t>
            </a:r>
            <a:r>
              <a:rPr lang="ru-RU" sz="2000" dirty="0" smtClean="0">
                <a:solidFill>
                  <a:schemeClr val="tx1"/>
                </a:solidFill>
              </a:rPr>
              <a:t>вызвать у ребенка желание прочитать книгу: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1. Работа с текстом до чтения.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рассматривание обложки книги, иллюстраций,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сообщение названия произведения и имени автора,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прогнозирование - о ком и о чем будем читать.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2.  Работа с текстом во время чтения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«медленное чтение» – чтение с остановками (для комментария прочитанного, усиления эмоционального восприятия, включения воображения, привлечения внимания).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3. Работа с текстом после чтения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Беседа о прочитанном: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короткий пересказ текста со зрительной опорой;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игра «Правда – неправда (обоснование ответов);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выражение отношения к прочитанному.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06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Варианты  Работы </a:t>
            </a:r>
            <a:r>
              <a:rPr lang="ru-RU" b="1" dirty="0">
                <a:solidFill>
                  <a:schemeClr val="tx1"/>
                </a:solidFill>
              </a:rPr>
              <a:t>с текстом после чтения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разыграть </a:t>
            </a:r>
            <a:r>
              <a:rPr lang="ru-RU" dirty="0">
                <a:solidFill>
                  <a:schemeClr val="tx1"/>
                </a:solidFill>
              </a:rPr>
              <a:t>рассказ в лицах;</a:t>
            </a:r>
          </a:p>
          <a:p>
            <a:r>
              <a:rPr lang="ru-RU" dirty="0">
                <a:solidFill>
                  <a:schemeClr val="tx1"/>
                </a:solidFill>
              </a:rPr>
              <a:t>«оживление» иллюстрации и т.п.;</a:t>
            </a:r>
          </a:p>
          <a:p>
            <a:r>
              <a:rPr lang="ru-RU" dirty="0">
                <a:solidFill>
                  <a:schemeClr val="tx1"/>
                </a:solidFill>
              </a:rPr>
              <a:t>рисование «мультика», его «озвучивание»;</a:t>
            </a:r>
          </a:p>
          <a:p>
            <a:r>
              <a:rPr lang="ru-RU" dirty="0">
                <a:solidFill>
                  <a:schemeClr val="tx1"/>
                </a:solidFill>
              </a:rPr>
              <a:t>придумывание вариантов развития сюжета;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Декламация (проговаривают вместе с воспитателем текст);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задание иллюстрирование, конструирование прочитанного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0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Требования к чтению  текста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ечь воспитателя при чтении должна быть: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безошибочная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художественно-выразительная</a:t>
            </a:r>
            <a:r>
              <a:rPr lang="ru-RU" dirty="0">
                <a:solidFill>
                  <a:schemeClr val="tx1"/>
                </a:solidFill>
              </a:rPr>
              <a:t>, ясная, </a:t>
            </a:r>
            <a:r>
              <a:rPr lang="ru-RU" dirty="0" smtClean="0">
                <a:solidFill>
                  <a:schemeClr val="tx1"/>
                </a:solidFill>
              </a:rPr>
              <a:t>логичная, понятийная </a:t>
            </a:r>
            <a:r>
              <a:rPr lang="ru-RU" dirty="0">
                <a:solidFill>
                  <a:schemeClr val="tx1"/>
                </a:solidFill>
              </a:rPr>
              <a:t>- точность в выражении </a:t>
            </a:r>
            <a:r>
              <a:rPr lang="ru-RU" dirty="0" smtClean="0">
                <a:solidFill>
                  <a:schemeClr val="tx1"/>
                </a:solidFill>
              </a:rPr>
              <a:t>мысли,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должна быть </a:t>
            </a:r>
            <a:r>
              <a:rPr lang="ru-RU" dirty="0">
                <a:solidFill>
                  <a:schemeClr val="tx1"/>
                </a:solidFill>
              </a:rPr>
              <a:t>образцом для </a:t>
            </a:r>
            <a:r>
              <a:rPr lang="ru-RU" dirty="0" smtClean="0">
                <a:solidFill>
                  <a:schemeClr val="tx1"/>
                </a:solidFill>
              </a:rPr>
              <a:t>подражания,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использовать при чтении соответствующие теме интонации </a:t>
            </a:r>
            <a:r>
              <a:rPr lang="ru-RU" dirty="0">
                <a:solidFill>
                  <a:schemeClr val="tx1"/>
                </a:solidFill>
              </a:rPr>
              <a:t>и паузы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9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Заучивание стихотворения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Методика заучивания  стихотворения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З</a:t>
            </a:r>
            <a:r>
              <a:rPr lang="ru-RU" b="1" dirty="0" smtClean="0">
                <a:solidFill>
                  <a:schemeClr val="tx1"/>
                </a:solidFill>
              </a:rPr>
              <a:t>адачи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>
                <a:solidFill>
                  <a:schemeClr val="tx1"/>
                </a:solidFill>
              </a:rPr>
              <a:t>вызвать интерес к стихотворению и желание знать его, помочь понять содержание в целом и отдельных трудных мест и слов, обеспечить запоминание, научить выразительно читать перед слушателями, воспитывать любовь к поэзии.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О</a:t>
            </a:r>
            <a:r>
              <a:rPr lang="ru-RU" b="1" dirty="0" smtClean="0">
                <a:solidFill>
                  <a:schemeClr val="tx1"/>
                </a:solidFill>
              </a:rPr>
              <a:t>бъемы: </a:t>
            </a:r>
            <a:r>
              <a:rPr lang="ru-RU" dirty="0">
                <a:solidFill>
                  <a:schemeClr val="tx1"/>
                </a:solidFill>
              </a:rPr>
              <a:t>1—2 строфы для младших групп, несколько больше — для старших.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среднем дети заучивают в течение месяца 1—2 стихотворения (на занятиях).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5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351</TotalTime>
  <Words>1373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     Образовательная область  «Чтение художественной литературы»</vt:lpstr>
      <vt:lpstr>Содержание Образовательной области  «Чтение художественной литературы» </vt:lpstr>
      <vt:lpstr>Требования к организации Книжного уголка в группе </vt:lpstr>
      <vt:lpstr>Чтение  художественной литературы</vt:lpstr>
      <vt:lpstr>Работа с текстом </vt:lpstr>
      <vt:lpstr>Варианты  Работы с текстом после чтения </vt:lpstr>
      <vt:lpstr>Требования к чтению  текста</vt:lpstr>
      <vt:lpstr>Заучивание стихотворения</vt:lpstr>
      <vt:lpstr>Методика заучивания  стихотворения</vt:lpstr>
      <vt:lpstr>Структура занятия по заучиванию стихотворений </vt:lpstr>
      <vt:lpstr>Требования к заучиванию</vt:lpstr>
      <vt:lpstr>   Методы заучивания стихов   </vt:lpstr>
      <vt:lpstr>обучение пересказу </vt:lpstr>
      <vt:lpstr>требования к тексту для пересказов</vt:lpstr>
      <vt:lpstr>Структура занятия по пересказу</vt:lpstr>
      <vt:lpstr>Приемы обучения пересказу</vt:lpstr>
      <vt:lpstr>Приемы обучения пересказу</vt:lpstr>
      <vt:lpstr>Практикум  (задача воспитателей показать методику)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Образовательная область  «Чтение художественной литературы»</dc:title>
  <dc:creator>Admin</dc:creator>
  <cp:lastModifiedBy>Admin</cp:lastModifiedBy>
  <cp:revision>27</cp:revision>
  <dcterms:created xsi:type="dcterms:W3CDTF">2014-02-09T23:33:38Z</dcterms:created>
  <dcterms:modified xsi:type="dcterms:W3CDTF">2014-02-13T06:01:46Z</dcterms:modified>
</cp:coreProperties>
</file>