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1"/>
  </p:notesMasterIdLst>
  <p:sldIdLst>
    <p:sldId id="256" r:id="rId3"/>
    <p:sldId id="257" r:id="rId4"/>
    <p:sldId id="258" r:id="rId5"/>
    <p:sldId id="263" r:id="rId6"/>
    <p:sldId id="262" r:id="rId7"/>
    <p:sldId id="265" r:id="rId8"/>
    <p:sldId id="266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0" autoAdjust="0"/>
  </p:normalViewPr>
  <p:slideViewPr>
    <p:cSldViewPr>
      <p:cViewPr varScale="1">
        <p:scale>
          <a:sx n="41" d="100"/>
          <a:sy n="41" d="100"/>
        </p:scale>
        <p:origin x="-132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15C95-7085-4CB6-82B7-1EC797A262E0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8064C-AEEB-4359-A899-243750C1B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48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8064C-AEEB-4359-A899-243750C1BB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7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328612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46E3-768E-4F35-ADD1-6DBC408A5260}" type="datetimeFigureOut">
              <a:rPr lang="ru-RU" smtClean="0"/>
              <a:pPr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5">
              <a:lumMod val="50000"/>
            </a:schemeClr>
          </a:solidFill>
          <a:latin typeface="Sego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920880" cy="280831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Открытое досуговое мероприятие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«Зимние забавы. Святки»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 детьми старшей группы и родителями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149080"/>
            <a:ext cx="8208912" cy="1944216"/>
          </a:xfrm>
        </p:spPr>
        <p:txBody>
          <a:bodyPr>
            <a:normAutofit fontScale="70000" lnSpcReduction="20000"/>
          </a:bodyPr>
          <a:lstStyle/>
          <a:p>
            <a:pPr algn="l"/>
            <a:endParaRPr lang="ru-RU" sz="1800" b="1" kern="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800" b="1" kern="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100" b="1" kern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и провели</a:t>
            </a:r>
            <a:r>
              <a:rPr lang="en-US" sz="2100" b="1" kern="0" dirty="0" smtClean="0">
                <a:solidFill>
                  <a:schemeClr val="accent6">
                    <a:lumMod val="50000"/>
                  </a:schemeClr>
                </a:solidFill>
                <a:latin typeface="Segoe"/>
                <a:cs typeface="Times New Roman" panose="02020603050405020304" pitchFamily="18" charset="0"/>
              </a:rPr>
              <a:t>: </a:t>
            </a:r>
            <a:r>
              <a:rPr lang="ru-RU" sz="2100" b="1" kern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  <a:r>
              <a:rPr lang="ru-RU" sz="2100" b="1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kern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kern="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Пыдрина</a:t>
            </a:r>
            <a:r>
              <a:rPr lang="ru-RU" sz="2100" b="1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Николаевна</a:t>
            </a:r>
          </a:p>
          <a:p>
            <a:pPr lvl="0" algn="l"/>
            <a:r>
              <a:rPr lang="ru-RU" sz="2100" b="1" kern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  <a:r>
              <a:rPr lang="en-US" sz="2100" b="1" kern="0" dirty="0" smtClean="0">
                <a:solidFill>
                  <a:schemeClr val="accent6">
                    <a:lumMod val="50000"/>
                  </a:schemeClr>
                </a:solidFill>
                <a:latin typeface="Segoe"/>
                <a:cs typeface="Times New Roman" panose="02020603050405020304" pitchFamily="18" charset="0"/>
              </a:rPr>
              <a:t>: </a:t>
            </a:r>
            <a:r>
              <a:rPr lang="ru-RU" sz="2100" b="1" kern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kern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Крутова</a:t>
            </a:r>
            <a:r>
              <a:rPr lang="ru-RU" sz="2100" b="1" kern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Дмитриевна, </a:t>
            </a:r>
          </a:p>
          <a:p>
            <a:pPr lvl="0" algn="l"/>
            <a:r>
              <a:rPr lang="ru-RU" sz="2100" b="1" kern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100" b="1" kern="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Семёнова</a:t>
            </a:r>
            <a:r>
              <a:rPr lang="ru-RU" sz="2100" b="1" kern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Александровна</a:t>
            </a:r>
          </a:p>
          <a:p>
            <a:pPr lvl="0" algn="l"/>
            <a:endParaRPr lang="ru-RU" sz="1400" b="1" kern="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b="1" kern="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1" kern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lvl="0"/>
            <a:r>
              <a:rPr lang="ru-RU" sz="1800" b="1" kern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2014</a:t>
            </a:r>
          </a:p>
          <a:p>
            <a:pPr lvl="0"/>
            <a:endParaRPr lang="ru-RU" b="1" kern="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8"/>
    </mc:Choice>
    <mc:Fallback xmlns="">
      <p:transition spd="slow" advTm="2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498178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Цель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ru-RU" dirty="0" smtClean="0">
                <a:solidFill>
                  <a:srgbClr val="002060"/>
                </a:solidFill>
              </a:rPr>
              <a:t>сформировать первоначальные представления о народных традициях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988840"/>
            <a:ext cx="8147248" cy="413732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992888" cy="4467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648072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002060"/>
                </a:solidFill>
              </a:rPr>
              <a:t>Задачи</a:t>
            </a:r>
            <a:r>
              <a:rPr lang="en-US" sz="4000" b="1" dirty="0" smtClean="0">
                <a:solidFill>
                  <a:srgbClr val="002060"/>
                </a:solidFill>
              </a:rPr>
              <a:t>: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836712"/>
            <a:ext cx="8363272" cy="568863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200" b="1" dirty="0">
                <a:solidFill>
                  <a:srgbClr val="002060"/>
                </a:solidFill>
              </a:rPr>
              <a:t>Познавательные:</a:t>
            </a:r>
          </a:p>
          <a:p>
            <a:pPr marL="0" indent="0">
              <a:buNone/>
            </a:pPr>
            <a:r>
              <a:rPr lang="ru-RU" sz="3800" dirty="0">
                <a:solidFill>
                  <a:schemeClr val="accent6">
                    <a:lumMod val="50000"/>
                  </a:schemeClr>
                </a:solidFill>
              </a:rPr>
              <a:t>1. Познакомить с народными играми, забавами и традициями зимнего времени года.</a:t>
            </a:r>
          </a:p>
          <a:p>
            <a:pPr marL="0" indent="0">
              <a:buNone/>
            </a:pPr>
            <a:r>
              <a:rPr lang="ru-RU" sz="3800" dirty="0">
                <a:solidFill>
                  <a:schemeClr val="accent6">
                    <a:lumMod val="50000"/>
                  </a:schemeClr>
                </a:solidFill>
              </a:rPr>
              <a:t>2. Активизировать интерес детей к современным видам спорта и желание участвовать в  эстафетах и соревнованиях.</a:t>
            </a:r>
          </a:p>
          <a:p>
            <a:pPr marL="0" indent="0">
              <a:buNone/>
            </a:pPr>
            <a:r>
              <a:rPr lang="ru-RU" sz="4200" b="1" dirty="0">
                <a:solidFill>
                  <a:srgbClr val="002060"/>
                </a:solidFill>
              </a:rPr>
              <a:t>Коррекционно-развивающие:</a:t>
            </a:r>
          </a:p>
          <a:p>
            <a:pPr marL="0" indent="0">
              <a:buNone/>
            </a:pPr>
            <a:r>
              <a:rPr lang="ru-RU" sz="3800" dirty="0">
                <a:solidFill>
                  <a:srgbClr val="002060"/>
                </a:solidFill>
              </a:rPr>
              <a:t> </a:t>
            </a:r>
            <a:r>
              <a:rPr lang="ru-RU" sz="3800" dirty="0">
                <a:solidFill>
                  <a:schemeClr val="accent6">
                    <a:lumMod val="50000"/>
                  </a:schemeClr>
                </a:solidFill>
              </a:rPr>
              <a:t>1. Расширять и активизировать словарный запас по темам « зимние забавы», «зимние виды спорта».</a:t>
            </a:r>
          </a:p>
          <a:p>
            <a:pPr marL="0" indent="0">
              <a:buNone/>
            </a:pPr>
            <a:r>
              <a:rPr lang="ru-RU" sz="3800" dirty="0">
                <a:solidFill>
                  <a:schemeClr val="accent6">
                    <a:lumMod val="50000"/>
                  </a:schemeClr>
                </a:solidFill>
              </a:rPr>
              <a:t>2. Развивать слуховое внимание и восприятие.</a:t>
            </a:r>
          </a:p>
          <a:p>
            <a:pPr marL="0" indent="0">
              <a:buNone/>
            </a:pPr>
            <a:r>
              <a:rPr lang="ru-RU" sz="3800" dirty="0">
                <a:solidFill>
                  <a:schemeClr val="accent6">
                    <a:lumMod val="50000"/>
                  </a:schemeClr>
                </a:solidFill>
              </a:rPr>
              <a:t>3. Развивать речевое </a:t>
            </a:r>
            <a:r>
              <a:rPr lang="ru-RU" sz="3800" dirty="0" smtClean="0">
                <a:solidFill>
                  <a:schemeClr val="accent6">
                    <a:lumMod val="50000"/>
                  </a:schemeClr>
                </a:solidFill>
              </a:rPr>
              <a:t>дыхание, интонационную выразительность.</a:t>
            </a:r>
            <a:r>
              <a:rPr lang="ru-RU" sz="3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800" dirty="0">
                <a:solidFill>
                  <a:schemeClr val="accent6">
                    <a:lumMod val="50000"/>
                  </a:schemeClr>
                </a:solidFill>
              </a:rPr>
              <a:t>5. Учить согласовывать речь с движениями.</a:t>
            </a:r>
            <a:br>
              <a:rPr lang="ru-RU" sz="3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800" dirty="0">
                <a:solidFill>
                  <a:schemeClr val="accent6">
                    <a:lumMod val="50000"/>
                  </a:schemeClr>
                </a:solidFill>
              </a:rPr>
              <a:t>6. Развивать мелкую </a:t>
            </a:r>
            <a:r>
              <a:rPr lang="ru-RU" sz="3800" dirty="0" smtClean="0">
                <a:solidFill>
                  <a:schemeClr val="accent6">
                    <a:lumMod val="50000"/>
                  </a:schemeClr>
                </a:solidFill>
              </a:rPr>
              <a:t>моторику, общую моторику, пространственные </a:t>
            </a:r>
            <a:r>
              <a:rPr lang="ru-RU" sz="3800" dirty="0">
                <a:solidFill>
                  <a:schemeClr val="accent6">
                    <a:lumMod val="50000"/>
                  </a:schemeClr>
                </a:solidFill>
              </a:rPr>
              <a:t>представления. </a:t>
            </a:r>
          </a:p>
          <a:p>
            <a:pPr marL="0" indent="0">
              <a:buNone/>
            </a:pPr>
            <a:r>
              <a:rPr lang="ru-RU" sz="3800" dirty="0">
                <a:solidFill>
                  <a:schemeClr val="accent6">
                    <a:lumMod val="50000"/>
                  </a:schemeClr>
                </a:solidFill>
              </a:rPr>
              <a:t>8. Развивать связную речь.</a:t>
            </a:r>
            <a:br>
              <a:rPr lang="ru-RU" sz="3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800" dirty="0">
                <a:solidFill>
                  <a:schemeClr val="accent6">
                    <a:lumMod val="50000"/>
                  </a:schemeClr>
                </a:solidFill>
              </a:rPr>
              <a:t>9. Развивать логическое мышление, внимание, память.</a:t>
            </a:r>
          </a:p>
          <a:p>
            <a:pPr marL="0" indent="0">
              <a:buNone/>
            </a:pPr>
            <a:r>
              <a:rPr lang="ru-RU" sz="4200" b="1" dirty="0">
                <a:solidFill>
                  <a:srgbClr val="002060"/>
                </a:solidFill>
              </a:rPr>
              <a:t>Воспитательные:</a:t>
            </a:r>
          </a:p>
          <a:p>
            <a:pPr marL="0" indent="0">
              <a:buNone/>
            </a:pPr>
            <a:r>
              <a:rPr lang="ru-RU" sz="34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ru-RU" sz="3800" dirty="0">
                <a:solidFill>
                  <a:schemeClr val="accent6">
                    <a:lumMod val="50000"/>
                  </a:schemeClr>
                </a:solidFill>
              </a:rPr>
              <a:t>. Продолжать формировать навыки сотрудничества детей друг </a:t>
            </a:r>
            <a:r>
              <a:rPr lang="ru-RU" sz="3800" dirty="0" smtClean="0">
                <a:solidFill>
                  <a:schemeClr val="accent6">
                    <a:lumMod val="50000"/>
                  </a:schemeClr>
                </a:solidFill>
              </a:rPr>
              <a:t>с другом</a:t>
            </a:r>
            <a:r>
              <a:rPr lang="ru-RU" sz="38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3800" dirty="0">
                <a:solidFill>
                  <a:schemeClr val="accent6">
                    <a:lumMod val="50000"/>
                  </a:schemeClr>
                </a:solidFill>
              </a:rPr>
              <a:t>2. Развивать коммуникативные способности детей при выполнении коллективных заданий в малых группах (дети вместе с родителями).</a:t>
            </a:r>
          </a:p>
          <a:p>
            <a:pPr marL="0" indent="0">
              <a:buNone/>
            </a:pPr>
            <a:r>
              <a:rPr lang="ru-RU" sz="3800" dirty="0">
                <a:solidFill>
                  <a:schemeClr val="accent6">
                    <a:lumMod val="50000"/>
                  </a:schemeClr>
                </a:solidFill>
              </a:rPr>
              <a:t>3. Укреплять семейные традиции посредствам выполнения совместных заданий</a:t>
            </a:r>
            <a:r>
              <a:rPr lang="ru-RU" sz="3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sz="34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997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2443"/>
            <a:ext cx="8258204" cy="114300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Дидактические игры и упражнения, представленные на празднике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50405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«Угадай, какой инструмент звучал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«Задуй свечу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«Сложи разрезную картинку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«Пантомима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«Загадай загадку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«Произнеси скороговорку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«Назови 5 картинок на звук «С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«Назови предметы, сделанные из дерева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».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 «Перерисуй картинку, на лист в клетку» и т.п.</a:t>
            </a:r>
          </a:p>
          <a:p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40"/>
            <a:ext cx="2412671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2448271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9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Игры, забавы,</a:t>
            </a:r>
            <a:r>
              <a:rPr lang="en-US" sz="4000" dirty="0" smtClean="0"/>
              <a:t> </a:t>
            </a:r>
            <a:r>
              <a:rPr lang="ru-RU" sz="4000" dirty="0" smtClean="0"/>
              <a:t>эстафеты</a:t>
            </a:r>
            <a:r>
              <a:rPr lang="en-US" sz="4000" dirty="0" smtClean="0"/>
              <a:t>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1"/>
            <a:ext cx="4320480" cy="218883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«Золотые ворота»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«Забей шайбу в ворота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«Ку-ка-ре-ку»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«Передай комок»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000" y="2564904"/>
            <a:ext cx="2756327" cy="2458954"/>
          </a:xfrm>
          <a:prstGeom prst="round2DiagRect">
            <a:avLst>
              <a:gd name="adj1" fmla="val 16667"/>
              <a:gd name="adj2" fmla="val 1762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3424"/>
            <a:ext cx="2601971" cy="1960868"/>
          </a:xfrm>
          <a:prstGeom prst="round2DiagRect">
            <a:avLst>
              <a:gd name="adj1" fmla="val 16667"/>
              <a:gd name="adj2" fmla="val 2141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19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49817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празднике в исполнении детей прозвучали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6358" y="1700808"/>
            <a:ext cx="3230232" cy="75641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Колядки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Частушки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</a:t>
            </a:r>
          </a:p>
        </p:txBody>
      </p:sp>
      <p:pic>
        <p:nvPicPr>
          <p:cNvPr id="1026" name="Picture 2" descr="C:\Users\я\Documents\Nikon03 - Рождество 2014\DSC_0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1814770" cy="2782064"/>
          </a:xfrm>
          <a:prstGeom prst="round2DiagRect">
            <a:avLst>
              <a:gd name="adj1" fmla="val 16667"/>
              <a:gd name="adj2" fmla="val 4211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95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390059"/>
          </a:xfrm>
        </p:spPr>
        <p:txBody>
          <a:bodyPr/>
          <a:lstStyle/>
          <a:p>
            <a:pPr marL="0" indent="0" algn="r">
              <a:buNone/>
            </a:pPr>
            <a:r>
              <a:rPr lang="ru-RU" sz="4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«Дети </a:t>
            </a:r>
            <a:r>
              <a:rPr lang="ru-RU" sz="4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жить в мире красоты, игры, сказки, музыки, рисунка, фантазии, </a:t>
            </a:r>
            <a:r>
              <a:rPr lang="ru-RU" sz="4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творчества»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Сухомлинский В.А.</a:t>
            </a:r>
          </a:p>
        </p:txBody>
      </p:sp>
    </p:spTree>
    <p:extLst>
      <p:ext uri="{BB962C8B-B14F-4D97-AF65-F5344CB8AC3E}">
        <p14:creationId xmlns:p14="http://schemas.microsoft.com/office/powerpoint/2010/main" val="220424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7030A0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Список </a:t>
            </a:r>
            <a:r>
              <a:rPr lang="ru-RU" dirty="0" smtClean="0">
                <a:solidFill>
                  <a:srgbClr val="7030A0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литературы</a:t>
            </a:r>
            <a:endParaRPr lang="ru-RU" dirty="0">
              <a:solidFill>
                <a:srgbClr val="7030A0"/>
              </a:solidFill>
              <a:latin typeface="Segoe UI Semibold" panose="020B07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1"/>
            <a:ext cx="8136904" cy="44210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Segoe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0000"/>
                </a:solidFill>
                <a:latin typeface="Segoe"/>
                <a:cs typeface="Times New Roman" panose="02020603050405020304" pitchFamily="18" charset="0"/>
              </a:rPr>
              <a:t>. 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"/>
                <a:cs typeface="Times New Roman" panose="02020603050405020304" pitchFamily="18" charset="0"/>
              </a:rPr>
              <a:t>Гилярова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"/>
                <a:cs typeface="Times New Roman" panose="02020603050405020304" pitchFamily="18" charset="0"/>
              </a:rPr>
              <a:t>Н. Н.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"/>
                <a:cs typeface="Times New Roman" panose="02020603050405020304" pitchFamily="18" charset="0"/>
              </a:rPr>
              <a:t>Хрестоматия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"/>
                <a:cs typeface="Times New Roman" panose="02020603050405020304" pitchFamily="18" charset="0"/>
              </a:rPr>
              <a:t>по русскому народному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"/>
                <a:cs typeface="Times New Roman" panose="02020603050405020304" pitchFamily="18" charset="0"/>
              </a:rPr>
              <a:t>творчеству. –  М.,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"/>
                <a:cs typeface="Times New Roman" panose="02020603050405020304" pitchFamily="18" charset="0"/>
              </a:rPr>
              <a:t>1996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"/>
                <a:cs typeface="Times New Roman" panose="02020603050405020304" pitchFamily="18" charset="0"/>
              </a:rPr>
              <a:t>г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"/>
                <a:cs typeface="Times New Roman" panose="02020603050405020304" pitchFamily="18" charset="0"/>
              </a:rPr>
              <a:t>2.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"/>
                <a:cs typeface="Times New Roman" panose="02020603050405020304" pitchFamily="18" charset="0"/>
              </a:rPr>
              <a:t>Косинова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"/>
                <a:cs typeface="Times New Roman" panose="02020603050405020304" pitchFamily="18" charset="0"/>
              </a:rPr>
              <a:t> Е.М. Большой логопедический учебник с заданиями и упражнениями для самых маленьких. – М., 2013.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"/>
                <a:cs typeface="Times New Roman" panose="02020603050405020304" pitchFamily="18" charset="0"/>
              </a:rPr>
              <a:t>Пензулаева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"/>
                <a:cs typeface="Times New Roman" panose="02020603050405020304" pitchFamily="18" charset="0"/>
              </a:rPr>
              <a:t> Л.И. Подвижные игры и игровые упражнения для детей 5-7 лет. – М.,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"/>
                <a:cs typeface="Times New Roman" panose="02020603050405020304" pitchFamily="18" charset="0"/>
              </a:rPr>
              <a:t>2001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38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SC_MS_RU_RU_02_NY_SnowfalkesFrame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E20E8A3-C4C7-4E7F-86EF-5FE6FC56B3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234</Words>
  <Application>Microsoft Office PowerPoint</Application>
  <PresentationFormat>Экран (4:3)</PresentationFormat>
  <Paragraphs>52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MSC_MS_RU_RU_02_NY_SnowfalkesFrame_2007v_Russia</vt:lpstr>
      <vt:lpstr>Открытое досуговое мероприятие «Зимние забавы. Святки» с детьми старшей группы и родителями</vt:lpstr>
      <vt:lpstr>Цель: сформировать первоначальные представления о народных традициях</vt:lpstr>
      <vt:lpstr>Задачи:</vt:lpstr>
      <vt:lpstr>Дидактические игры и упражнения, представленные на празднике</vt:lpstr>
      <vt:lpstr>Игры, забавы, эстафеты:</vt:lpstr>
      <vt:lpstr> На празднике в исполнении детей прозвучали:</vt:lpstr>
      <vt:lpstr>Презентация PowerPoint</vt:lpstr>
      <vt:lpstr> 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оформления</dc:subject>
  <dc:creator>я</dc:creator>
  <dc:description>Корпорация Майкрософт
Шаблон оформления</dc:description>
  <cp:lastModifiedBy>я</cp:lastModifiedBy>
  <cp:revision>42</cp:revision>
  <dcterms:created xsi:type="dcterms:W3CDTF">2014-02-09T14:35:49Z</dcterms:created>
  <dcterms:modified xsi:type="dcterms:W3CDTF">2014-02-21T21:13:25Z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TC103899589990</vt:lpwstr>
  </property>
</Properties>
</file>