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0.21000000000000002</c:v>
                </c:pt>
                <c:pt idx="1">
                  <c:v>0.43000000000000005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0.32000000000000006</c:v>
                </c:pt>
                <c:pt idx="1">
                  <c:v>0.52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0.46</c:v>
                </c:pt>
                <c:pt idx="1">
                  <c:v>5.000000000000001E-2</c:v>
                </c:pt>
              </c:numCache>
            </c:numRef>
          </c:val>
        </c:ser>
        <c:shape val="cylinder"/>
        <c:axId val="84467712"/>
        <c:axId val="84469248"/>
        <c:axId val="72006272"/>
      </c:bar3DChart>
      <c:catAx>
        <c:axId val="84467712"/>
        <c:scaling>
          <c:orientation val="minMax"/>
        </c:scaling>
        <c:axPos val="b"/>
        <c:tickLblPos val="nextTo"/>
        <c:crossAx val="84469248"/>
        <c:crosses val="autoZero"/>
        <c:auto val="1"/>
        <c:lblAlgn val="ctr"/>
        <c:lblOffset val="100"/>
      </c:catAx>
      <c:valAx>
        <c:axId val="84469248"/>
        <c:scaling>
          <c:orientation val="minMax"/>
        </c:scaling>
        <c:axPos val="l"/>
        <c:majorGridlines/>
        <c:numFmt formatCode="0%" sourceLinked="1"/>
        <c:tickLblPos val="nextTo"/>
        <c:crossAx val="84467712"/>
        <c:crosses val="autoZero"/>
        <c:crossBetween val="between"/>
      </c:valAx>
      <c:serAx>
        <c:axId val="72006272"/>
        <c:scaling>
          <c:orientation val="minMax"/>
        </c:scaling>
        <c:axPos val="b"/>
        <c:tickLblPos val="nextTo"/>
        <c:crossAx val="84469248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CFA4-E52C-44FD-932F-59A9AAF7FDC3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46C-564D-42A2-84DA-4576D3A9E9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CFA4-E52C-44FD-932F-59A9AAF7FDC3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46C-564D-42A2-84DA-4576D3A9E9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CFA4-E52C-44FD-932F-59A9AAF7FDC3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46C-564D-42A2-84DA-4576D3A9E9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CFA4-E52C-44FD-932F-59A9AAF7FDC3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46C-564D-42A2-84DA-4576D3A9E9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CFA4-E52C-44FD-932F-59A9AAF7FDC3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46C-564D-42A2-84DA-4576D3A9E9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CFA4-E52C-44FD-932F-59A9AAF7FDC3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46C-564D-42A2-84DA-4576D3A9E9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CFA4-E52C-44FD-932F-59A9AAF7FDC3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46C-564D-42A2-84DA-4576D3A9E9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CFA4-E52C-44FD-932F-59A9AAF7FDC3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46C-564D-42A2-84DA-4576D3A9E9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CFA4-E52C-44FD-932F-59A9AAF7FDC3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46C-564D-42A2-84DA-4576D3A9E9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CFA4-E52C-44FD-932F-59A9AAF7FDC3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2746C-564D-42A2-84DA-4576D3A9E9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CFA4-E52C-44FD-932F-59A9AAF7FDC3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52746C-564D-42A2-84DA-4576D3A9E9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22CFA4-E52C-44FD-932F-59A9AAF7FDC3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52746C-564D-42A2-84DA-4576D3A9E97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96752"/>
            <a:ext cx="842493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ИНТЕГРИРОВАННЫЙ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ПОДХОД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 ОРГАНИЗАЦИИ РАБОТЫ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РАЗВИТИЮ СВЯЗНОЙ РЕЧИ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ДЕТЕЙ </a:t>
            </a:r>
          </a:p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СРЕДНЕГО ДОШКОЛЬНОГО ВОЗРАСТА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dsc049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581128"/>
            <a:ext cx="3089920" cy="209084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8763000" cy="85270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+mn-lt"/>
              </a:rPr>
              <a:t>ОРГАНИЗАЦИЯ РЕЧЕВОЙ СРЕДЫ</a:t>
            </a:r>
            <a:endParaRPr lang="ru-RU" sz="4000" b="1" dirty="0">
              <a:latin typeface="+mn-lt"/>
            </a:endParaRPr>
          </a:p>
        </p:txBody>
      </p:sp>
      <p:pic>
        <p:nvPicPr>
          <p:cNvPr id="2050" name="Picture 2" descr="C:\Users\Галина Владимировна\Desktop\DSCF69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149080"/>
            <a:ext cx="4356968" cy="2450795"/>
          </a:xfrm>
          <a:prstGeom prst="rect">
            <a:avLst/>
          </a:prstGeom>
          <a:noFill/>
        </p:spPr>
      </p:pic>
      <p:pic>
        <p:nvPicPr>
          <p:cNvPr id="2051" name="Picture 3" descr="C:\Users\Галина Владимировна\Desktop\DSCF69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628800"/>
            <a:ext cx="4140944" cy="2329281"/>
          </a:xfrm>
          <a:prstGeom prst="rect">
            <a:avLst/>
          </a:prstGeom>
          <a:noFill/>
        </p:spPr>
      </p:pic>
      <p:pic>
        <p:nvPicPr>
          <p:cNvPr id="2052" name="Picture 4" descr="C:\Users\Галина Владимировна\Desktop\DSCF69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628800"/>
            <a:ext cx="3924920" cy="2207768"/>
          </a:xfrm>
          <a:prstGeom prst="rect">
            <a:avLst/>
          </a:prstGeom>
          <a:noFill/>
        </p:spPr>
      </p:pic>
      <p:pic>
        <p:nvPicPr>
          <p:cNvPr id="2053" name="Picture 5" descr="C:\Users\Галина Владимировна\Desktop\DSCF733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293096"/>
            <a:ext cx="3852912" cy="2167263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РЕЗУЛЬТАТИВНОСТЬ</a:t>
            </a:r>
            <a:endParaRPr lang="ru-RU" b="1" dirty="0">
              <a:latin typeface="+mn-lt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611560" y="1556792"/>
          <a:ext cx="82809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2474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Таким образом, была отмечена положительная динамика уровня развития связной речи у дошкольников. В связи с этим можно утверждать, что проведенная работа по развитию связной речи дошкольников подтвердила свою эффективность.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8831" y="1412776"/>
            <a:ext cx="63821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ВНИМАНИЕ 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Рисунок 2" descr="книг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068960"/>
            <a:ext cx="4762500" cy="3486150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6372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АКТУАЛЬНОСТЬ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Речевое воспитание в дошкольном детстве является одной из центральных задач формирования личности ребенка-дошкольника</a:t>
            </a:r>
          </a:p>
          <a:p>
            <a:r>
              <a:rPr lang="ru-RU" sz="2000" dirty="0" smtClean="0"/>
              <a:t>Язык служит основным каналом приобщения к ценностям духовной культуры, а также необходимым условием воспитания и обучения</a:t>
            </a:r>
          </a:p>
          <a:p>
            <a:r>
              <a:rPr lang="ru-RU" sz="2000" dirty="0" smtClean="0"/>
              <a:t>Развитие устной монологической и диалогической речи в дошкольном детстве закладывает основы успешного обучения в школе</a:t>
            </a:r>
          </a:p>
          <a:p>
            <a:r>
              <a:rPr lang="ru-RU" sz="2000" dirty="0" smtClean="0"/>
              <a:t>Развитие речи считается одним из важнейших направлений в работе воспитателя, так как обеспечивает своевременное психическое развитие ребенка</a:t>
            </a:r>
            <a:endParaRPr lang="ru-RU" sz="2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ЦЕНТРАЛЬНОЕ НАПРАВЛЕНИЕ РАБОТЫ</a:t>
            </a:r>
            <a:endParaRPr lang="ru-RU" b="1" dirty="0">
              <a:latin typeface="+mn-lt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23528" y="1556792"/>
            <a:ext cx="8496944" cy="432048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воспитание у ребенка инициативности и самостоятельности в речевом общении со взрослыми и сверстниками, обучение формам монолога и диалога.</a:t>
            </a:r>
            <a:endParaRPr lang="ru-RU" sz="32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ЗАДАЧИ</a:t>
            </a:r>
            <a:endParaRPr lang="ru-RU" b="1" dirty="0">
              <a:latin typeface="+mn-lt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323528" y="1700808"/>
            <a:ext cx="4032448" cy="4896544"/>
          </a:xfrm>
          <a:prstGeom prst="foldedCorne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ФОРМИРОВАНИЕ УМЕНИЙ   ДИАЛОГИЧЕСКОЙ</a:t>
            </a:r>
            <a:r>
              <a:rPr lang="ru-RU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И ПОЛИЛОГИЧЕСКОЙ</a:t>
            </a:r>
            <a:r>
              <a:rPr lang="ru-RU" sz="1600" b="1" i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РЕЧИ: </a:t>
            </a:r>
          </a:p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Охотно вступать в речевое общение с окружающими.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В разговорном общении пользоваться (с помощью воспитателя) разными типами предложений в зависимости от характера поставленного вопроса,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Учить формам вежливого обращения к взрослым и сверстникам с просьбой, благодарностью, обидой, жалобой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4932040" y="1700808"/>
            <a:ext cx="3960440" cy="4896544"/>
          </a:xfrm>
          <a:prstGeom prst="foldedCorne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</a:rPr>
              <a:t>ФОРМИРОВАНИЕ УМЕНИЙ МОНОЛОГИЧЕСКОЙ РЕЧИ: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</a:p>
          <a:p>
            <a:pPr lvl="0"/>
            <a:endParaRPr lang="ru-RU" b="1" i="1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Составлять короткие (5—6 предложений) описательные рассказы о предметах, рассказы из собственного опыта; пересказывать литературные произведения,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Воспроизводить текст по иллюстрациям, сочинять повествовательные рассказы по игрушкам, картинам;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</a:t>
            </a:r>
            <a:r>
              <a:rPr lang="ru-RU" smtClean="0">
                <a:solidFill>
                  <a:schemeClr val="tx1"/>
                </a:solidFill>
              </a:rPr>
              <a:t>оставлять </a:t>
            </a:r>
            <a:r>
              <a:rPr lang="ru-RU" dirty="0" smtClean="0">
                <a:solidFill>
                  <a:schemeClr val="tx1"/>
                </a:solidFill>
              </a:rPr>
              <a:t>описательные загадки и загадки со сравнением.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АЛГОРИТМ РАБОТЫ</a:t>
            </a:r>
            <a:endParaRPr lang="ru-RU" b="1" dirty="0">
              <a:latin typeface="+mn-lt"/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323528" y="1988840"/>
            <a:ext cx="3744416" cy="1728192"/>
          </a:xfrm>
          <a:prstGeom prst="snip1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ИЗУЧЕНИЕ МЕТОДИК И ТЕХНОЛОГИЙ ПО РАЗВИТИЮ РЕЧИ</a:t>
            </a:r>
            <a:endParaRPr lang="ru-RU" b="1" dirty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1835696" y="4509120"/>
            <a:ext cx="3744416" cy="1728192"/>
          </a:xfrm>
          <a:prstGeom prst="snip1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РАЗРАБОТКА ПЕРСПЕКТИВ РАЗВИТИЯ КАЖДОГО РЕБЕНКА</a:t>
            </a:r>
            <a:endParaRPr lang="ru-RU" b="1" dirty="0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5004048" y="2060848"/>
            <a:ext cx="3744416" cy="1728192"/>
          </a:xfrm>
          <a:prstGeom prst="snip1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РЕЧЕВОЕ ОБСЛЕДОВАНИЕ ДЕТЕЙ</a:t>
            </a:r>
            <a:endParaRPr lang="ru-RU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ОРГАНИЗАЦИЯ РАБОТЫ НА ОСНОВЕ</a:t>
            </a:r>
            <a:endParaRPr lang="ru-RU" b="1" dirty="0">
              <a:latin typeface="+mn-lt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11560" y="2420888"/>
            <a:ext cx="7992888" cy="324036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итеграции</a:t>
            </a:r>
            <a:r>
              <a:rPr lang="ru-RU" sz="3200" b="1" dirty="0" smtClean="0"/>
              <a:t> различных предметных областей знаний и различных видов деятельности детей.</a:t>
            </a:r>
            <a:endParaRPr lang="ru-RU" sz="32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алина Владимировна\Desktop\SDC151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267200" cy="3200400"/>
          </a:xfrm>
          <a:prstGeom prst="rect">
            <a:avLst/>
          </a:prstGeom>
          <a:noFill/>
        </p:spPr>
      </p:pic>
      <p:pic>
        <p:nvPicPr>
          <p:cNvPr id="1027" name="Picture 3" descr="C:\Users\Галина Владимировна\Desktop\SDC151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01008"/>
            <a:ext cx="4267200" cy="3200400"/>
          </a:xfrm>
          <a:prstGeom prst="rect">
            <a:avLst/>
          </a:prstGeom>
          <a:noFill/>
        </p:spPr>
      </p:pic>
      <p:pic>
        <p:nvPicPr>
          <p:cNvPr id="1028" name="Picture 4" descr="C:\Users\Галина Владимировна\Desktop\SDC151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501008"/>
            <a:ext cx="4267200" cy="3200400"/>
          </a:xfrm>
          <a:prstGeom prst="rect">
            <a:avLst/>
          </a:prstGeom>
          <a:noFill/>
        </p:spPr>
      </p:pic>
      <p:pic>
        <p:nvPicPr>
          <p:cNvPr id="1029" name="Picture 5" descr="C:\Users\Галина Владимировна\Desktop\SDC151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188640"/>
            <a:ext cx="2408312" cy="3211083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ТИПЫ РЕЧЕВЫХ СИТУАЦИЙ</a:t>
            </a:r>
            <a:endParaRPr lang="ru-RU" b="1" dirty="0">
              <a:latin typeface="+mn-lt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79512" y="2492896"/>
            <a:ext cx="8964488" cy="1296144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2. ЭТИЧЕСКИЕ БЫТОВЫЕ СИТУАЦИИ, ПРЕДПОЛАГАЮЩИЕ ИСПОЛЬЗОВАНИЕ ЭТИКЕТНЫХ ВЫСКАЗЫВАНИЙ (ДЛЯ РАЗГОВОРНОЙ РЕЧИ).</a:t>
            </a:r>
          </a:p>
          <a:p>
            <a:pPr algn="ctr"/>
            <a:endParaRPr lang="ru-RU" dirty="0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0" y="1196752"/>
            <a:ext cx="8964488" cy="1296144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1</a:t>
            </a:r>
            <a:r>
              <a:rPr lang="ru-RU" b="1" dirty="0" smtClean="0"/>
              <a:t>. СИТУАЦИИ, РАССЧИТАННЫЕ НА ПОЯВЛЕНИЕ ПОТРЕБНОСТИ ПОДЕЛИТЬСЯ С ВОСПИТАТЕЛЕМ СВОИМИ НАБЛЮДЕНИЯМИ, ВПЕЧАТЛЕНИЯМИ, СЛОВЕСНЫМИ НАХОДКАМИ.</a:t>
            </a:r>
          </a:p>
          <a:p>
            <a:pPr algn="ctr"/>
            <a:endParaRPr lang="ru-RU" dirty="0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0" y="3717032"/>
            <a:ext cx="8784976" cy="1152128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3. ПЕДАГОГИЧЕСКИЕ СИТУАЦИИ, СВЯЗАННЫЕ С НЕОБХОДИМОСТЬЮ ДОНЕСТИ ДО РЕБЕНКА ЗНАНИЯ, НАУЧИТЬ ЧЕМУ-НИБУДЬ.</a:t>
            </a:r>
          </a:p>
          <a:p>
            <a:pPr algn="ctr"/>
            <a:endParaRPr lang="ru-RU" dirty="0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59024" y="4797152"/>
            <a:ext cx="8784976" cy="864096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4. СИТУАЦИИ, СВЯЗАННЫЕ С ПРОВЕДЕНИЕМ ЭЛЕМЕНТАРНОГО ПОИСКА.</a:t>
            </a:r>
          </a:p>
          <a:p>
            <a:pPr algn="ctr"/>
            <a:endParaRPr lang="ru-RU" dirty="0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0" y="5661248"/>
            <a:ext cx="8784976" cy="1008112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ctr"/>
            <a:endParaRPr lang="ru-RU" b="1" dirty="0" smtClean="0"/>
          </a:p>
          <a:p>
            <a:pPr marL="0" lvl="2" algn="ctr"/>
            <a:r>
              <a:rPr lang="ru-RU" b="1" dirty="0" smtClean="0"/>
              <a:t>5.СИТУАЦИИ, РОЖДАЮЩИЕ ЖЕЛАНИЕ ПЕРЕДАТЬ ВИДЕНИЕ ОКРУЖАЮЩЕГО, СВОЕ ВОСПРИЯТИЕ МИРА.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87630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СОВМЕСТНАЯ ДЕЯТЕЛЬНОСТЬ</a:t>
            </a:r>
            <a:endParaRPr lang="ru-RU" b="1" dirty="0">
              <a:latin typeface="+mn-lt"/>
            </a:endParaRPr>
          </a:p>
        </p:txBody>
      </p:sp>
      <p:pic>
        <p:nvPicPr>
          <p:cNvPr id="3074" name="Picture 2" descr="C:\Users\Галина Владимировна\Desktop\DSCF73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4645000" cy="2612813"/>
          </a:xfrm>
          <a:prstGeom prst="rect">
            <a:avLst/>
          </a:prstGeom>
          <a:noFill/>
        </p:spPr>
      </p:pic>
      <p:pic>
        <p:nvPicPr>
          <p:cNvPr id="3075" name="Picture 3" descr="C:\Users\Галина Владимировна\Desktop\SDC151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484784"/>
            <a:ext cx="3381739" cy="2536304"/>
          </a:xfrm>
          <a:prstGeom prst="rect">
            <a:avLst/>
          </a:prstGeom>
          <a:noFill/>
        </p:spPr>
      </p:pic>
      <p:pic>
        <p:nvPicPr>
          <p:cNvPr id="3076" name="Picture 4" descr="C:\Users\Галина Владимировна\Desktop\SDC151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069668"/>
            <a:ext cx="3717776" cy="2788332"/>
          </a:xfrm>
          <a:prstGeom prst="rect">
            <a:avLst/>
          </a:prstGeom>
          <a:noFill/>
        </p:spPr>
      </p:pic>
      <p:pic>
        <p:nvPicPr>
          <p:cNvPr id="3077" name="Picture 5" descr="C:\Users\Галина Владимировна\Desktop\SDC1516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123674"/>
            <a:ext cx="3645768" cy="273432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</TotalTime>
  <Words>348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ЦЕНТРАЛЬНОЕ НАПРАВЛЕНИЕ РАБОТЫ</vt:lpstr>
      <vt:lpstr>ЗАДАЧИ</vt:lpstr>
      <vt:lpstr>АЛГОРИТМ РАБОТЫ</vt:lpstr>
      <vt:lpstr>ОРГАНИЗАЦИЯ РАБОТЫ НА ОСНОВЕ</vt:lpstr>
      <vt:lpstr>Слайд 7</vt:lpstr>
      <vt:lpstr>ТИПЫ РЕЧЕВЫХ СИТУАЦИЙ</vt:lpstr>
      <vt:lpstr>СОВМЕСТНАЯ ДЕЯТЕЛЬНОСТЬ</vt:lpstr>
      <vt:lpstr>ОРГАНИЗАЦИЯ РЕЧЕВОЙ СРЕДЫ</vt:lpstr>
      <vt:lpstr>РЕЗУЛЬТАТИВНОСТЬ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Владимировна</dc:creator>
  <cp:lastModifiedBy>Галина Владимировна</cp:lastModifiedBy>
  <cp:revision>7</cp:revision>
  <dcterms:created xsi:type="dcterms:W3CDTF">2014-02-17T10:41:43Z</dcterms:created>
  <dcterms:modified xsi:type="dcterms:W3CDTF">2014-02-21T09:21:26Z</dcterms:modified>
</cp:coreProperties>
</file>