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2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Мамена папка\картинки интернет работа\фон презентаций\4211915-7cf341bb4756da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3" y="0"/>
            <a:ext cx="912101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1988840"/>
            <a:ext cx="511256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Готовимся к школе</a:t>
            </a:r>
            <a:endParaRPr lang="ru-RU" sz="5400" b="1" i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5805264"/>
            <a:ext cx="2694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</a:rPr>
              <a:t>Выполнила Васильева Т.В.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</a:rPr>
              <a:t>воспитатель МБДОУ «Д/с </a:t>
            </a:r>
            <a:r>
              <a:rPr lang="ru-RU" sz="1400" b="1" i="1" dirty="0" smtClean="0">
                <a:solidFill>
                  <a:srgbClr val="002060"/>
                </a:solidFill>
              </a:rPr>
              <a:t>«Орленок</a:t>
            </a:r>
            <a:r>
              <a:rPr lang="ru-RU" sz="1400" b="1" i="1" dirty="0" smtClean="0">
                <a:solidFill>
                  <a:srgbClr val="002060"/>
                </a:solidFill>
              </a:rPr>
              <a:t>»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Мамена папка\картинки интернет работа\фон презентаций\DayZ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71400"/>
            <a:ext cx="9753600" cy="7315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116632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Обучение грамоте</a:t>
            </a:r>
            <a:endParaRPr lang="ru-RU" sz="5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101040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20888"/>
            <a:ext cx="364793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7504" y="1628801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Узнавание букв,  наложенных друг на друга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1628800"/>
            <a:ext cx="2439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Звуковой анализ слова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P10104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276871"/>
            <a:ext cx="2880320" cy="216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P101040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661756"/>
            <a:ext cx="2928326" cy="219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Мамена папка\картинки интернет работа\фон презентаций\DayZ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71400"/>
            <a:ext cx="9753600" cy="73152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87624" y="332657"/>
            <a:ext cx="7956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Обучение связной </a:t>
            </a:r>
            <a:r>
              <a:rPr lang="ru-RU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речи</a:t>
            </a:r>
            <a:r>
              <a:rPr lang="ru-RU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844824"/>
            <a:ext cx="66967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Продолжать развивать умение составлять предложения, рассказы о предметах (на материале пройденных лексических тем), рассказы по картине и по серии картин.</a:t>
            </a:r>
          </a:p>
          <a:p>
            <a:pPr marL="457200" indent="-457200">
              <a:buFont typeface="Wingdings" pitchFamily="2" charset="2"/>
              <a:buAutoNum type="arabicPeriod"/>
              <a:defRPr/>
            </a:pP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AutoNum type="arabicPeriod" startAt="2"/>
              <a:defRPr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Совершенствовать навык пересказа небольших текстов.</a:t>
            </a:r>
          </a:p>
          <a:p>
            <a:pPr marL="457200" indent="-457200">
              <a:buFont typeface="Wingdings" pitchFamily="2" charset="2"/>
              <a:buAutoNum type="arabicPeriod" startAt="2"/>
              <a:defRPr/>
            </a:pP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AutoNum type="arabicPeriod" startAt="2"/>
              <a:defRPr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Развиваем умение у ребенка строить несложные рассуждения, делать выводы, рассматривая картины на занятии «Образ и мысль».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Мамена папка\картинки интернет работа\82020102_large_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22143">
            <a:off x="7452320" y="1916832"/>
            <a:ext cx="1691680" cy="1713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Мамена папка\картинки интернет работа\фон презентаций\DayZ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243408"/>
            <a:ext cx="9753600" cy="7315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03648" y="0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Упражнять детей в решении кроссвордов, разгадывании ребусов</a:t>
            </a:r>
            <a:endParaRPr lang="ru-RU" sz="3200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User\Desktop\Мамена папка\картинки интернет работа\2614088-5be8a96bb7a306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204864"/>
            <a:ext cx="3651110" cy="1728192"/>
          </a:xfrm>
          <a:prstGeom prst="rect">
            <a:avLst/>
          </a:prstGeom>
          <a:noFill/>
        </p:spPr>
      </p:pic>
      <p:pic>
        <p:nvPicPr>
          <p:cNvPr id="1027" name="Picture 3" descr="C:\Users\User\Desktop\Мамена папка\картинки интернет работа\362f474487fc3812e1ad2a540a1d78c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04864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User\Desktop\Мамена папка\картинки интернет работа\фон презентаций\DayZ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99392"/>
            <a:ext cx="9753600" cy="7315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59632" y="260648"/>
            <a:ext cx="69127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Подготовка к письму</a:t>
            </a:r>
            <a:endParaRPr lang="ru-RU" sz="5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492896"/>
            <a:ext cx="7128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Раскрашиваем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Штрихуем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Обводим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Играем в мозаики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Пишем графические диктанты</a:t>
            </a:r>
          </a:p>
        </p:txBody>
      </p:sp>
      <p:pic>
        <p:nvPicPr>
          <p:cNvPr id="2053" name="Picture 5" descr="C:\Users\User\Desktop\Мамена папка\картинки интернет работа\букв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08909">
            <a:off x="5510127" y="2309906"/>
            <a:ext cx="2511158" cy="1884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Мамена папка\картинки интернет работа\фон презентаций\DayZ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315416"/>
            <a:ext cx="9753600" cy="7315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19672" y="188640"/>
            <a:ext cx="66967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Упражнения для подготовки руки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письму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:\Users\User\Desktop\Мамена папка\картинки интернет работа\330026694634_1246950808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501008"/>
            <a:ext cx="3744416" cy="2932264"/>
          </a:xfrm>
          <a:prstGeom prst="rect">
            <a:avLst/>
          </a:prstGeom>
          <a:noFill/>
        </p:spPr>
      </p:pic>
      <p:pic>
        <p:nvPicPr>
          <p:cNvPr id="8" name="Picture 3" descr="C:\Users\User\Desktop\Мамена папка\картинки интернет работа\91363014_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060848"/>
            <a:ext cx="1903077" cy="239213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84169" y="1340768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рафический диктант и графические элементы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55679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штриховка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\Desktop\Мамена папка\картинки интернет работа\graficheskiy_dikta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132856"/>
            <a:ext cx="2232248" cy="2415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esktop\Мамена папка\картинки интернет работа\фон презентаций\DayZ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71400"/>
            <a:ext cx="9753600" cy="7315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116632"/>
            <a:ext cx="84969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3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элементарных математических представлений</a:t>
            </a:r>
            <a:endParaRPr lang="ru-RU" sz="43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420888"/>
            <a:ext cx="64087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Ориентировка в пространстве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Владение счётом в пределах 10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Уметь сравнивать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 простейших задач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Знание геометрических фигур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Свойства предметов (цвет, форма, размер, толщина)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Мамена папка\картинки интернет работа\фон презентаций\DayZ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19672" y="188641"/>
            <a:ext cx="75243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Упражнения для формирования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элементарных математических представлений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User\Desktop\Мамена папка\картинки интернет работа\cc13e61eb01b4b42a675037c22855a4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16832"/>
            <a:ext cx="2484276" cy="1656184"/>
          </a:xfrm>
          <a:prstGeom prst="rect">
            <a:avLst/>
          </a:prstGeom>
          <a:noFill/>
        </p:spPr>
      </p:pic>
      <p:pic>
        <p:nvPicPr>
          <p:cNvPr id="4100" name="Picture 4" descr="C:\Users\User\Desktop\Мамена папка\картинки интернет работа\imgh54138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789040"/>
            <a:ext cx="2174732" cy="2963859"/>
          </a:xfrm>
          <a:prstGeom prst="rect">
            <a:avLst/>
          </a:prstGeom>
          <a:noFill/>
        </p:spPr>
      </p:pic>
      <p:pic>
        <p:nvPicPr>
          <p:cNvPr id="4101" name="Picture 5" descr="C:\Users\User\Desktop\Мамена папка\картинки интернет работа\3789642_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767877"/>
            <a:ext cx="2388224" cy="3090123"/>
          </a:xfrm>
          <a:prstGeom prst="rect">
            <a:avLst/>
          </a:prstGeom>
          <a:noFill/>
        </p:spPr>
      </p:pic>
      <p:pic>
        <p:nvPicPr>
          <p:cNvPr id="4102" name="Picture 6" descr="C:\Users\User\Desktop\Мамена папка\картинки интернет работа\2a9e1155f44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437112"/>
            <a:ext cx="3048000" cy="21526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5536" y="1484784"/>
            <a:ext cx="2366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ешение задач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4005064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риентировка на листе  бумаги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3356992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сравнение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24328" y="342900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счет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7" descr="C:\Users\User\Desktop\Мамена папка\картинки интернет работа\i (1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2132856"/>
            <a:ext cx="2160240" cy="121843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436096" y="1484784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ориентировка на листе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бумаги (графический диктант)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Мамена папка\картинки интернет работа\фон презентаций\DayZ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5363" name="Picture 3" descr="C:\Users\User\Desktop\Мамена папка\картинки интернет работа\фон презентаций\2072686-8bc36d0ea93c6c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-243408"/>
            <a:ext cx="9801387" cy="733860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2967335"/>
            <a:ext cx="77048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Мамена папка\картинки интернет работа\фон презентаций\DayZ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315416"/>
            <a:ext cx="9753600" cy="73152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Качества, </a:t>
            </a:r>
            <a:br>
              <a:rPr lang="ru-RU" sz="32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которыми должен обладать ребенок, чтобы успешно учиться</a:t>
            </a:r>
            <a:r>
              <a:rPr lang="ru-RU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7889" y="2276872"/>
            <a:ext cx="1228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2996952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Память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3140968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Организованность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Аккуратность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717032"/>
            <a:ext cx="2880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Любознательность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4398497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Волевые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качества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3982998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Мышление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8104" y="4721662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Физическая ловкость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5460326"/>
            <a:ext cx="2160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Восприятие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75051" y="5733256"/>
            <a:ext cx="1593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Воображение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Users\User\Desktop\img640_pic3932_3_357.jpg"/>
          <p:cNvPicPr>
            <a:picLocks noChangeAspect="1" noChangeArrowheads="1"/>
          </p:cNvPicPr>
          <p:nvPr/>
        </p:nvPicPr>
        <p:blipFill>
          <a:blip r:embed="rId3" cstate="print"/>
          <a:srcRect l="25194" t="9279" r="13382"/>
          <a:stretch>
            <a:fillRect/>
          </a:stretch>
        </p:blipFill>
        <p:spPr bwMode="auto">
          <a:xfrm>
            <a:off x="2843808" y="2780928"/>
            <a:ext cx="2922976" cy="28803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Мамена папка\картинки интернет работа\фон презентаций\DayZ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243408"/>
            <a:ext cx="9753600" cy="7315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39753" y="404664"/>
            <a:ext cx="4968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ПАМЯТЬ</a:t>
            </a:r>
            <a:endParaRPr lang="ru-RU" sz="5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268760"/>
            <a:ext cx="741682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dirty="0" smtClean="0"/>
              <a:t> </a:t>
            </a:r>
            <a:r>
              <a:rPr lang="ru-RU" sz="32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Развитие произвольной памяти дошкольника происходит, когда взрослый побуждает ребенка к сознательному воспроизведению своего опыта: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игре,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продуктивной и речевой деятельности,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пересказе, </a:t>
            </a: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заучивании,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рассказывании,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сочинении историй и сказок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Мамена папка\картинки интернет работа\фон презентаций\DayZ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27785" y="476672"/>
            <a:ext cx="5256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5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484784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Arial" charset="0"/>
              </a:rPr>
              <a:t>Свойства внимания: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132856"/>
            <a:ext cx="77768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buFontTx/>
              <a:buChar char="•"/>
            </a:pPr>
            <a:r>
              <a:rPr lang="ru-RU" sz="2400" dirty="0" smtClean="0">
                <a:solidFill>
                  <a:srgbClr val="660066"/>
                </a:solidFill>
              </a:rPr>
              <a:t>объем, </a:t>
            </a:r>
          </a:p>
          <a:p>
            <a:pPr marL="342900" indent="-342900" eaLnBrk="0" hangingPunct="0">
              <a:buFontTx/>
              <a:buChar char="•"/>
            </a:pPr>
            <a:r>
              <a:rPr lang="ru-RU" sz="2400" dirty="0" smtClean="0">
                <a:solidFill>
                  <a:srgbClr val="660066"/>
                </a:solidFill>
              </a:rPr>
              <a:t>устойчивость, </a:t>
            </a:r>
          </a:p>
          <a:p>
            <a:pPr marL="342900" indent="-342900" eaLnBrk="0" hangingPunct="0">
              <a:buFontTx/>
              <a:buChar char="•"/>
            </a:pPr>
            <a:r>
              <a:rPr lang="ru-RU" sz="2400" dirty="0" smtClean="0">
                <a:solidFill>
                  <a:srgbClr val="660066"/>
                </a:solidFill>
              </a:rPr>
              <a:t>концентрация, </a:t>
            </a:r>
          </a:p>
          <a:p>
            <a:pPr marL="342900" indent="-342900" eaLnBrk="0" hangingPunct="0">
              <a:buFontTx/>
              <a:buChar char="•"/>
            </a:pPr>
            <a:r>
              <a:rPr lang="ru-RU" sz="2400" dirty="0" smtClean="0">
                <a:solidFill>
                  <a:srgbClr val="660066"/>
                </a:solidFill>
              </a:rPr>
              <a:t>избирательность, </a:t>
            </a:r>
          </a:p>
          <a:p>
            <a:pPr marL="342900" indent="-342900" eaLnBrk="0" hangingPunct="0">
              <a:buFontTx/>
              <a:buChar char="•"/>
            </a:pPr>
            <a:r>
              <a:rPr lang="ru-RU" sz="2400" dirty="0" smtClean="0">
                <a:solidFill>
                  <a:srgbClr val="660066"/>
                </a:solidFill>
              </a:rPr>
              <a:t>распределение, </a:t>
            </a:r>
          </a:p>
          <a:p>
            <a:pPr marL="342900" indent="-342900" eaLnBrk="0" hangingPunct="0">
              <a:buFontTx/>
              <a:buChar char="•"/>
            </a:pPr>
            <a:r>
              <a:rPr lang="ru-RU" sz="2400" dirty="0" smtClean="0">
                <a:solidFill>
                  <a:srgbClr val="660066"/>
                </a:solidFill>
              </a:rPr>
              <a:t>переключаемость </a:t>
            </a:r>
          </a:p>
          <a:p>
            <a:pPr marL="342900" indent="-342900" eaLnBrk="0" hangingPunct="0">
              <a:buFontTx/>
              <a:buChar char="•"/>
            </a:pPr>
            <a:r>
              <a:rPr lang="ru-RU" sz="2400" dirty="0" smtClean="0">
                <a:solidFill>
                  <a:srgbClr val="660066"/>
                </a:solidFill>
              </a:rPr>
              <a:t>произвольность </a:t>
            </a:r>
          </a:p>
          <a:p>
            <a:pPr marL="342900" indent="-342900" eaLnBrk="0" hangingPunct="0"/>
            <a:endParaRPr lang="ru-RU" sz="2400" dirty="0" smtClean="0">
              <a:solidFill>
                <a:srgbClr val="660066"/>
              </a:solidFill>
            </a:endParaRPr>
          </a:p>
          <a:p>
            <a:pPr marL="342900" indent="-342900" eaLnBrk="0" hangingPunct="0"/>
            <a:r>
              <a:rPr lang="ru-RU" sz="2400" b="1" i="1" dirty="0" smtClean="0">
                <a:solidFill>
                  <a:srgbClr val="000099"/>
                </a:solidFill>
              </a:rPr>
              <a:t>Нарушение каждого из перечисленных свойств приводит к отклонениям в поведении и деятельности ребенка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Мамена папка\картинки интернет работа\фон презентаций\DayZ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79712" y="476672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Задания на внимание</a:t>
            </a: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1772816"/>
            <a:ext cx="53285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«Графический диктант»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«Маленький жук»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«Запрещенные слова»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«Найди отличия»</a:t>
            </a:r>
          </a:p>
        </p:txBody>
      </p:sp>
      <p:pic>
        <p:nvPicPr>
          <p:cNvPr id="6" name="Picture 4" descr="razv2_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2460039" cy="233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s472382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556792"/>
            <a:ext cx="2051720" cy="290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x_f42a18f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207356"/>
            <a:ext cx="4033193" cy="249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Мамена папка\картинки интернет работа\фон презентаций\DayZ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95736" y="188640"/>
            <a:ext cx="51125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ВОСПРИЯТИЕ</a:t>
            </a:r>
            <a:endParaRPr lang="ru-RU" sz="5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psih_1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108190"/>
            <a:ext cx="8280920" cy="319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Мамена папка\картинки интернет работа\фон презентаций\DayZ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71400"/>
            <a:ext cx="9753600" cy="7315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07704" y="0"/>
            <a:ext cx="662473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МЫШЛЕНИЕ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Виды: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988840"/>
            <a:ext cx="70567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Tx/>
              <a:buChar char="•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наглядно-действенное </a:t>
            </a:r>
          </a:p>
          <a:p>
            <a:pPr marL="342900" indent="-342900" algn="ctr"/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(познание с помощью манипулирования предметами);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ctr"/>
            <a:endParaRPr lang="ru-RU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Tx/>
              <a:buChar char="•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наглядно-образное </a:t>
            </a:r>
          </a:p>
          <a:p>
            <a:pPr marL="342900" indent="-342900" algn="ctr"/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(познание с помощью представлений предметов, явлений);</a:t>
            </a:r>
          </a:p>
          <a:p>
            <a:pPr marL="342900" indent="-342900"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ctr">
              <a:buFontTx/>
              <a:buChar char="•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словесно-логическое</a:t>
            </a:r>
          </a:p>
          <a:p>
            <a:pPr marL="342900" indent="-342900"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(познание с помощью понятий, слов, рассуждений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Мамена папка\картинки интернет работа\фон презентаций\DayZ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243408"/>
            <a:ext cx="9753600" cy="7315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404665"/>
            <a:ext cx="55263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ВООБРАЖЕНИЕ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Дорисовывание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картинок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12"/>
          <p:cNvPicPr>
            <a:picLocks noChangeAspect="1" noChangeArrowheads="1"/>
          </p:cNvPicPr>
          <p:nvPr/>
        </p:nvPicPr>
        <p:blipFill>
          <a:blip r:embed="rId3" cstate="print">
            <a:lum bright="-10000" contrast="-20000"/>
          </a:blip>
          <a:srcRect/>
          <a:stretch>
            <a:fillRect/>
          </a:stretch>
        </p:blipFill>
        <p:spPr bwMode="auto">
          <a:xfrm>
            <a:off x="539552" y="1628800"/>
            <a:ext cx="157014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16"/>
          <p:cNvPicPr>
            <a:picLocks noChangeAspect="1" noChangeArrowheads="1"/>
          </p:cNvPicPr>
          <p:nvPr/>
        </p:nvPicPr>
        <p:blipFill>
          <a:blip r:embed="rId4" cstate="print">
            <a:lum bright="-10000" contrast="-20000"/>
          </a:blip>
          <a:srcRect/>
          <a:stretch>
            <a:fillRect/>
          </a:stretch>
        </p:blipFill>
        <p:spPr bwMode="auto">
          <a:xfrm>
            <a:off x="6948264" y="1475810"/>
            <a:ext cx="1630068" cy="224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11"/>
          <p:cNvPicPr>
            <a:picLocks noChangeAspect="1" noChangeArrowheads="1"/>
          </p:cNvPicPr>
          <p:nvPr/>
        </p:nvPicPr>
        <p:blipFill>
          <a:blip r:embed="rId5" cstate="print">
            <a:lum bright="-10000" contrast="-20000"/>
          </a:blip>
          <a:srcRect/>
          <a:stretch>
            <a:fillRect/>
          </a:stretch>
        </p:blipFill>
        <p:spPr bwMode="auto">
          <a:xfrm>
            <a:off x="1043608" y="4005064"/>
            <a:ext cx="167492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14"/>
          <p:cNvPicPr>
            <a:picLocks noChangeAspect="1" noChangeArrowheads="1"/>
          </p:cNvPicPr>
          <p:nvPr/>
        </p:nvPicPr>
        <p:blipFill>
          <a:blip r:embed="rId6" cstate="print">
            <a:lum bright="-10000" contrast="-30000"/>
          </a:blip>
          <a:srcRect/>
          <a:stretch>
            <a:fillRect/>
          </a:stretch>
        </p:blipFill>
        <p:spPr bwMode="auto">
          <a:xfrm>
            <a:off x="3419872" y="4005064"/>
            <a:ext cx="1642873" cy="225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1"/>
          <p:cNvPicPr>
            <a:picLocks noChangeAspect="1" noChangeArrowheads="1"/>
          </p:cNvPicPr>
          <p:nvPr/>
        </p:nvPicPr>
        <p:blipFill>
          <a:blip r:embed="rId7" cstate="print">
            <a:lum bright="-10000"/>
          </a:blip>
          <a:srcRect/>
          <a:stretch>
            <a:fillRect/>
          </a:stretch>
        </p:blipFill>
        <p:spPr bwMode="auto">
          <a:xfrm>
            <a:off x="5652120" y="4005064"/>
            <a:ext cx="1656184" cy="227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Мамена папка\картинки интернет работа\фон презентаций\DayZ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19672" y="0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группе, подготовка к школе ведется по следующим направлениям: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132856"/>
            <a:ext cx="66247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речи с элементами обучения грамоте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Подготовка к письму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элементарных математических представлений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334</Words>
  <Application>Microsoft Office PowerPoint</Application>
  <PresentationFormat>Экран (4:3)</PresentationFormat>
  <Paragraphs>89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Качества,  которыми должен обладать ребенок, чтобы успешно учиться.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В.В.</dc:creator>
  <cp:lastModifiedBy>User</cp:lastModifiedBy>
  <cp:revision>19</cp:revision>
  <dcterms:created xsi:type="dcterms:W3CDTF">2014-12-10T05:56:52Z</dcterms:created>
  <dcterms:modified xsi:type="dcterms:W3CDTF">2014-12-15T04:03:47Z</dcterms:modified>
</cp:coreProperties>
</file>